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81" r:id="rId3"/>
    <p:sldId id="282" r:id="rId4"/>
    <p:sldId id="283" r:id="rId5"/>
    <p:sldId id="284" r:id="rId6"/>
    <p:sldId id="285" r:id="rId7"/>
    <p:sldId id="286" r:id="rId8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fPq7k6UQ2+FaPvE0yc7Apw==" hashData="B6MAhjTplfswg+lE2ySKEnjbJHUHGUI5viLu4i12GkDNBCjW0q9bLhlv9g+IltMIpZTEHPxb/NVIoU4KCycgKQ=="/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MITH P" initials="SP" lastIdx="2" clrIdx="0">
    <p:extLst>
      <p:ext uri="{19B8F6BF-5375-455C-9EA6-DF929625EA0E}">
        <p15:presenceInfo xmlns:p15="http://schemas.microsoft.com/office/powerpoint/2012/main" userId="79f682cf9aa2df3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1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AFBC32-A666-4448-B405-8C0084E69600}" v="31" dt="2026-10-06T16:51:44.7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2609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09-Ray Optics.pdf, Chapter 9, printed pp. 221–248. All content and original figure crops derive only from the supplied PDF.</a:t>
            </a:r>
          </a:p>
          <a:p>
            <a:endParaRPr/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09-Ray Optics.pdf, Chapter 9, printed pp. 240–242. All content and original figure crops derive only from the supplied PDF.</a:t>
            </a:r>
          </a:p>
          <a:p>
            <a:endParaRPr/>
          </a:p>
          <a:p>
            <a:r>
              <a:t>D ≈ 25 cm is the least distance of distinct vision. An image at infinity allows relaxed viewing.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09-Ray Optics.pdf, Chapter 9, printed pp. 241–242. All content and original figure crops derive only from the supplied PDF.</a:t>
            </a:r>
          </a:p>
          <a:p>
            <a:endParaRPr/>
          </a:p>
          <a:p>
            <a:r>
              <a:t>The magnifier lets the object come closer than the normal near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09-Ray Optics.pdf, Chapter 9, printed pp. 243–244. All content and original figure crops derive only from the supplied PDF.</a:t>
            </a:r>
          </a:p>
          <a:p>
            <a:endParaRPr/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09-Ray Optics.pdf, Chapter 9, printed pp. 243–244. All content and original figure crops derive only from the supplied PDF.</a:t>
            </a:r>
          </a:p>
          <a:p>
            <a:endParaRPr/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09-Ray Optics.pdf, Chapter 9, printed pp. 244–245. All content and original figure crops derive only from the supplied PDF.</a:t>
            </a:r>
          </a:p>
          <a:p>
            <a:endParaRPr/>
          </a:p>
          <a:p>
            <a:r>
              <a:t>Magnification magnitude in normal adjustment. Example: fₒ = 100 cm and fₑ = 1 cm give M = 100.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09-Ray Optics.pdf, Chapter 9, printed pp. 245–246. All content and original figure crops derive only from the supplied PDF.</a:t>
            </a:r>
          </a:p>
          <a:p>
            <a:endParaRPr/>
          </a:p>
          <a:p>
            <a:r>
              <a:t>A large objective aperture improves light gathering and the ability to distinguish closely spaced objects.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831E526-E860-11D3-2C0E-38D3F75F55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13508" y="5636780"/>
            <a:ext cx="1221220" cy="12212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0778DAD-5F9A-EEFE-A42D-C9083104B86D}"/>
              </a:ext>
            </a:extLst>
          </p:cNvPr>
          <p:cNvSpPr/>
          <p:nvPr userDrawn="1"/>
        </p:nvSpPr>
        <p:spPr>
          <a:xfrm>
            <a:off x="8842111" y="6492875"/>
            <a:ext cx="2458172" cy="3651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IN" sz="1400" dirty="0">
                <a:solidFill>
                  <a:srgbClr val="002060"/>
                </a:solidFill>
              </a:rPr>
              <a:t>Prepared by :  </a:t>
            </a:r>
            <a:r>
              <a:rPr lang="en-IN" sz="1400" dirty="0" err="1">
                <a:solidFill>
                  <a:srgbClr val="002060"/>
                </a:solidFill>
              </a:rPr>
              <a:t>Sumith</a:t>
            </a:r>
            <a:r>
              <a:rPr lang="en-IN" sz="1400" dirty="0">
                <a:solidFill>
                  <a:srgbClr val="002060"/>
                </a:solidFill>
              </a:rPr>
              <a:t> P</a:t>
            </a:r>
          </a:p>
        </p:txBody>
      </p:sp>
    </p:spTree>
    <p:extLst>
      <p:ext uri="{BB962C8B-B14F-4D97-AF65-F5344CB8AC3E}">
        <p14:creationId xmlns:p14="http://schemas.microsoft.com/office/powerpoint/2010/main" val="1741263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82F09AA-2BB7-401B-B755-A0F86F197035}"/>
              </a:ext>
            </a:extLst>
          </p:cNvPr>
          <p:cNvSpPr>
            <a:spLocks noGrp="1"/>
          </p:cNvSpPr>
          <p:nvPr/>
        </p:nvSpPr>
        <p:spPr>
          <a:xfrm>
            <a:off x="685800" y="1371600"/>
            <a:ext cx="10820400" cy="19050"/>
          </a:xfrm>
          <a:prstGeom prst="rect">
            <a:avLst/>
          </a:prstGeom>
          <a:solidFill>
            <a:srgbClr val="D7C9BC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D074DB-AB29-47D6-A701-7B075F66D7D6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1085850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3225" b="0">
                <a:solidFill>
                  <a:srgbClr val="792D41"/>
                </a:solidFill>
                <a:latin typeface="DejaVu Serif"/>
                <a:ea typeface="DejaVu Serif"/>
                <a:cs typeface="DejaVu Serif"/>
              </a:defRPr>
            </a:pPr>
            <a:r>
              <a:rPr sz="3225" b="0">
                <a:solidFill>
                  <a:srgbClr val="792D41"/>
                </a:solidFill>
                <a:latin typeface="DejaVu Serif"/>
                <a:ea typeface="DejaVu Serif"/>
                <a:cs typeface="DejaVu Serif"/>
              </a:rPr>
              <a:t>Ray Optics</a:t>
            </a:r>
          </a:p>
          <a:p>
            <a:pPr>
              <a:defRPr sz="3225" b="0">
                <a:solidFill>
                  <a:srgbClr val="792D41"/>
                </a:solidFill>
                <a:latin typeface="DejaVu Serif"/>
                <a:ea typeface="DejaVu Serif"/>
                <a:cs typeface="DejaVu Serif"/>
              </a:defRPr>
            </a:pPr>
            <a:r>
              <a:rPr sz="3225" b="0">
                <a:solidFill>
                  <a:srgbClr val="792D41"/>
                </a:solidFill>
                <a:latin typeface="DejaVu Serif"/>
                <a:ea typeface="DejaVu Serif"/>
                <a:cs typeface="DejaVu Serif"/>
              </a:rPr>
              <a:t>and Optical Instruments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5FA956-9954-4143-980A-0EEC794235C6}"/>
              </a:ext>
            </a:extLst>
          </p:cNvPr>
          <p:cNvSpPr>
            <a:spLocks noGrp="1"/>
          </p:cNvSpPr>
          <p:nvPr/>
        </p:nvSpPr>
        <p:spPr>
          <a:xfrm>
            <a:off x="11058525" y="6505575"/>
            <a:ext cx="44767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125" b="0">
                <a:solidFill>
                  <a:srgbClr val="68605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8605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1FCCCC-A0A0-4322-835E-53A3C6E8713B}"/>
              </a:ext>
            </a:extLst>
          </p:cNvPr>
          <p:cNvSpPr>
            <a:spLocks noGrp="1"/>
          </p:cNvSpPr>
          <p:nvPr/>
        </p:nvSpPr>
        <p:spPr>
          <a:xfrm>
            <a:off x="164892" y="158490"/>
            <a:ext cx="12192000" cy="6858000"/>
          </a:xfrm>
          <a:prstGeom prst="rect">
            <a:avLst/>
          </a:prstGeom>
          <a:solidFill>
            <a:srgbClr val="FAF6EE"/>
          </a:solidFill>
          <a:ln w="0">
            <a:noFill/>
          </a:ln>
        </p:spPr>
        <p:txBody>
          <a:bodyPr/>
          <a:lstStyle/>
          <a:p>
            <a:endParaRPr lang="en-I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FC26E4-E433-4609-95FE-BA6F4C75E643}"/>
              </a:ext>
            </a:extLst>
          </p:cNvPr>
          <p:cNvSpPr>
            <a:spLocks noGrp="1"/>
          </p:cNvSpPr>
          <p:nvPr/>
        </p:nvSpPr>
        <p:spPr>
          <a:xfrm>
            <a:off x="685800" y="1285875"/>
            <a:ext cx="80962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650" b="1">
                <a:solidFill>
                  <a:srgbClr val="792D41"/>
                </a:solidFill>
                <a:latin typeface="DejaVu Sans"/>
                <a:ea typeface="DejaVu Sans"/>
                <a:cs typeface="DejaVu Sans"/>
              </a:defRPr>
            </a:pPr>
            <a:endParaRPr sz="1650" b="1" dirty="0">
              <a:solidFill>
                <a:srgbClr val="792D41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61C2B0-67A2-4E52-B6CC-9F85DB0BFA90}"/>
              </a:ext>
            </a:extLst>
          </p:cNvPr>
          <p:cNvSpPr>
            <a:spLocks noGrp="1"/>
          </p:cNvSpPr>
          <p:nvPr/>
        </p:nvSpPr>
        <p:spPr>
          <a:xfrm>
            <a:off x="161457" y="200025"/>
            <a:ext cx="6099435" cy="600075"/>
          </a:xfrm>
          <a:prstGeom prst="rect">
            <a:avLst/>
          </a:prstGeom>
          <a:solidFill>
            <a:srgbClr val="741300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defRPr sz="5700" b="0">
                <a:solidFill>
                  <a:srgbClr val="792D41"/>
                </a:solidFill>
                <a:latin typeface="DejaVu Serif"/>
                <a:ea typeface="DejaVu Serif"/>
                <a:cs typeface="DejaVu Serif"/>
              </a:defRPr>
            </a:pPr>
            <a:r>
              <a:rPr sz="5700" b="0" dirty="0">
                <a:solidFill>
                  <a:schemeClr val="bg1"/>
                </a:solidFill>
                <a:latin typeface="DejaVu Serif"/>
                <a:ea typeface="DejaVu Serif"/>
                <a:cs typeface="DejaVu Serif"/>
              </a:rPr>
              <a:t>Optical Instruments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56465E-0113-40BD-AD9D-FEFBD2B1A7EB}"/>
              </a:ext>
            </a:extLst>
          </p:cNvPr>
          <p:cNvSpPr>
            <a:spLocks noGrp="1"/>
          </p:cNvSpPr>
          <p:nvPr/>
        </p:nvSpPr>
        <p:spPr>
          <a:xfrm>
            <a:off x="1200150" y="2752725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0">
                <a:solidFill>
                  <a:srgbClr val="68605A"/>
                </a:solidFill>
                <a:latin typeface="DejaVu Sans"/>
                <a:ea typeface="DejaVu Sans"/>
                <a:cs typeface="DejaVu Sans"/>
              </a:defRPr>
            </a:pPr>
            <a:r>
              <a:rPr lang="en-IN" sz="2175" b="0" dirty="0">
                <a:solidFill>
                  <a:srgbClr val="68605A"/>
                </a:solidFill>
                <a:latin typeface="DejaVu Sans"/>
                <a:ea typeface="DejaVu Sans"/>
                <a:cs typeface="DejaVu Sans"/>
              </a:rPr>
              <a:t>Microscope and Telescope</a:t>
            </a:r>
            <a:endParaRPr sz="2175" b="0" dirty="0">
              <a:solidFill>
                <a:srgbClr val="68605A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485929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174015-3DBD-440B-92D1-C0D9FEB0568B}"/>
              </a:ext>
            </a:extLst>
          </p:cNvPr>
          <p:cNvSpPr>
            <a:spLocks noGrp="1"/>
          </p:cNvSpPr>
          <p:nvPr/>
        </p:nvSpPr>
        <p:spPr>
          <a:xfrm>
            <a:off x="251086" y="222686"/>
            <a:ext cx="4425845" cy="430928"/>
          </a:xfrm>
          <a:prstGeom prst="rect">
            <a:avLst/>
          </a:prstGeom>
          <a:solidFill>
            <a:srgbClr val="741300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defRPr sz="3225" b="0">
                <a:solidFill>
                  <a:srgbClr val="792D41"/>
                </a:solidFill>
                <a:latin typeface="DejaVu Serif"/>
                <a:ea typeface="DejaVu Serif"/>
                <a:cs typeface="DejaVu Serif"/>
              </a:defRPr>
            </a:pPr>
            <a:r>
              <a:rPr sz="3225" b="0" dirty="0">
                <a:solidFill>
                  <a:schemeClr val="bg1"/>
                </a:solidFill>
                <a:latin typeface="DejaVu Serif"/>
                <a:ea typeface="DejaVu Serif"/>
                <a:cs typeface="DejaVu Serif"/>
              </a:rPr>
              <a:t>The simple microscope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2E78A0-F5BF-402A-9E9D-F5F079437D72}"/>
              </a:ext>
            </a:extLst>
          </p:cNvPr>
          <p:cNvSpPr>
            <a:spLocks noGrp="1"/>
          </p:cNvSpPr>
          <p:nvPr/>
        </p:nvSpPr>
        <p:spPr>
          <a:xfrm>
            <a:off x="251086" y="672703"/>
            <a:ext cx="481965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875" b="0">
                <a:solidFill>
                  <a:srgbClr val="29262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>
                <a:solidFill>
                  <a:schemeClr val="accent2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A converging lens of short focal length acts as a magnifier.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6F29F6-CE02-404C-B77E-60C60041EA39}"/>
              </a:ext>
            </a:extLst>
          </p:cNvPr>
          <p:cNvSpPr>
            <a:spLocks noGrp="1"/>
          </p:cNvSpPr>
          <p:nvPr/>
        </p:nvSpPr>
        <p:spPr>
          <a:xfrm>
            <a:off x="251086" y="1509712"/>
            <a:ext cx="481965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875" b="0">
                <a:solidFill>
                  <a:srgbClr val="29262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>
                <a:solidFill>
                  <a:schemeClr val="accent2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Place the object at or within the focal length.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C4C253-5E20-4724-B7EA-63EB9045A41F}"/>
              </a:ext>
            </a:extLst>
          </p:cNvPr>
          <p:cNvSpPr>
            <a:spLocks noGrp="1"/>
          </p:cNvSpPr>
          <p:nvPr/>
        </p:nvSpPr>
        <p:spPr>
          <a:xfrm>
            <a:off x="251086" y="2373697"/>
            <a:ext cx="481965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875" b="0">
                <a:solidFill>
                  <a:srgbClr val="29262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>
                <a:solidFill>
                  <a:schemeClr val="accent2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The virtual, erect image can lie at the near point or at infinity.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7326987-BE12-C479-E536-275C4226939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83629" y="3017142"/>
            <a:ext cx="7073854" cy="386160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5B45CDB9-5961-B243-C857-DAAC118073A2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471771" y="1354952"/>
                <a:ext cx="4953000" cy="139065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anchor="ctr">
                <a:noAutofit/>
              </a:bodyPr>
              <a:lstStyle/>
              <a:p>
                <a:pPr>
                  <a:defRPr sz="2025" b="1">
                    <a:solidFill>
                      <a:srgbClr val="792D41"/>
                    </a:solidFill>
                    <a:latin typeface="DejaVu Sans"/>
                    <a:ea typeface="DejaVu Sans"/>
                    <a:cs typeface="DejaVu Sans"/>
                  </a:defRPr>
                </a:pPr>
                <a14:m>
                  <m:oMathPara xmlns:m="http://schemas.openxmlformats.org/officeDocument/2006/math">
                    <m:oMath>
                      <m:r>
                        <a:rPr lang="ar-SA" sz="2025" b="1" i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ar-SA" sz="2025" b="1" i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sz="2025" b="1" i="0" dirty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SA" sz="2025" b="1" i="0" dirty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ar-SA" sz="2025" b="1" i="0" dirty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ar-SA" sz="2025" b="1" i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SA" sz="2025" b="1" i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ar-SA" sz="2025" b="1" i="1" dirty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ar-SA" sz="2025" b="1" i="0" dirty="0" smtClean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SA" sz="2025" b="1" i="0" dirty="0" smtClean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ar-SA" sz="2025" b="1" i="0" dirty="0" smtClean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den>
                          </m:f>
                          <m:r>
                            <a:rPr lang="ar-SA" sz="2025" b="1" i="0" dirty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ar-SA" sz="2025" b="1" i="0" dirty="0" smtClean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SA" sz="2025" b="1" i="0" dirty="0" smtClean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ar-SA" sz="2025" b="1" i="0" dirty="0" smtClean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den>
                          </m:f>
                        </m:e>
                      </m:d>
                      <m:r>
                        <a:rPr lang="ar-SA" sz="2025" b="1" i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ar-SA" sz="2025" b="1" i="0" dirty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SA" sz="2025" b="1" i="0" dirty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ar-SA" sz="2025" b="1" i="0" dirty="0" smtClean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SA" sz="2025" b="1" i="0" dirty="0" smtClean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ar-SA" sz="2025" b="1" i="0" dirty="0" smtClean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ar-SA" sz="2025" b="1" dirty="0">
                  <a:solidFill>
                    <a:schemeClr val="accent2">
                      <a:lumMod val="50000"/>
                    </a:schemeClr>
                  </a:solidFill>
                  <a:latin typeface="DejaVu Sans"/>
                  <a:ea typeface="DejaVu Sans"/>
                  <a:cs typeface="DejaVu Sans"/>
                </a:endParaRPr>
              </a:p>
            </p:txBody>
          </p:sp>
        </mc:Choice>
        <mc:Fallback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5B45CDB9-5961-B243-C857-DAAC118073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1771" y="1354952"/>
                <a:ext cx="4953000" cy="13906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F0C1AA9-2338-B667-BF3D-F6628B9F640B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7622028" y="4262145"/>
                <a:ext cx="3441257" cy="68580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anchor="ctr">
                <a:noAutofit/>
              </a:bodyPr>
              <a:lstStyle/>
              <a:p>
                <a:pPr>
                  <a:defRPr sz="2775" b="0">
                    <a:solidFill>
                      <a:srgbClr val="292627"/>
                    </a:solidFill>
                    <a:latin typeface="DejaVu Sans"/>
                    <a:ea typeface="DejaVu Sans"/>
                    <a:cs typeface="DejaVu Sans"/>
                  </a:defRPr>
                </a:pPr>
                <a14:m>
                  <m:oMathPara xmlns:m="http://schemas.openxmlformats.org/officeDocument/2006/math">
                    <m:oMath>
                      <m:r>
                        <a:rPr lang="ar-SA" sz="2775" b="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ar-SA" sz="2775" b="0" i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ar-SA" sz="2775" b="0" i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775" b="0" i="0" dirty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sz="2775" b="0" i="0" dirty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sz="2775" b="0" i="0" dirty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f</m:t>
                          </m:r>
                        </m:den>
                      </m:f>
                    </m:oMath>
                  </m:oMathPara>
                </a14:m>
                <a:endParaRPr lang="ar-SA" sz="2775" b="0" dirty="0">
                  <a:solidFill>
                    <a:schemeClr val="accent2">
                      <a:lumMod val="50000"/>
                    </a:schemeClr>
                  </a:solidFill>
                  <a:latin typeface="DejaVu Sans"/>
                  <a:ea typeface="DejaVu Sans"/>
                  <a:cs typeface="DejaVu Sans"/>
                </a:endParaRPr>
              </a:p>
            </p:txBody>
          </p:sp>
        </mc:Choice>
        <mc:Fallback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F0C1AA9-2338-B667-BF3D-F6628B9F64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2028" y="4262145"/>
                <a:ext cx="3441257" cy="685800"/>
              </a:xfrm>
              <a:prstGeom prst="rect">
                <a:avLst/>
              </a:prstGeom>
              <a:blipFill>
                <a:blip r:embed="rId5"/>
                <a:stretch>
                  <a:fillRect b="-7965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>
            <a:extLst>
              <a:ext uri="{FF2B5EF4-FFF2-40B4-BE49-F238E27FC236}">
                <a16:creationId xmlns:a16="http://schemas.microsoft.com/office/drawing/2014/main" id="{7A390B8D-24FA-45AA-5326-8D8C13EA7740}"/>
              </a:ext>
            </a:extLst>
          </p:cNvPr>
          <p:cNvSpPr>
            <a:spLocks noGrp="1"/>
          </p:cNvSpPr>
          <p:nvPr/>
        </p:nvSpPr>
        <p:spPr>
          <a:xfrm>
            <a:off x="6744401" y="2587210"/>
            <a:ext cx="5196513" cy="142281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950" b="0">
                <a:solidFill>
                  <a:srgbClr val="68605A"/>
                </a:solidFill>
                <a:latin typeface="DejaVu Sans"/>
                <a:ea typeface="DejaVu Sans"/>
                <a:cs typeface="DejaVu Sans"/>
              </a:defRPr>
            </a:pPr>
            <a:r>
              <a:rPr lang="en-IN" sz="1600" b="0" dirty="0">
                <a:solidFill>
                  <a:schemeClr val="accent2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For </a:t>
            </a:r>
            <a:r>
              <a:rPr sz="1600" b="0" dirty="0">
                <a:solidFill>
                  <a:schemeClr val="accent2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Relaxed-eye viewing.</a:t>
            </a:r>
          </a:p>
          <a:p>
            <a:pPr algn="ctr">
              <a:defRPr sz="1950" b="0">
                <a:solidFill>
                  <a:srgbClr val="68605A"/>
                </a:solidFill>
                <a:latin typeface="DejaVu Sans"/>
                <a:ea typeface="DejaVu Sans"/>
                <a:cs typeface="DejaVu Sans"/>
              </a:defRPr>
            </a:pPr>
            <a:r>
              <a:rPr lang="en-IN" sz="1600" b="0" dirty="0">
                <a:solidFill>
                  <a:schemeClr val="accent2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image should be formed at Least Distance of Distinct Vision . </a:t>
            </a:r>
          </a:p>
          <a:p>
            <a:pPr algn="ctr">
              <a:defRPr sz="1950" b="0">
                <a:solidFill>
                  <a:srgbClr val="68605A"/>
                </a:solidFill>
                <a:latin typeface="DejaVu Sans"/>
                <a:ea typeface="DejaVu Sans"/>
                <a:cs typeface="DejaVu Sans"/>
              </a:defRPr>
            </a:pPr>
            <a:r>
              <a:rPr lang="en-IN" sz="1600" b="0" dirty="0">
                <a:solidFill>
                  <a:schemeClr val="accent2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V=-D</a:t>
            </a:r>
          </a:p>
          <a:p>
            <a:pPr algn="ctr">
              <a:defRPr sz="1950" b="0">
                <a:solidFill>
                  <a:srgbClr val="68605A"/>
                </a:solidFill>
                <a:latin typeface="DejaVu Sans"/>
                <a:ea typeface="DejaVu Sans"/>
                <a:cs typeface="DejaVu Sans"/>
              </a:defRPr>
            </a:pPr>
            <a:r>
              <a:rPr lang="en-IN" sz="1600" b="0" dirty="0">
                <a:solidFill>
                  <a:schemeClr val="accent2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Thus</a:t>
            </a:r>
          </a:p>
          <a:p>
            <a:pPr>
              <a:defRPr sz="1950" b="0">
                <a:solidFill>
                  <a:srgbClr val="68605A"/>
                </a:solidFill>
                <a:latin typeface="DejaVu Sans"/>
                <a:ea typeface="DejaVu Sans"/>
                <a:cs typeface="DejaVu Sans"/>
              </a:defRPr>
            </a:pPr>
            <a:endParaRPr b="0" dirty="0">
              <a:solidFill>
                <a:schemeClr val="accent2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10D98A-7072-1FF3-FBE8-FB1527EA0BA9}"/>
              </a:ext>
            </a:extLst>
          </p:cNvPr>
          <p:cNvSpPr>
            <a:spLocks noGrp="1"/>
          </p:cNvSpPr>
          <p:nvPr/>
        </p:nvSpPr>
        <p:spPr>
          <a:xfrm>
            <a:off x="6306879" y="189955"/>
            <a:ext cx="4425845" cy="430928"/>
          </a:xfrm>
          <a:prstGeom prst="rect">
            <a:avLst/>
          </a:prstGeom>
          <a:solidFill>
            <a:srgbClr val="741300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defRPr sz="3225" b="0">
                <a:solidFill>
                  <a:srgbClr val="792D41"/>
                </a:solidFill>
                <a:latin typeface="DejaVu Serif"/>
                <a:ea typeface="DejaVu Serif"/>
                <a:cs typeface="DejaVu Serif"/>
              </a:defRPr>
            </a:pPr>
            <a:r>
              <a:rPr lang="en-IN" sz="3225" b="0" dirty="0">
                <a:solidFill>
                  <a:schemeClr val="bg1"/>
                </a:solidFill>
                <a:latin typeface="DejaVu Serif"/>
                <a:ea typeface="DejaVu Serif"/>
                <a:cs typeface="DejaVu Serif"/>
              </a:rPr>
              <a:t>Magnification</a:t>
            </a:r>
            <a:endParaRPr sz="3225" b="0" dirty="0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A53EE49-1EB9-828E-AE1E-FC92065529C7}"/>
              </a:ext>
            </a:extLst>
          </p:cNvPr>
          <p:cNvCxnSpPr/>
          <p:nvPr/>
        </p:nvCxnSpPr>
        <p:spPr>
          <a:xfrm>
            <a:off x="5906125" y="653816"/>
            <a:ext cx="0" cy="33562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635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7" grpId="0"/>
      <p:bldP spid="9" grpId="0"/>
      <p:bldP spid="22" grpId="0"/>
      <p:bldP spid="24" grpId="0"/>
      <p:bldP spid="26" grpId="0" build="p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94FF0E1-7CB9-49FB-9588-00653EA29778}"/>
              </a:ext>
            </a:extLst>
          </p:cNvPr>
          <p:cNvSpPr>
            <a:spLocks noGrp="1"/>
          </p:cNvSpPr>
          <p:nvPr/>
        </p:nvSpPr>
        <p:spPr>
          <a:xfrm>
            <a:off x="666750" y="161925"/>
            <a:ext cx="4425457" cy="476250"/>
          </a:xfrm>
          <a:prstGeom prst="rect">
            <a:avLst/>
          </a:prstGeom>
          <a:solidFill>
            <a:srgbClr val="741300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defRPr sz="3225" b="0">
                <a:solidFill>
                  <a:srgbClr val="792D41"/>
                </a:solidFill>
                <a:latin typeface="DejaVu Serif"/>
                <a:ea typeface="DejaVu Serif"/>
                <a:cs typeface="DejaVu Serif"/>
              </a:defRPr>
            </a:pPr>
            <a:r>
              <a:rPr sz="3600" b="0" dirty="0">
                <a:solidFill>
                  <a:schemeClr val="bg1"/>
                </a:solidFill>
                <a:latin typeface="DejaVu Serif"/>
                <a:ea typeface="DejaVu Serif"/>
                <a:cs typeface="DejaVu Serif"/>
              </a:rPr>
              <a:t>Angular magnification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7337D1-BA6D-44AA-AFEF-0CD9A703FCB7}"/>
              </a:ext>
            </a:extLst>
          </p:cNvPr>
          <p:cNvSpPr>
            <a:spLocks noGrp="1"/>
          </p:cNvSpPr>
          <p:nvPr/>
        </p:nvSpPr>
        <p:spPr>
          <a:xfrm>
            <a:off x="6572250" y="6696075"/>
            <a:ext cx="49530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775" b="0">
                <a:solidFill>
                  <a:srgbClr val="292627"/>
                </a:solidFill>
                <a:latin typeface="DejaVu Sans"/>
                <a:ea typeface="DejaVu Sans"/>
                <a:cs typeface="DejaVu Sans"/>
              </a:defRPr>
            </a:pPr>
            <a:r>
              <a:rPr sz="2800" b="0" dirty="0">
                <a:solidFill>
                  <a:schemeClr val="accent2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M = D/f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FB24F5-50D7-B935-E136-10B25C78F6C0}"/>
              </a:ext>
            </a:extLst>
          </p:cNvPr>
          <p:cNvSpPr>
            <a:spLocks noGrp="1"/>
          </p:cNvSpPr>
          <p:nvPr/>
        </p:nvSpPr>
        <p:spPr>
          <a:xfrm>
            <a:off x="400051" y="2793166"/>
            <a:ext cx="5300662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025" b="1">
                <a:solidFill>
                  <a:srgbClr val="792D41"/>
                </a:solidFill>
                <a:latin typeface="DejaVu Sans"/>
                <a:ea typeface="DejaVu Sans"/>
                <a:cs typeface="DejaVu Sans"/>
              </a:defRPr>
            </a:pPr>
            <a:endParaRPr sz="2400" dirty="0">
              <a:solidFill>
                <a:schemeClr val="accent2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55D5C5A-CBD8-FFDE-6FDB-AD4CFFC45E8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1890"/>
          <a:stretch>
            <a:fillRect/>
          </a:stretch>
        </p:blipFill>
        <p:spPr>
          <a:xfrm>
            <a:off x="0" y="837817"/>
            <a:ext cx="4953001" cy="301193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FFBB66E-EB9F-B94F-C0FA-08F36F3A5774}"/>
                  </a:ext>
                </a:extLst>
              </p:cNvPr>
              <p:cNvSpPr txBox="1"/>
              <p:nvPr/>
            </p:nvSpPr>
            <p:spPr>
              <a:xfrm>
                <a:off x="6000361" y="539604"/>
                <a:ext cx="6138472" cy="32322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buNone/>
                </a:pPr>
                <a:endParaRPr lang="en-IN" sz="2000" dirty="0">
                  <a:solidFill>
                    <a:schemeClr val="accent2">
                      <a:lumMod val="50000"/>
                    </a:schemeClr>
                  </a:solidFill>
                  <a:effectLst/>
                  <a:latin typeface="+mn-lt"/>
                </a:endParaRPr>
              </a:p>
              <a:p>
                <a:pPr marL="0" marR="0">
                  <a:buNone/>
                </a:pPr>
                <a:endParaRPr lang="en-IN" sz="2000" dirty="0">
                  <a:solidFill>
                    <a:schemeClr val="accent2">
                      <a:lumMod val="50000"/>
                    </a:schemeClr>
                  </a:solidFill>
                  <a:effectLst/>
                  <a:latin typeface="+mn-lt"/>
                </a:endParaRPr>
              </a:p>
              <a:p>
                <a:pPr marL="0" marR="0">
                  <a:buNone/>
                </a:pPr>
                <a:r>
                  <a:rPr lang="en-IN" sz="2000" dirty="0">
                    <a:solidFill>
                      <a:schemeClr val="accent2">
                        <a:lumMod val="50000"/>
                      </a:schemeClr>
                    </a:solidFill>
                    <a:effectLst/>
                    <a:latin typeface="+mn-lt"/>
                  </a:rPr>
                  <a:t>we have the angle subtended by the image: </a:t>
                </a:r>
              </a:p>
              <a:p>
                <a:pPr marL="0" marR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+mn-lt"/>
                            </a:rPr>
                          </m:ctrlPr>
                        </m:sSubPr>
                        <m:e>
                          <m:func>
                            <m:funcPr>
                              <m:ctrlPr>
                                <a:rPr lang="en-IN" sz="2000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+mn-lt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sz="2000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+mn-lt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IN" sz="2000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+mn-lt"/>
                                </a:rPr>
                                <m:t>𝜃</m:t>
                              </m:r>
                            </m:e>
                          </m:func>
                        </m:e>
                        <m:sub>
                          <m: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+mn-lt"/>
                            </a:rPr>
                            <m:t>𝑖</m:t>
                          </m:r>
                        </m:sub>
                      </m:sSub>
                      <m:r>
                        <a:rPr lang="en-IN" sz="2000" i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+mn-lt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+mn-lt"/>
                            </a:rPr>
                            <m:t>ℎ</m:t>
                          </m:r>
                          <m:r>
                            <a:rPr lang="en-IN" sz="2000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+mn-lt"/>
                            </a:rPr>
                            <m:t>′</m:t>
                          </m:r>
                        </m:num>
                        <m:den>
                          <m:r>
                            <a:rPr lang="en-IN" sz="2000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+mn-lt"/>
                            </a:rPr>
                            <m:t>−</m:t>
                          </m:r>
                          <m: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+mn-lt"/>
                            </a:rPr>
                            <m:t>𝑣</m:t>
                          </m:r>
                        </m:den>
                      </m:f>
                      <m:r>
                        <a:rPr lang="en-IN" sz="2000" i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+mn-lt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+mn-lt"/>
                            </a:rPr>
                            <m:t>ℎ</m:t>
                          </m:r>
                        </m:num>
                        <m:den>
                          <m:r>
                            <a:rPr lang="en-IN" sz="2000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+mn-lt"/>
                            </a:rPr>
                            <m:t>−</m:t>
                          </m:r>
                          <m: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+mn-lt"/>
                            </a:rPr>
                            <m:t>𝑣</m:t>
                          </m:r>
                        </m:den>
                      </m:f>
                      <m:r>
                        <a:rPr lang="en-IN" sz="2000" i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m:t>⋅</m:t>
                      </m:r>
                      <m:f>
                        <m:fPr>
                          <m:ctrlP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+mn-lt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+mn-lt"/>
                            </a:rPr>
                            <m:t>𝑣</m:t>
                          </m:r>
                        </m:num>
                        <m:den>
                          <m: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+mn-lt"/>
                            </a:rPr>
                            <m:t>𝑢</m:t>
                          </m:r>
                        </m:den>
                      </m:f>
                      <m:r>
                        <a:rPr lang="en-IN" sz="2000" i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+mn-lt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+mn-lt"/>
                            </a:rPr>
                            <m:t>ℎ</m:t>
                          </m:r>
                        </m:num>
                        <m:den>
                          <m:r>
                            <a:rPr lang="en-IN" sz="2000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+mn-lt"/>
                            </a:rPr>
                            <m:t>−</m:t>
                          </m:r>
                          <m: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+mn-lt"/>
                            </a:rPr>
                            <m:t>𝑢</m:t>
                          </m:r>
                        </m:den>
                      </m:f>
                      <m:r>
                        <a:rPr lang="en-IN" sz="2000" i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m:t>≈</m:t>
                      </m:r>
                      <m:r>
                        <a:rPr lang="en-IN" sz="2000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m:t>𝜃</m:t>
                      </m:r>
                    </m:oMath>
                  </m:oMathPara>
                </a14:m>
                <a:endParaRPr lang="en-IN" sz="2000" dirty="0">
                  <a:solidFill>
                    <a:schemeClr val="accent2">
                      <a:lumMod val="50000"/>
                    </a:schemeClr>
                  </a:solidFill>
                  <a:effectLst/>
                  <a:latin typeface="+mn-lt"/>
                </a:endParaRPr>
              </a:p>
              <a:p>
                <a:pPr marL="0" marR="0">
                  <a:buNone/>
                </a:pPr>
                <a:endParaRPr lang="en-IN" sz="2000" dirty="0">
                  <a:solidFill>
                    <a:schemeClr val="accent2">
                      <a:lumMod val="50000"/>
                    </a:schemeClr>
                  </a:solidFill>
                  <a:effectLst/>
                  <a:latin typeface="+mn-lt"/>
                </a:endParaRPr>
              </a:p>
              <a:p>
                <a:pPr marL="0" marR="0">
                  <a:buNone/>
                </a:pPr>
                <a:r>
                  <a:rPr lang="en-IN" sz="2000" dirty="0">
                    <a:solidFill>
                      <a:schemeClr val="accent2">
                        <a:lumMod val="50000"/>
                      </a:schemeClr>
                    </a:solidFill>
                    <a:effectLst/>
                    <a:latin typeface="+mn-lt"/>
                  </a:rPr>
                  <a:t>The angle subtended by the object, when it is at </a:t>
                </a:r>
                <a14:m>
                  <m:oMath xmlns:m="http://schemas.openxmlformats.org/officeDocument/2006/math">
                    <m:r>
                      <a:rPr lang="en-IN" sz="2000" i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rPr>
                      <m:t>𝑢</m:t>
                    </m:r>
                    <m:r>
                      <a:rPr lang="en-IN" sz="2000" i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rPr>
                      <m:t>=−</m:t>
                    </m:r>
                    <m:r>
                      <a:rPr lang="en-IN" sz="2000" i="1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rPr>
                      <m:t>𝑓</m:t>
                    </m:r>
                  </m:oMath>
                </a14:m>
                <a:r>
                  <a:rPr lang="en-IN" sz="2000" dirty="0">
                    <a:solidFill>
                      <a:schemeClr val="accent2">
                        <a:lumMod val="50000"/>
                      </a:schemeClr>
                    </a:solidFill>
                    <a:effectLst/>
                    <a:latin typeface="+mn-lt"/>
                  </a:rPr>
                  <a:t>, is: </a:t>
                </a:r>
              </a:p>
              <a:p>
                <a:pPr marL="0" marR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</m:ctrlPr>
                        </m:sSubPr>
                        <m:e>
                          <m: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m:t>𝜃</m:t>
                          </m:r>
                        </m:e>
                        <m:sub>
                          <m: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m:t>𝑖</m:t>
                          </m:r>
                        </m:sub>
                      </m:sSub>
                      <m:r>
                        <a:rPr lang="en-IN" sz="2000" i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m:t>=</m:t>
                      </m:r>
                      <m:d>
                        <m:dPr>
                          <m:ctrlP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</a:rPr>
                                <m:t>ℎ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</a:rPr>
                                <m:t>𝑓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>
                  <a:solidFill>
                    <a:schemeClr val="accent2">
                      <a:lumMod val="50000"/>
                    </a:schemeClr>
                  </a:solidFill>
                  <a:effectLst/>
                  <a:latin typeface="Google Sans Text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FFBB66E-EB9F-B94F-C0FA-08F36F3A57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0361" y="539604"/>
                <a:ext cx="6138472" cy="3232295"/>
              </a:xfrm>
              <a:prstGeom prst="rect">
                <a:avLst/>
              </a:prstGeom>
              <a:blipFill>
                <a:blip r:embed="rId4"/>
                <a:stretch>
                  <a:fillRect l="-993" r="-99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2520666-FE1F-E9B4-B8CC-B701C3359275}"/>
                  </a:ext>
                </a:extLst>
              </p:cNvPr>
              <p:cNvSpPr txBox="1"/>
              <p:nvPr/>
            </p:nvSpPr>
            <p:spPr>
              <a:xfrm>
                <a:off x="243277" y="4136596"/>
                <a:ext cx="5410200" cy="13994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buNone/>
                </a:pPr>
                <a:r>
                  <a:rPr lang="en-IN" sz="2000" dirty="0">
                    <a:solidFill>
                      <a:schemeClr val="accent2">
                        <a:lumMod val="50000"/>
                      </a:schemeClr>
                    </a:solidFill>
                    <a:effectLst/>
                  </a:rPr>
                  <a:t>Suppose the object has a height </a:t>
                </a:r>
                <a14:m>
                  <m:oMath xmlns:m="http://schemas.openxmlformats.org/officeDocument/2006/math">
                    <m:r>
                      <a:rPr lang="en-IN" sz="2000" i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ℎ</m:t>
                    </m:r>
                  </m:oMath>
                </a14:m>
                <a:r>
                  <a:rPr lang="en-IN" sz="2000" dirty="0">
                    <a:solidFill>
                      <a:schemeClr val="accent2">
                        <a:lumMod val="50000"/>
                      </a:schemeClr>
                    </a:solidFill>
                    <a:effectLst/>
                  </a:rPr>
                  <a:t>,at  a distance </a:t>
                </a:r>
                <a14:m>
                  <m:oMath xmlns:m="http://schemas.openxmlformats.org/officeDocument/2006/math">
                    <m:r>
                      <a:rPr lang="en-IN" sz="2000" i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IN" sz="2000" dirty="0">
                    <a:solidFill>
                      <a:schemeClr val="accent2">
                        <a:lumMod val="50000"/>
                      </a:schemeClr>
                    </a:solidFill>
                    <a:effectLst/>
                  </a:rPr>
                  <a:t>. The angle subtended is then given by: </a:t>
                </a:r>
              </a:p>
              <a:p>
                <a:pPr marL="0" marR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unc>
                            <m:funcPr>
                              <m:ctrlPr>
                                <a:rPr lang="en-IN" sz="2000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sz="2000" i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IN" sz="2000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e>
                        <m:sub>
                          <m:r>
                            <a:rPr lang="en-IN" sz="2000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sz="2000" i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</m:e>
                      </m:d>
                      <m:r>
                        <a:rPr lang="en-IN" sz="2000" i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IN" sz="2000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IN" sz="20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2520666-FE1F-E9B4-B8CC-B701C3359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277" y="4136596"/>
                <a:ext cx="5410200" cy="1399422"/>
              </a:xfrm>
              <a:prstGeom prst="rect">
                <a:avLst/>
              </a:prstGeom>
              <a:blipFill>
                <a:blip r:embed="rId5"/>
                <a:stretch>
                  <a:fillRect l="-1240" t="-2620" r="-214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B39A86D-5990-045D-3381-D4437DC650E7}"/>
                  </a:ext>
                </a:extLst>
              </p:cNvPr>
              <p:cNvSpPr txBox="1"/>
              <p:nvPr/>
            </p:nvSpPr>
            <p:spPr>
              <a:xfrm>
                <a:off x="208614" y="5442155"/>
                <a:ext cx="6325848" cy="10018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buNone/>
                </a:pPr>
                <a:r>
                  <a:rPr lang="en-IN" sz="2000" dirty="0">
                    <a:solidFill>
                      <a:schemeClr val="accent2">
                        <a:lumMod val="50000"/>
                      </a:schemeClr>
                    </a:solidFill>
                    <a:effectLst/>
                  </a:rPr>
                  <a:t>From the relations: </a:t>
                </a:r>
              </a:p>
              <a:p>
                <a:pPr marL="0" marR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  <m:r>
                            <a:rPr lang="en-IN" sz="2000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den>
                      </m:f>
                      <m:r>
                        <a:rPr lang="en-IN" sz="2000" i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i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IN" sz="2000" i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</m:oMath>
                  </m:oMathPara>
                </a14:m>
                <a:endParaRPr lang="en-IN" sz="20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B39A86D-5990-045D-3381-D4437DC650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614" y="5442155"/>
                <a:ext cx="6325848" cy="1001813"/>
              </a:xfrm>
              <a:prstGeom prst="rect">
                <a:avLst/>
              </a:prstGeom>
              <a:blipFill>
                <a:blip r:embed="rId6"/>
                <a:stretch>
                  <a:fillRect l="-963" t="-365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C96AF7F-11D2-DB84-730D-84511954A060}"/>
                  </a:ext>
                </a:extLst>
              </p:cNvPr>
              <p:cNvSpPr txBox="1"/>
              <p:nvPr/>
            </p:nvSpPr>
            <p:spPr>
              <a:xfrm>
                <a:off x="5191906" y="4397441"/>
                <a:ext cx="6333344" cy="7838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IN" sz="200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IN" sz="200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IN" sz="2000" i="1" dirty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 dirty="0" smtClean="0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000" i="1" dirty="0" smtClean="0">
                                      <a:solidFill>
                                        <a:schemeClr val="accent2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 dirty="0" smtClean="0">
                                      <a:solidFill>
                                        <a:schemeClr val="accent2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IN" sz="2000" i="1" dirty="0" smtClean="0">
                                      <a:solidFill>
                                        <a:schemeClr val="accent2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IN" sz="2000" i="1" dirty="0" smtClean="0">
                                      <a:solidFill>
                                        <a:schemeClr val="accent2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 dirty="0" smtClean="0">
                                      <a:solidFill>
                                        <a:schemeClr val="accent2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IN" sz="2000" i="1" dirty="0" smtClean="0">
                                      <a:solidFill>
                                        <a:schemeClr val="accent2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IN" sz="200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 dirty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 dirty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IN" sz="2000" i="1" dirty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</m:oMath>
                  </m:oMathPara>
                </a14:m>
                <a:endParaRPr lang="en-IN" sz="20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C96AF7F-11D2-DB84-730D-84511954A0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1906" y="4397441"/>
                <a:ext cx="6333344" cy="78386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194E953-0231-1788-2321-2EBD7662F038}"/>
              </a:ext>
            </a:extLst>
          </p:cNvPr>
          <p:cNvCxnSpPr/>
          <p:nvPr/>
        </p:nvCxnSpPr>
        <p:spPr>
          <a:xfrm>
            <a:off x="5861154" y="975944"/>
            <a:ext cx="0" cy="420536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3236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 build="p"/>
      <p:bldP spid="22" grpId="0" build="p"/>
      <p:bldP spid="24" grpId="0" build="p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F5F816F-BEC2-4664-98DA-3B2008752831}"/>
              </a:ext>
            </a:extLst>
          </p:cNvPr>
          <p:cNvSpPr>
            <a:spLocks noGrp="1"/>
          </p:cNvSpPr>
          <p:nvPr/>
        </p:nvSpPr>
        <p:spPr>
          <a:xfrm>
            <a:off x="423862" y="175041"/>
            <a:ext cx="4837686" cy="409575"/>
          </a:xfrm>
          <a:prstGeom prst="rect">
            <a:avLst/>
          </a:prstGeom>
          <a:solidFill>
            <a:srgbClr val="741300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defRPr sz="3225" b="0">
                <a:solidFill>
                  <a:srgbClr val="792D41"/>
                </a:solidFill>
                <a:latin typeface="DejaVu Serif"/>
                <a:ea typeface="DejaVu Serif"/>
                <a:cs typeface="DejaVu Serif"/>
              </a:defRPr>
            </a:pPr>
            <a:r>
              <a:rPr sz="3225" b="0" dirty="0">
                <a:solidFill>
                  <a:schemeClr val="bg1"/>
                </a:solidFill>
                <a:latin typeface="DejaVu Serif"/>
                <a:ea typeface="DejaVu Serif"/>
                <a:cs typeface="DejaVu Serif"/>
              </a:rPr>
              <a:t>The compound microscope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108E68-E640-4B01-B2AA-AF38B41DD1E3}"/>
              </a:ext>
            </a:extLst>
          </p:cNvPr>
          <p:cNvSpPr>
            <a:spLocks noGrp="1"/>
          </p:cNvSpPr>
          <p:nvPr/>
        </p:nvSpPr>
        <p:spPr>
          <a:xfrm>
            <a:off x="685800" y="4524375"/>
            <a:ext cx="3343275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025" b="1">
                <a:solidFill>
                  <a:srgbClr val="792D41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dirty="0">
                <a:solidFill>
                  <a:schemeClr val="accent2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Objective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D73320-D5EF-413D-BF56-D8B810933026}"/>
              </a:ext>
            </a:extLst>
          </p:cNvPr>
          <p:cNvSpPr>
            <a:spLocks noGrp="1"/>
          </p:cNvSpPr>
          <p:nvPr/>
        </p:nvSpPr>
        <p:spPr>
          <a:xfrm>
            <a:off x="685800" y="5010150"/>
            <a:ext cx="3343275" cy="1019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800" b="0">
                <a:solidFill>
                  <a:srgbClr val="292627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 dirty="0">
                <a:solidFill>
                  <a:schemeClr val="accent2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Forms a real, inverted and enlarged intermediate image.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A784B6-033B-421F-86EF-CC52FC96F5B1}"/>
              </a:ext>
            </a:extLst>
          </p:cNvPr>
          <p:cNvSpPr>
            <a:spLocks noGrp="1"/>
          </p:cNvSpPr>
          <p:nvPr/>
        </p:nvSpPr>
        <p:spPr>
          <a:xfrm>
            <a:off x="4371975" y="4524375"/>
            <a:ext cx="3343275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025" b="1">
                <a:solidFill>
                  <a:srgbClr val="792D41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dirty="0">
                <a:solidFill>
                  <a:schemeClr val="accent2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Eyepiece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4FB00D-D7CB-4732-8335-A8BB4EB0AB37}"/>
              </a:ext>
            </a:extLst>
          </p:cNvPr>
          <p:cNvSpPr>
            <a:spLocks noGrp="1"/>
          </p:cNvSpPr>
          <p:nvPr/>
        </p:nvSpPr>
        <p:spPr>
          <a:xfrm>
            <a:off x="4371975" y="5010150"/>
            <a:ext cx="3343275" cy="1019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800" b="0">
                <a:solidFill>
                  <a:srgbClr val="292627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 dirty="0">
                <a:solidFill>
                  <a:schemeClr val="accent2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Acts as a simple magnifier for the intermediate image.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E08D25-7D05-41F0-AEA9-FA3A51A67972}"/>
              </a:ext>
            </a:extLst>
          </p:cNvPr>
          <p:cNvSpPr>
            <a:spLocks noGrp="1"/>
          </p:cNvSpPr>
          <p:nvPr/>
        </p:nvSpPr>
        <p:spPr>
          <a:xfrm>
            <a:off x="8058150" y="4524375"/>
            <a:ext cx="3343275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025" b="1">
                <a:solidFill>
                  <a:srgbClr val="792D41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chemeClr val="accent2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Final image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F58227-EF54-4B0F-B3D0-19A87D046DC2}"/>
              </a:ext>
            </a:extLst>
          </p:cNvPr>
          <p:cNvSpPr>
            <a:spLocks noGrp="1"/>
          </p:cNvSpPr>
          <p:nvPr/>
        </p:nvSpPr>
        <p:spPr>
          <a:xfrm>
            <a:off x="8058150" y="5010150"/>
            <a:ext cx="3343275" cy="1019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800" b="0">
                <a:solidFill>
                  <a:srgbClr val="292627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 dirty="0">
                <a:solidFill>
                  <a:schemeClr val="accent2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Virtual and inverted relative to the original object.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94BFC36-120C-49CF-7A04-A0765254D9D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69934" y="828675"/>
            <a:ext cx="7102212" cy="37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45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9DFC154-23B3-46D1-8AAA-11AD22E82784}"/>
              </a:ext>
            </a:extLst>
          </p:cNvPr>
          <p:cNvSpPr>
            <a:spLocks noGrp="1"/>
          </p:cNvSpPr>
          <p:nvPr/>
        </p:nvSpPr>
        <p:spPr>
          <a:xfrm>
            <a:off x="221104" y="445021"/>
            <a:ext cx="6524469" cy="559320"/>
          </a:xfrm>
          <a:prstGeom prst="rect">
            <a:avLst/>
          </a:prstGeom>
          <a:solidFill>
            <a:srgbClr val="741300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defRPr sz="3225" b="0">
                <a:solidFill>
                  <a:srgbClr val="792D41"/>
                </a:solidFill>
                <a:latin typeface="DejaVu Serif"/>
                <a:ea typeface="DejaVu Serif"/>
                <a:cs typeface="DejaVu Serif"/>
              </a:defRPr>
            </a:pPr>
            <a:r>
              <a:rPr sz="3225" dirty="0">
                <a:solidFill>
                  <a:schemeClr val="bg1"/>
                </a:solidFill>
                <a:latin typeface="DejaVu Serif"/>
                <a:ea typeface="DejaVu Serif"/>
                <a:cs typeface="DejaVu Serif"/>
              </a:rPr>
              <a:t>Compound microscope magnification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347B518-D753-6079-72B4-A226C121CAEA}"/>
                  </a:ext>
                </a:extLst>
              </p:cNvPr>
              <p:cNvSpPr txBox="1"/>
              <p:nvPr/>
            </p:nvSpPr>
            <p:spPr>
              <a:xfrm>
                <a:off x="1217949" y="1604760"/>
                <a:ext cx="9455047" cy="37174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-342900">
                  <a:buFont typeface="Arial" panose="020B0604020202020204" pitchFamily="34" charset="0"/>
                  <a:buChar char="•"/>
                </a:pPr>
                <a:r>
                  <a:rPr lang="en-IN" sz="2400" dirty="0">
                    <a:solidFill>
                      <a:schemeClr val="accent2">
                        <a:lumMod val="50000"/>
                      </a:schemeClr>
                    </a:solidFill>
                    <a:effectLst/>
                  </a:rPr>
                  <a:t>Magnification of the Objective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</m:ctrlPr>
                      </m:sSubPr>
                      <m:e>
                        <m:r>
                          <a:rPr lang="en-IN" sz="2400" b="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  <m:t>𝑚</m:t>
                        </m:r>
                      </m:e>
                      <m:sub>
                        <m:r>
                          <a:rPr lang="en-IN" sz="2400" b="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  <m:t>𝑜</m:t>
                        </m:r>
                      </m:sub>
                    </m:sSub>
                  </m:oMath>
                </a14:m>
                <a:r>
                  <a:rPr lang="en-IN" sz="2400" dirty="0">
                    <a:solidFill>
                      <a:schemeClr val="accent2">
                        <a:lumMod val="50000"/>
                      </a:schemeClr>
                    </a:solidFill>
                    <a:effectLst/>
                  </a:rPr>
                  <a:t>):</a:t>
                </a:r>
              </a:p>
              <a:p>
                <a:pPr marL="0" marR="0" lvl="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</m:ctrlPr>
                      </m:sSubPr>
                      <m:e>
                        <m:r>
                          <a:rPr lang="en-IN" sz="2400" b="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  <m:t>𝑚</m:t>
                        </m:r>
                      </m:e>
                      <m:sub>
                        <m:r>
                          <a:rPr lang="en-IN" sz="2400" b="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  <m:t>𝑜</m:t>
                        </m:r>
                      </m:sub>
                    </m:sSub>
                    <m:r>
                      <a:rPr lang="en-IN" sz="2400" b="0" i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m:t>=</m:t>
                    </m:r>
                    <m:f>
                      <m:fPr>
                        <m:ctrlPr>
                          <a:rPr lang="en-IN" sz="2400" b="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</m:ctrlPr>
                      </m:fPr>
                      <m:num>
                        <m:r>
                          <a:rPr lang="en-IN" sz="2400" b="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  <m:t>ℎ</m:t>
                        </m:r>
                        <m:r>
                          <a:rPr lang="en-IN" sz="2400" b="0" i="0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  <m:t>′</m:t>
                        </m:r>
                      </m:num>
                      <m:den>
                        <m:r>
                          <a:rPr lang="en-IN" sz="2400" b="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  <m:t>ℎ</m:t>
                        </m:r>
                      </m:den>
                    </m:f>
                    <m:r>
                      <a:rPr lang="en-IN" sz="2400" b="0" i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m:t>≈</m:t>
                    </m:r>
                    <m:f>
                      <m:fPr>
                        <m:ctrlPr>
                          <a:rPr lang="en-IN" sz="2400" b="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</m:ctrlPr>
                      </m:fPr>
                      <m:num>
                        <m:r>
                          <a:rPr lang="en-IN" sz="2400" b="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  <m:t>𝐿</m:t>
                        </m:r>
                      </m:num>
                      <m:den>
                        <m:sSub>
                          <m:sSubPr>
                            <m:ctrlPr>
                              <a:rPr lang="en-IN" sz="2400" b="0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</a:rPr>
                            </m:ctrlPr>
                          </m:sSubPr>
                          <m:e>
                            <m:r>
                              <a:rPr lang="en-IN" sz="2400" b="0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</a:rPr>
                              <m:t>𝑓</m:t>
                            </m:r>
                          </m:e>
                          <m:sub>
                            <m:r>
                              <a:rPr lang="en-IN" sz="2400" b="0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</a:rPr>
                              <m:t>𝑜</m:t>
                            </m:r>
                          </m:sub>
                        </m:sSub>
                      </m:den>
                    </m:f>
                  </m:oMath>
                </a14:m>
                <a:endParaRPr lang="en-IN" sz="2400" dirty="0">
                  <a:solidFill>
                    <a:schemeClr val="accent2">
                      <a:lumMod val="50000"/>
                    </a:schemeClr>
                  </a:solidFill>
                  <a:effectLst/>
                </a:endParaRPr>
              </a:p>
              <a:p>
                <a:pPr marL="0" marR="0" lvl="0" indent="-342900">
                  <a:buFont typeface="Arial" panose="020B0604020202020204" pitchFamily="34" charset="0"/>
                  <a:buChar char="•"/>
                </a:pPr>
                <a:r>
                  <a:rPr lang="en-IN" sz="2400" i="1" dirty="0">
                    <a:solidFill>
                      <a:schemeClr val="accent2">
                        <a:lumMod val="50000"/>
                      </a:schemeClr>
                    </a:solidFill>
                    <a:effectLst/>
                  </a:rPr>
                  <a:t>(where </a:t>
                </a:r>
                <a14:m>
                  <m:oMath xmlns:m="http://schemas.openxmlformats.org/officeDocument/2006/math">
                    <m:r>
                      <a:rPr lang="en-IN" sz="2400" b="0" i="1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m:t>𝐿</m:t>
                    </m:r>
                  </m:oMath>
                </a14:m>
                <a:r>
                  <a:rPr lang="en-IN" sz="2400" i="1" dirty="0">
                    <a:solidFill>
                      <a:schemeClr val="accent2">
                        <a:lumMod val="50000"/>
                      </a:schemeClr>
                    </a:solidFill>
                    <a:effectLst/>
                  </a:rPr>
                  <a:t>is the tube length of the microscope)</a:t>
                </a:r>
                <a:endParaRPr lang="en-IN" sz="2400" dirty="0">
                  <a:solidFill>
                    <a:schemeClr val="accent2">
                      <a:lumMod val="50000"/>
                    </a:schemeClr>
                  </a:solidFill>
                  <a:effectLst/>
                </a:endParaRPr>
              </a:p>
              <a:p>
                <a:pPr marL="0" marR="0" lvl="0" indent="-342900">
                  <a:buFont typeface="Arial" panose="020B0604020202020204" pitchFamily="34" charset="0"/>
                  <a:buChar char="•"/>
                </a:pPr>
                <a:r>
                  <a:rPr lang="en-IN" sz="2400" dirty="0">
                    <a:solidFill>
                      <a:schemeClr val="accent2">
                        <a:lumMod val="50000"/>
                      </a:schemeClr>
                    </a:solidFill>
                    <a:effectLst/>
                  </a:rPr>
                  <a:t>Magnification of the Eyepiece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</m:ctrlPr>
                      </m:sSubPr>
                      <m:e>
                        <m:r>
                          <a:rPr lang="en-IN" sz="2400" b="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  <m:t>𝑚</m:t>
                        </m:r>
                      </m:e>
                      <m:sub>
                        <m:r>
                          <a:rPr lang="en-IN" sz="2400" b="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IN" sz="2400" dirty="0">
                    <a:solidFill>
                      <a:schemeClr val="accent2">
                        <a:lumMod val="50000"/>
                      </a:schemeClr>
                    </a:solidFill>
                    <a:effectLst/>
                  </a:rPr>
                  <a:t> - behaving as a magnifying glass):</a:t>
                </a:r>
              </a:p>
              <a:p>
                <a:pPr marL="0" marR="0" lvl="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</m:ctrlPr>
                      </m:sSubPr>
                      <m:e>
                        <m:r>
                          <a:rPr lang="en-IN" sz="2400" b="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  <m:t>𝑚</m:t>
                        </m:r>
                      </m:e>
                      <m:sub>
                        <m:r>
                          <a:rPr lang="en-IN" sz="2400" b="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  <m:t>𝑒</m:t>
                        </m:r>
                      </m:sub>
                    </m:sSub>
                    <m:r>
                      <a:rPr lang="en-IN" sz="2400" b="0" i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m:t>=</m:t>
                    </m:r>
                    <m:d>
                      <m:dPr>
                        <m:ctrlPr>
                          <a:rPr lang="en-IN" sz="2400" b="0" i="0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</m:ctrlPr>
                      </m:dPr>
                      <m:e>
                        <m:r>
                          <a:rPr lang="en-IN" sz="2400" b="0" i="0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  <m:t>1+</m:t>
                        </m:r>
                        <m:f>
                          <m:fPr>
                            <m:ctrlPr>
                              <a:rPr lang="en-IN" sz="2400" b="0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</a:rPr>
                            </m:ctrlPr>
                          </m:fPr>
                          <m:num>
                            <m:r>
                              <a:rPr lang="en-IN" sz="2400" b="0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</a:rPr>
                              <m:t>𝐷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IN" sz="2400" b="0" i="1">
                                    <a:solidFill>
                                      <a:schemeClr val="accent2">
                                        <a:lumMod val="50000"/>
                                      </a:schemeClr>
                                    </a:solidFill>
                                  </a:rPr>
                                </m:ctrlPr>
                              </m:sSubPr>
                              <m:e>
                                <m:r>
                                  <a:rPr lang="en-IN" sz="2400" b="0" i="1">
                                    <a:solidFill>
                                      <a:schemeClr val="accent2">
                                        <a:lumMod val="50000"/>
                                      </a:schemeClr>
                                    </a:solidFill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IN" sz="2400" b="0" i="1">
                                    <a:solidFill>
                                      <a:schemeClr val="accent2">
                                        <a:lumMod val="50000"/>
                                      </a:schemeClr>
                                    </a:solidFill>
                                  </a:rPr>
                                  <m:t>𝑒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endParaRPr lang="en-IN" sz="2400" dirty="0">
                  <a:solidFill>
                    <a:schemeClr val="accent2">
                      <a:lumMod val="50000"/>
                    </a:schemeClr>
                  </a:solidFill>
                  <a:effectLst/>
                </a:endParaRPr>
              </a:p>
              <a:p>
                <a:pPr marL="0" marR="0" lvl="0" indent="-342900">
                  <a:buFont typeface="Arial" panose="020B0604020202020204" pitchFamily="34" charset="0"/>
                  <a:buChar char="•"/>
                </a:pPr>
                <a:r>
                  <a:rPr lang="en-IN" sz="2400" i="1" dirty="0">
                    <a:solidFill>
                      <a:schemeClr val="accent2">
                        <a:lumMod val="50000"/>
                      </a:schemeClr>
                    </a:solidFill>
                    <a:effectLst/>
                  </a:rPr>
                  <a:t>(when the final image is formed at the near point </a:t>
                </a:r>
                <a14:m>
                  <m:oMath xmlns:m="http://schemas.openxmlformats.org/officeDocument/2006/math">
                    <m:r>
                      <a:rPr lang="en-IN" sz="2400" b="0" i="1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m:t>𝐷</m:t>
                    </m:r>
                  </m:oMath>
                </a14:m>
                <a:r>
                  <a:rPr lang="en-IN" sz="2400" i="1" dirty="0">
                    <a:solidFill>
                      <a:schemeClr val="accent2">
                        <a:lumMod val="50000"/>
                      </a:schemeClr>
                    </a:solidFill>
                    <a:effectLst/>
                  </a:rPr>
                  <a:t>)</a:t>
                </a:r>
                <a:endParaRPr lang="en-IN" sz="2400" dirty="0">
                  <a:solidFill>
                    <a:schemeClr val="accent2">
                      <a:lumMod val="50000"/>
                    </a:schemeClr>
                  </a:solidFill>
                  <a:effectLst/>
                </a:endParaRPr>
              </a:p>
              <a:p>
                <a:pPr marL="0" marR="0" lvl="0" indent="-342900">
                  <a:buFont typeface="Arial" panose="020B0604020202020204" pitchFamily="34" charset="0"/>
                  <a:buChar char="•"/>
                </a:pPr>
                <a:r>
                  <a:rPr lang="en-IN" sz="2400" dirty="0">
                    <a:solidFill>
                      <a:schemeClr val="accent2">
                        <a:lumMod val="50000"/>
                      </a:schemeClr>
                    </a:solidFill>
                    <a:effectLst/>
                  </a:rPr>
                  <a:t>Total Magnification (</a:t>
                </a:r>
                <a14:m>
                  <m:oMath xmlns:m="http://schemas.openxmlformats.org/officeDocument/2006/math">
                    <m:r>
                      <a:rPr lang="en-IN" sz="2400" b="0" i="1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m:t>𝑚</m:t>
                    </m:r>
                  </m:oMath>
                </a14:m>
                <a:r>
                  <a:rPr lang="en-IN" sz="2400" dirty="0">
                    <a:solidFill>
                      <a:schemeClr val="accent2">
                        <a:lumMod val="50000"/>
                      </a:schemeClr>
                    </a:solidFill>
                    <a:effectLst/>
                  </a:rPr>
                  <a:t>):</a:t>
                </a:r>
              </a:p>
              <a:p>
                <a:pPr marL="0" marR="0" lvl="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IN" sz="2400" b="0" i="1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m:t>𝑚</m:t>
                    </m:r>
                    <m:r>
                      <a:rPr lang="en-IN" sz="2400" b="0" i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m:t>=</m:t>
                    </m:r>
                    <m:sSub>
                      <m:sSubPr>
                        <m:ctrlPr>
                          <a:rPr lang="en-IN" sz="2400" b="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</m:ctrlPr>
                      </m:sSubPr>
                      <m:e>
                        <m:r>
                          <a:rPr lang="en-IN" sz="2400" b="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  <m:t>𝑚</m:t>
                        </m:r>
                      </m:e>
                      <m:sub>
                        <m:r>
                          <a:rPr lang="en-IN" sz="2400" b="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  <m:t>𝑜</m:t>
                        </m:r>
                      </m:sub>
                    </m:sSub>
                    <m:r>
                      <a:rPr lang="en-IN" sz="2400" b="0" i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m:t>×</m:t>
                    </m:r>
                    <m:sSub>
                      <m:sSubPr>
                        <m:ctrlPr>
                          <a:rPr lang="en-IN" sz="2400" b="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</m:ctrlPr>
                      </m:sSubPr>
                      <m:e>
                        <m:r>
                          <a:rPr lang="en-IN" sz="2400" b="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  <m:t>𝑚</m:t>
                        </m:r>
                      </m:e>
                      <m:sub>
                        <m:r>
                          <a:rPr lang="en-IN" sz="2400" b="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  <m:t>𝑒</m:t>
                        </m:r>
                      </m:sub>
                    </m:sSub>
                    <m:r>
                      <a:rPr lang="en-IN" sz="2400" b="0" i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m:t>=</m:t>
                    </m:r>
                    <m:f>
                      <m:fPr>
                        <m:ctrlPr>
                          <a:rPr lang="en-IN" sz="2400" b="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</m:ctrlPr>
                      </m:fPr>
                      <m:num>
                        <m:r>
                          <a:rPr lang="en-IN" sz="2400" b="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  <m:t>𝐿</m:t>
                        </m:r>
                      </m:num>
                      <m:den>
                        <m:sSub>
                          <m:sSubPr>
                            <m:ctrlPr>
                              <a:rPr lang="en-IN" sz="2400" b="0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</a:rPr>
                            </m:ctrlPr>
                          </m:sSubPr>
                          <m:e>
                            <m:r>
                              <a:rPr lang="en-IN" sz="2400" b="0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</a:rPr>
                              <m:t>𝑓</m:t>
                            </m:r>
                          </m:e>
                          <m:sub>
                            <m:r>
                              <a:rPr lang="en-IN" sz="2400" b="0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</a:rPr>
                              <m:t>𝑜</m:t>
                            </m:r>
                          </m:sub>
                        </m:sSub>
                      </m:den>
                    </m:f>
                    <m:d>
                      <m:dPr>
                        <m:ctrlPr>
                          <a:rPr lang="en-IN" sz="2400" b="0" i="0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</m:ctrlPr>
                      </m:dPr>
                      <m:e>
                        <m:r>
                          <a:rPr lang="en-IN" sz="2400" b="0" i="0">
                            <a:solidFill>
                              <a:schemeClr val="accent2">
                                <a:lumMod val="50000"/>
                              </a:schemeClr>
                            </a:solidFill>
                          </a:rPr>
                          <m:t>1+</m:t>
                        </m:r>
                        <m:f>
                          <m:fPr>
                            <m:ctrlPr>
                              <a:rPr lang="en-IN" sz="2400" b="0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</a:rPr>
                            </m:ctrlPr>
                          </m:fPr>
                          <m:num>
                            <m:r>
                              <a:rPr lang="en-IN" sz="2400" b="0" i="1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</a:rPr>
                              <m:t>𝐷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IN" sz="2400" b="0" i="1">
                                    <a:solidFill>
                                      <a:schemeClr val="accent2">
                                        <a:lumMod val="50000"/>
                                      </a:schemeClr>
                                    </a:solidFill>
                                  </a:rPr>
                                </m:ctrlPr>
                              </m:sSubPr>
                              <m:e>
                                <m:r>
                                  <a:rPr lang="en-IN" sz="2400" b="0" i="1">
                                    <a:solidFill>
                                      <a:schemeClr val="accent2">
                                        <a:lumMod val="50000"/>
                                      </a:schemeClr>
                                    </a:solidFill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IN" sz="2400" b="0" i="1">
                                    <a:solidFill>
                                      <a:schemeClr val="accent2">
                                        <a:lumMod val="50000"/>
                                      </a:schemeClr>
                                    </a:solidFill>
                                  </a:rPr>
                                  <m:t>𝑒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endParaRPr lang="en-IN" sz="2400" dirty="0">
                  <a:solidFill>
                    <a:schemeClr val="accent2">
                      <a:lumMod val="50000"/>
                    </a:schemeClr>
                  </a:solidFill>
                  <a:effectLst/>
                  <a:latin typeface="Google Sans Text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347B518-D753-6079-72B4-A226C121CA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7949" y="1604760"/>
                <a:ext cx="9455047" cy="3717493"/>
              </a:xfrm>
              <a:prstGeom prst="rect">
                <a:avLst/>
              </a:prstGeom>
              <a:blipFill>
                <a:blip r:embed="rId3"/>
                <a:stretch>
                  <a:fillRect l="-903" t="-131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638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7400F8-2ACC-4B0D-BB1E-05D70E06B4D6}"/>
              </a:ext>
            </a:extLst>
          </p:cNvPr>
          <p:cNvSpPr>
            <a:spLocks noGrp="1"/>
          </p:cNvSpPr>
          <p:nvPr/>
        </p:nvSpPr>
        <p:spPr>
          <a:xfrm>
            <a:off x="200025" y="299959"/>
            <a:ext cx="4482823" cy="509666"/>
          </a:xfrm>
          <a:prstGeom prst="rect">
            <a:avLst/>
          </a:prstGeom>
          <a:solidFill>
            <a:srgbClr val="741300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defRPr sz="3225" b="0">
                <a:solidFill>
                  <a:srgbClr val="792D41"/>
                </a:solidFill>
                <a:latin typeface="DejaVu Serif"/>
                <a:ea typeface="DejaVu Serif"/>
                <a:cs typeface="DejaVu Serif"/>
              </a:defRPr>
            </a:pPr>
            <a:r>
              <a:rPr sz="3225" b="0" dirty="0">
                <a:solidFill>
                  <a:schemeClr val="bg1"/>
                </a:solidFill>
                <a:latin typeface="DejaVu Serif"/>
                <a:ea typeface="DejaVu Serif"/>
                <a:cs typeface="DejaVu Serif"/>
              </a:rPr>
              <a:t>The refracting telescope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E9DFB3-19ED-4A3C-9EAB-4111A1F3E94C}"/>
              </a:ext>
            </a:extLst>
          </p:cNvPr>
          <p:cNvSpPr>
            <a:spLocks noGrp="1"/>
          </p:cNvSpPr>
          <p:nvPr/>
        </p:nvSpPr>
        <p:spPr>
          <a:xfrm>
            <a:off x="374511" y="4067175"/>
            <a:ext cx="4308337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875" b="0">
                <a:solidFill>
                  <a:srgbClr val="29262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>
                <a:solidFill>
                  <a:schemeClr val="accent2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The objective has a long focal length and large aperture.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803C63-413E-494D-B86F-7505A50A14E2}"/>
              </a:ext>
            </a:extLst>
          </p:cNvPr>
          <p:cNvSpPr>
            <a:spLocks noGrp="1"/>
          </p:cNvSpPr>
          <p:nvPr/>
        </p:nvSpPr>
        <p:spPr>
          <a:xfrm>
            <a:off x="374511" y="4943475"/>
            <a:ext cx="481965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875" b="0">
                <a:solidFill>
                  <a:srgbClr val="29262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>
                <a:solidFill>
                  <a:schemeClr val="accent2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It forms a real intermediate image of the distant object.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933961-1834-4B3B-ACC2-71845636005A}"/>
              </a:ext>
            </a:extLst>
          </p:cNvPr>
          <p:cNvSpPr>
            <a:spLocks noGrp="1"/>
          </p:cNvSpPr>
          <p:nvPr/>
        </p:nvSpPr>
        <p:spPr>
          <a:xfrm>
            <a:off x="274499" y="5819775"/>
            <a:ext cx="481965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875" b="0">
                <a:solidFill>
                  <a:srgbClr val="29262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>
                <a:solidFill>
                  <a:schemeClr val="accent2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The eyepiece produces the final inverted image at infinity.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DCD2A58-2375-C6EC-C1F4-E6258BB5076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600417" y="809625"/>
            <a:ext cx="7498871" cy="28194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4CE47ED-79FD-E74C-9D27-4F769A8D99CE}"/>
                  </a:ext>
                </a:extLst>
              </p:cNvPr>
              <p:cNvSpPr txBox="1"/>
              <p:nvPr/>
            </p:nvSpPr>
            <p:spPr>
              <a:xfrm>
                <a:off x="6898454" y="1020709"/>
                <a:ext cx="4819650" cy="40611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buNone/>
                </a:pPr>
                <a:r>
                  <a:rPr lang="en-IN" sz="2000" b="1" dirty="0">
                    <a:solidFill>
                      <a:schemeClr val="accent2">
                        <a:lumMod val="50000"/>
                      </a:schemeClr>
                    </a:solidFill>
                    <a:effectLst/>
                  </a:rPr>
                  <a:t>1. Angle subtended by Object (</a:t>
                </a:r>
                <a14:m>
                  <m:oMath xmlns:m="http://schemas.openxmlformats.org/officeDocument/2006/math">
                    <m:r>
                      <a:rPr lang="en-IN" sz="2000" i="1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m:t>𝛼</m:t>
                    </m:r>
                  </m:oMath>
                </a14:m>
                <a:r>
                  <a:rPr lang="en-IN" sz="2000" b="1" dirty="0">
                    <a:solidFill>
                      <a:schemeClr val="accent2">
                        <a:lumMod val="50000"/>
                      </a:schemeClr>
                    </a:solidFill>
                    <a:effectLst/>
                  </a:rPr>
                  <a:t>)</a:t>
                </a:r>
              </a:p>
              <a:p>
                <a:pPr marL="0" marR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000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m:t>𝛼</m:t>
                      </m:r>
                      <m:r>
                        <a:rPr lang="en-IN" sz="2000" i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m:t>≈</m:t>
                      </m:r>
                      <m:func>
                        <m:funcPr>
                          <m:ctrlPr>
                            <a:rPr lang="en-IN" sz="2000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sz="2000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m:t>tan</m:t>
                          </m:r>
                        </m:fName>
                        <m:e>
                          <m: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m:t>𝛼</m:t>
                          </m:r>
                        </m:e>
                      </m:func>
                      <m:r>
                        <a:rPr lang="en-IN" sz="2000" i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m:t>ℎ</m:t>
                          </m:r>
                        </m:num>
                        <m:den>
                          <m:sSub>
                            <m:sSubPr>
                              <m:ctrlPr>
                                <a:rPr lang="en-IN" sz="2000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</a:rPr>
                                <m:t>𝑜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sz="2000" dirty="0">
                  <a:solidFill>
                    <a:schemeClr val="accent2">
                      <a:lumMod val="50000"/>
                    </a:schemeClr>
                  </a:solidFill>
                  <a:effectLst/>
                </a:endParaRPr>
              </a:p>
              <a:p>
                <a:pPr marL="0" marR="0">
                  <a:buNone/>
                </a:pPr>
                <a:r>
                  <a:rPr lang="en-IN" sz="2000" b="1" dirty="0">
                    <a:solidFill>
                      <a:schemeClr val="accent2">
                        <a:lumMod val="50000"/>
                      </a:schemeClr>
                    </a:solidFill>
                    <a:effectLst/>
                  </a:rPr>
                  <a:t>2. Angle subtended by Image at Eye (</a:t>
                </a:r>
                <a14:m>
                  <m:oMath xmlns:m="http://schemas.openxmlformats.org/officeDocument/2006/math">
                    <m:r>
                      <a:rPr lang="en-IN" sz="2000" i="1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m:t>𝛽</m:t>
                    </m:r>
                  </m:oMath>
                </a14:m>
                <a:r>
                  <a:rPr lang="en-IN" sz="2000" b="1" dirty="0">
                    <a:solidFill>
                      <a:schemeClr val="accent2">
                        <a:lumMod val="50000"/>
                      </a:schemeClr>
                    </a:solidFill>
                    <a:effectLst/>
                  </a:rPr>
                  <a:t>)</a:t>
                </a:r>
              </a:p>
              <a:p>
                <a:pPr marL="0" marR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000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m:t>𝛽</m:t>
                      </m:r>
                      <m:r>
                        <a:rPr lang="en-IN" sz="2000" i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m:t>≈</m:t>
                      </m:r>
                      <m:func>
                        <m:funcPr>
                          <m:ctrlPr>
                            <a:rPr lang="en-IN" sz="2000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sz="2000" i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m:t>tan</m:t>
                          </m:r>
                        </m:fName>
                        <m:e>
                          <m: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m:t>𝛽</m:t>
                          </m:r>
                        </m:e>
                      </m:func>
                      <m:r>
                        <a:rPr lang="en-IN" sz="2000" i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m:t>ℎ</m:t>
                          </m:r>
                        </m:num>
                        <m:den>
                          <m:sSub>
                            <m:sSubPr>
                              <m:ctrlPr>
                                <a:rPr lang="en-IN" sz="2000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sz="2000" dirty="0">
                  <a:solidFill>
                    <a:schemeClr val="accent2">
                      <a:lumMod val="50000"/>
                    </a:schemeClr>
                  </a:solidFill>
                  <a:effectLst/>
                </a:endParaRPr>
              </a:p>
              <a:p>
                <a:pPr marL="0" marR="0">
                  <a:buNone/>
                </a:pPr>
                <a:r>
                  <a:rPr lang="en-IN" sz="2000" b="1" dirty="0">
                    <a:solidFill>
                      <a:schemeClr val="accent2">
                        <a:lumMod val="50000"/>
                      </a:schemeClr>
                    </a:solidFill>
                    <a:effectLst/>
                  </a:rPr>
                  <a:t>3. Magnifying Power (</a:t>
                </a:r>
                <a14:m>
                  <m:oMath xmlns:m="http://schemas.openxmlformats.org/officeDocument/2006/math">
                    <m:r>
                      <a:rPr lang="en-IN" sz="2000" i="1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m:t>𝑚</m:t>
                    </m:r>
                  </m:oMath>
                </a14:m>
                <a:r>
                  <a:rPr lang="en-IN" sz="2000" b="1" dirty="0">
                    <a:solidFill>
                      <a:schemeClr val="accent2">
                        <a:lumMod val="50000"/>
                      </a:schemeClr>
                    </a:solidFill>
                    <a:effectLst/>
                  </a:rPr>
                  <a:t>)</a:t>
                </a:r>
              </a:p>
              <a:p>
                <a:pPr marL="0" marR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000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m:t>𝑚</m:t>
                      </m:r>
                      <m:r>
                        <a:rPr lang="en-IN" sz="2000" i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m:t>𝛽</m:t>
                          </m:r>
                        </m:num>
                        <m:den>
                          <m: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m:t>𝛼</m:t>
                          </m:r>
                        </m:den>
                      </m:f>
                      <m:r>
                        <a:rPr lang="en-IN" sz="2000" i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IN" sz="2000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chemeClr val="accent2">
                                          <a:lumMod val="50000"/>
                                        </a:schemeClr>
                                      </a:solidFill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solidFill>
                                        <a:schemeClr val="accent2">
                                          <a:lumMod val="50000"/>
                                        </a:schemeClr>
                                      </a:solidFill>
                                    </a:rPr>
                                    <m:t>ℎ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sz="2000" i="1">
                                          <a:solidFill>
                                            <a:schemeClr val="accent2">
                                              <a:lumMod val="50000"/>
                                            </a:schemeClr>
                                          </a:solidFill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000" i="1">
                                          <a:solidFill>
                                            <a:schemeClr val="accent2">
                                              <a:lumMod val="50000"/>
                                            </a:schemeClr>
                                          </a:solidFill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IN" sz="2000" i="1">
                                          <a:solidFill>
                                            <a:schemeClr val="accent2">
                                              <a:lumMod val="50000"/>
                                            </a:schemeClr>
                                          </a:solidFill>
                                        </a:rPr>
                                        <m:t>𝑒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IN" sz="2000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chemeClr val="accent2">
                                          <a:lumMod val="50000"/>
                                        </a:schemeClr>
                                      </a:solidFill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solidFill>
                                        <a:schemeClr val="accent2">
                                          <a:lumMod val="50000"/>
                                        </a:schemeClr>
                                      </a:solidFill>
                                    </a:rPr>
                                    <m:t>ℎ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sz="2000" i="1">
                                          <a:solidFill>
                                            <a:schemeClr val="accent2">
                                              <a:lumMod val="50000"/>
                                            </a:schemeClr>
                                          </a:solidFill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000" i="1">
                                          <a:solidFill>
                                            <a:schemeClr val="accent2">
                                              <a:lumMod val="50000"/>
                                            </a:schemeClr>
                                          </a:solidFill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IN" sz="2000" i="1">
                                          <a:solidFill>
                                            <a:schemeClr val="accent2">
                                              <a:lumMod val="50000"/>
                                            </a:schemeClr>
                                          </a:solidFill>
                                        </a:rPr>
                                        <m:t>𝑜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den>
                      </m:f>
                      <m:r>
                        <a:rPr lang="en-IN" sz="2000" i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000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</a:rPr>
                                <m:t>𝑜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sz="2000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chemeClr val="accent2">
                                      <a:lumMod val="50000"/>
                                    </a:schemeClr>
                                  </a:solidFill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sz="2000" dirty="0">
                  <a:solidFill>
                    <a:schemeClr val="accent2">
                      <a:lumMod val="50000"/>
                    </a:schemeClr>
                  </a:solidFill>
                  <a:effectLst/>
                </a:endParaRPr>
              </a:p>
              <a:p>
                <a:pPr marL="0" marR="0">
                  <a:buNone/>
                </a:pPr>
                <a:r>
                  <a:rPr lang="en-IN" sz="2000" b="1" dirty="0">
                    <a:solidFill>
                      <a:schemeClr val="accent2">
                        <a:lumMod val="50000"/>
                      </a:schemeClr>
                    </a:solidFill>
                    <a:effectLst/>
                  </a:rPr>
                  <a:t>4. Length of Telescope Tube (</a:t>
                </a:r>
                <a14:m>
                  <m:oMath xmlns:m="http://schemas.openxmlformats.org/officeDocument/2006/math">
                    <m:r>
                      <a:rPr lang="en-IN" sz="2000" i="1" smtClean="0">
                        <a:solidFill>
                          <a:schemeClr val="accent2">
                            <a:lumMod val="50000"/>
                          </a:schemeClr>
                        </a:solidFill>
                      </a:rPr>
                      <m:t>𝐿</m:t>
                    </m:r>
                  </m:oMath>
                </a14:m>
                <a:r>
                  <a:rPr lang="en-IN" sz="2000" b="1" dirty="0">
                    <a:solidFill>
                      <a:schemeClr val="accent2">
                        <a:lumMod val="50000"/>
                      </a:schemeClr>
                    </a:solidFill>
                    <a:effectLst/>
                  </a:rPr>
                  <a:t>)</a:t>
                </a:r>
              </a:p>
              <a:p>
                <a:pPr marL="0" marR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000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m:t>𝐿</m:t>
                      </m:r>
                      <m:r>
                        <a:rPr lang="en-IN" sz="2000" i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m:t>=</m:t>
                      </m:r>
                      <m:sSub>
                        <m:sSubPr>
                          <m:ctrlP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</m:ctrlPr>
                        </m:sSubPr>
                        <m:e>
                          <m: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m:t>𝑓</m:t>
                          </m:r>
                        </m:e>
                        <m:sub>
                          <m: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m:t>𝑜</m:t>
                          </m:r>
                        </m:sub>
                      </m:sSub>
                      <m:r>
                        <a:rPr lang="en-IN" sz="2000" i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m:t>+</m:t>
                      </m:r>
                      <m:sSub>
                        <m:sSubPr>
                          <m:ctrlP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</m:ctrlPr>
                        </m:sSubPr>
                        <m:e>
                          <m: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m:t>𝑓</m:t>
                          </m:r>
                        </m:e>
                        <m:sub>
                          <m:r>
                            <a:rPr lang="en-IN" sz="2000" i="1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en-IN" sz="2000" dirty="0">
                  <a:solidFill>
                    <a:schemeClr val="accent2">
                      <a:lumMod val="50000"/>
                    </a:schemeClr>
                  </a:solidFill>
                  <a:effectLst/>
                  <a:latin typeface="Google Sans Text"/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4CE47ED-79FD-E74C-9D27-4F769A8D99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8454" y="1020709"/>
                <a:ext cx="4819650" cy="4061112"/>
              </a:xfrm>
              <a:prstGeom prst="rect">
                <a:avLst/>
              </a:prstGeom>
              <a:blipFill>
                <a:blip r:embed="rId4"/>
                <a:stretch>
                  <a:fillRect l="-1392" t="-750" b="-45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4D2B12D-5E1F-7C38-0E2B-2BB80F56330F}"/>
              </a:ext>
            </a:extLst>
          </p:cNvPr>
          <p:cNvCxnSpPr/>
          <p:nvPr/>
        </p:nvCxnSpPr>
        <p:spPr>
          <a:xfrm>
            <a:off x="6490741" y="948582"/>
            <a:ext cx="0" cy="420536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13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9" grpId="0"/>
      <p:bldP spid="1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C3A73AF-B5A1-4451-9FCA-E64B006FA651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4260954" cy="504825"/>
          </a:xfrm>
          <a:prstGeom prst="rect">
            <a:avLst/>
          </a:prstGeom>
          <a:solidFill>
            <a:srgbClr val="741300"/>
          </a:solidFill>
          <a:ln w="0">
            <a:noFill/>
          </a:ln>
        </p:spPr>
        <p:txBody>
          <a:bodyPr anchor="ctr">
            <a:noAutofit/>
          </a:bodyPr>
          <a:lstStyle/>
          <a:p>
            <a:pPr>
              <a:defRPr sz="3225" b="0">
                <a:solidFill>
                  <a:srgbClr val="792D41"/>
                </a:solidFill>
                <a:latin typeface="DejaVu Serif"/>
                <a:ea typeface="DejaVu Serif"/>
                <a:cs typeface="DejaVu Serif"/>
              </a:defRPr>
            </a:pPr>
            <a:r>
              <a:rPr sz="3225" b="0" dirty="0">
                <a:solidFill>
                  <a:schemeClr val="bg1"/>
                </a:solidFill>
                <a:latin typeface="DejaVu Serif"/>
                <a:ea typeface="DejaVu Serif"/>
                <a:cs typeface="DejaVu Serif"/>
              </a:rPr>
              <a:t>The reflecting telescope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5464D8-A08C-472E-859E-D405DD3A8366}"/>
              </a:ext>
            </a:extLst>
          </p:cNvPr>
          <p:cNvSpPr>
            <a:spLocks noGrp="1"/>
          </p:cNvSpPr>
          <p:nvPr/>
        </p:nvSpPr>
        <p:spPr>
          <a:xfrm>
            <a:off x="885825" y="1312069"/>
            <a:ext cx="481965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29262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>
                <a:solidFill>
                  <a:schemeClr val="accent2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A concave primary mirror replaces the large objective lens.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1A85B8-F452-4FDC-A17F-582B642E61D9}"/>
              </a:ext>
            </a:extLst>
          </p:cNvPr>
          <p:cNvSpPr>
            <a:spLocks noGrp="1"/>
          </p:cNvSpPr>
          <p:nvPr/>
        </p:nvSpPr>
        <p:spPr>
          <a:xfrm>
            <a:off x="885825" y="2613422"/>
            <a:ext cx="481965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29262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>
                <a:solidFill>
                  <a:schemeClr val="accent2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Mirrors avoid chromatic aberration and allow support across their back surface.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F0D013-2DDA-4C7B-82BA-A51CDD74A2A8}"/>
              </a:ext>
            </a:extLst>
          </p:cNvPr>
          <p:cNvSpPr>
            <a:spLocks noGrp="1"/>
          </p:cNvSpPr>
          <p:nvPr/>
        </p:nvSpPr>
        <p:spPr>
          <a:xfrm>
            <a:off x="885825" y="3781425"/>
            <a:ext cx="481965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 sz="1875" b="0">
                <a:solidFill>
                  <a:srgbClr val="29262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>
                <a:solidFill>
                  <a:schemeClr val="accent2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A Cassegrain arrangement uses a secondary mirror and a hole in the primary.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B5976C-BCC9-46B6-8963-213ED11ECF1E}"/>
              </a:ext>
            </a:extLst>
          </p:cNvPr>
          <p:cNvSpPr>
            <a:spLocks noGrp="1"/>
          </p:cNvSpPr>
          <p:nvPr/>
        </p:nvSpPr>
        <p:spPr>
          <a:xfrm>
            <a:off x="685800" y="6057900"/>
            <a:ext cx="10620375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350" b="0">
                <a:solidFill>
                  <a:srgbClr val="68605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chemeClr val="accent2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A large objective aperture improves light gathering and the ability to distinguish closely spaced objects.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71F646A-5DC2-3A2C-C35D-132642C5942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46360" y="1526382"/>
            <a:ext cx="6220918" cy="394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39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7" grpId="0"/>
      <p:bldP spid="9" grpId="0"/>
    </p:bld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4221</TotalTime>
  <Words>693</Words>
  <Application>Microsoft Office PowerPoint</Application>
  <PresentationFormat>Widescreen</PresentationFormat>
  <Paragraphs>78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Cambria Math</vt:lpstr>
      <vt:lpstr>DejaVu Sans</vt:lpstr>
      <vt:lpstr>DejaVu Serif</vt:lpstr>
      <vt:lpstr>Google Sans Text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Introduction-OL</dc:title>
  <dc:creator>SUMITH P</dc:creator>
  <cp:lastModifiedBy>SUMITH P</cp:lastModifiedBy>
  <cp:revision>3</cp:revision>
  <dcterms:created xsi:type="dcterms:W3CDTF">2020-07-03T02:55:28Z</dcterms:created>
  <dcterms:modified xsi:type="dcterms:W3CDTF">2026-10-20T15:04:50Z</dcterms:modified>
</cp:coreProperties>
</file>