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3" r:id="rId7"/>
    <p:sldId id="257" r:id="rId8"/>
    <p:sldId id="262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HuA34Q/6akG/EX9dt8i8hw==" hashData="V5gdL3xbBFs4IEFQR8gi2pSPtC5J2qlVD8HS0mY98cOeCzuSwjGtIUyliZRjuW8PKgpuoJgwmPU/LwGSQsQRD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2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1051"/>
    <a:srgbClr val="FF66FF"/>
    <a:srgbClr val="062CEA"/>
    <a:srgbClr val="B76537"/>
    <a:srgbClr val="C09200"/>
    <a:srgbClr val="480000"/>
    <a:srgbClr val="7A0000"/>
    <a:srgbClr val="4B2121"/>
    <a:srgbClr val="FF9900"/>
    <a:srgbClr val="111E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463D96-CC48-48CF-9820-DE649D5B8A8B}" v="167" dt="2026-10-06T16:29:45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21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8196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2ADBE2E-486D-9D0C-225B-EB760733C5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9656" y="5507064"/>
            <a:ext cx="1232687" cy="1219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826694-8384-8C81-0EAA-74F3410DF57E}"/>
              </a:ext>
            </a:extLst>
          </p:cNvPr>
          <p:cNvSpPr txBox="1"/>
          <p:nvPr userDrawn="1"/>
        </p:nvSpPr>
        <p:spPr>
          <a:xfrm>
            <a:off x="8762688" y="6356932"/>
            <a:ext cx="2036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Prepared by </a:t>
            </a:r>
            <a:r>
              <a:rPr lang="en-IN" dirty="0" err="1">
                <a:solidFill>
                  <a:schemeClr val="bg1">
                    <a:lumMod val="50000"/>
                  </a:schemeClr>
                </a:solidFill>
              </a:rPr>
              <a:t>Sumith</a:t>
            </a:r>
            <a:endParaRPr lang="en-IN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C2225E-D397-4460-AAD4-25BD135D8825}"/>
              </a:ext>
            </a:extLst>
          </p:cNvPr>
          <p:cNvCxnSpPr>
            <a:cxnSpLocks/>
          </p:cNvCxnSpPr>
          <p:nvPr/>
        </p:nvCxnSpPr>
        <p:spPr>
          <a:xfrm>
            <a:off x="6005946" y="3539755"/>
            <a:ext cx="52451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  <a:effectLst>
            <a:outerShdw blurRad="50800" dist="76200" dir="4740000" algn="t" rotWithShape="0">
              <a:prstClr val="black">
                <a:alpha val="67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858E8AF-3780-4C1D-AE11-FE9AA82D5DAD}"/>
              </a:ext>
            </a:extLst>
          </p:cNvPr>
          <p:cNvCxnSpPr>
            <a:cxnSpLocks/>
          </p:cNvCxnSpPr>
          <p:nvPr/>
        </p:nvCxnSpPr>
        <p:spPr>
          <a:xfrm>
            <a:off x="6945746" y="2053850"/>
            <a:ext cx="1536700" cy="148590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239CFAB-9B4D-4A49-AA86-E086EF9D1F35}"/>
              </a:ext>
            </a:extLst>
          </p:cNvPr>
          <p:cNvCxnSpPr>
            <a:cxnSpLocks/>
          </p:cNvCxnSpPr>
          <p:nvPr/>
        </p:nvCxnSpPr>
        <p:spPr>
          <a:xfrm flipV="1">
            <a:off x="8482446" y="2053850"/>
            <a:ext cx="1600202" cy="148590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6E3EA06-195E-4FD9-A574-AE6CAF398701}"/>
              </a:ext>
            </a:extLst>
          </p:cNvPr>
          <p:cNvCxnSpPr>
            <a:cxnSpLocks/>
          </p:cNvCxnSpPr>
          <p:nvPr/>
        </p:nvCxnSpPr>
        <p:spPr>
          <a:xfrm>
            <a:off x="8482446" y="1583955"/>
            <a:ext cx="0" cy="3651250"/>
          </a:xfrm>
          <a:prstGeom prst="line">
            <a:avLst/>
          </a:prstGeom>
          <a:ln w="285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Arc 51">
            <a:extLst>
              <a:ext uri="{FF2B5EF4-FFF2-40B4-BE49-F238E27FC236}">
                <a16:creationId xmlns:a16="http://schemas.microsoft.com/office/drawing/2014/main" id="{CDAFBAE1-D8E1-4EFC-A1F9-E063FD012E88}"/>
              </a:ext>
            </a:extLst>
          </p:cNvPr>
          <p:cNvSpPr/>
          <p:nvPr/>
        </p:nvSpPr>
        <p:spPr>
          <a:xfrm rot="18929763">
            <a:off x="7828424" y="2912561"/>
            <a:ext cx="774642" cy="775421"/>
          </a:xfrm>
          <a:prstGeom prst="arc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46B7BB36-040C-45BD-9157-C9C998D72815}"/>
              </a:ext>
            </a:extLst>
          </p:cNvPr>
          <p:cNvSpPr/>
          <p:nvPr/>
        </p:nvSpPr>
        <p:spPr>
          <a:xfrm rot="18929763">
            <a:off x="8357353" y="2904756"/>
            <a:ext cx="812800" cy="736600"/>
          </a:xfrm>
          <a:prstGeom prst="arc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8D65B-7FC2-4D3D-B7C6-82B52DAC0E9B}"/>
              </a:ext>
            </a:extLst>
          </p:cNvPr>
          <p:cNvSpPr txBox="1"/>
          <p:nvPr/>
        </p:nvSpPr>
        <p:spPr>
          <a:xfrm>
            <a:off x="7931018" y="2471417"/>
            <a:ext cx="247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 err="1">
                <a:solidFill>
                  <a:srgbClr val="002060"/>
                </a:solidFill>
              </a:rPr>
              <a:t>i</a:t>
            </a:r>
            <a:endParaRPr lang="en-US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2799AD-85DC-4980-B151-744DDF775C51}"/>
                  </a:ext>
                </a:extLst>
              </p:cNvPr>
              <p:cNvSpPr txBox="1"/>
              <p:nvPr/>
            </p:nvSpPr>
            <p:spPr>
              <a:xfrm>
                <a:off x="1050129" y="3593492"/>
                <a:ext cx="11840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32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US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22799AD-85DC-4980-B151-744DDF775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129" y="3593492"/>
                <a:ext cx="1184016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589DFE4-5EF3-4B9E-96D8-DF6E916C8065}"/>
              </a:ext>
            </a:extLst>
          </p:cNvPr>
          <p:cNvSpPr txBox="1"/>
          <p:nvPr/>
        </p:nvSpPr>
        <p:spPr>
          <a:xfrm>
            <a:off x="5367847" y="3539755"/>
            <a:ext cx="2189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Plane of Reflection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C01A54-5B65-4CB4-9FB5-03E56A422F27}"/>
              </a:ext>
            </a:extLst>
          </p:cNvPr>
          <p:cNvSpPr txBox="1"/>
          <p:nvPr/>
        </p:nvSpPr>
        <p:spPr>
          <a:xfrm>
            <a:off x="4791308" y="1853794"/>
            <a:ext cx="1498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Incident Ray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AF67FD-6D4B-4884-B0BA-E322A226144E}"/>
              </a:ext>
            </a:extLst>
          </p:cNvPr>
          <p:cNvSpPr txBox="1"/>
          <p:nvPr/>
        </p:nvSpPr>
        <p:spPr>
          <a:xfrm>
            <a:off x="10349349" y="1853794"/>
            <a:ext cx="1633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Reflected Ray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6F360-E245-4E1A-9EA4-766D142A91A2}"/>
              </a:ext>
            </a:extLst>
          </p:cNvPr>
          <p:cNvSpPr txBox="1"/>
          <p:nvPr/>
        </p:nvSpPr>
        <p:spPr>
          <a:xfrm rot="14585711">
            <a:off x="6322967" y="1520095"/>
            <a:ext cx="2207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Angle of incidence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1ED32-8F86-4ECB-9B1A-E4D7AD568C99}"/>
              </a:ext>
            </a:extLst>
          </p:cNvPr>
          <p:cNvSpPr txBox="1"/>
          <p:nvPr/>
        </p:nvSpPr>
        <p:spPr>
          <a:xfrm rot="18257877">
            <a:off x="8171265" y="1542398"/>
            <a:ext cx="2203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Angle of Reflection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C9B421-AFAB-44FF-BE20-570C568ABC8C}"/>
              </a:ext>
            </a:extLst>
          </p:cNvPr>
          <p:cNvSpPr txBox="1"/>
          <p:nvPr/>
        </p:nvSpPr>
        <p:spPr>
          <a:xfrm rot="862126">
            <a:off x="8623643" y="3819084"/>
            <a:ext cx="225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Point of incidence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41B418-557F-4186-87B4-D2489E915015}"/>
              </a:ext>
            </a:extLst>
          </p:cNvPr>
          <p:cNvSpPr txBox="1"/>
          <p:nvPr/>
        </p:nvSpPr>
        <p:spPr>
          <a:xfrm>
            <a:off x="8104689" y="5167688"/>
            <a:ext cx="9797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Normal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0BF2C6-6D15-5331-0998-ABC83D38B57D}"/>
              </a:ext>
            </a:extLst>
          </p:cNvPr>
          <p:cNvSpPr txBox="1"/>
          <p:nvPr/>
        </p:nvSpPr>
        <p:spPr>
          <a:xfrm>
            <a:off x="322227" y="245164"/>
            <a:ext cx="4119040" cy="40011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Reflection in a Plane Surface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9D526E-AD8D-49ED-237E-0CE59993E26D}"/>
              </a:ext>
            </a:extLst>
          </p:cNvPr>
          <p:cNvSpPr txBox="1"/>
          <p:nvPr/>
        </p:nvSpPr>
        <p:spPr>
          <a:xfrm>
            <a:off x="322227" y="1778604"/>
            <a:ext cx="415550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>
                <a:solidFill>
                  <a:srgbClr val="002060"/>
                </a:solidFill>
              </a:rPr>
              <a:t>Laws of reflection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000" b="1" dirty="0">
                <a:solidFill>
                  <a:srgbClr val="002060"/>
                </a:solidFill>
              </a:rPr>
              <a:t>Incident ray, Reflected ray and Normal; all lay in the same plane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b="1" dirty="0">
                <a:solidFill>
                  <a:srgbClr val="002060"/>
                </a:solidFill>
              </a:rPr>
              <a:t>Incident angle = Reflected angle</a:t>
            </a:r>
          </a:p>
        </p:txBody>
      </p:sp>
    </p:spTree>
    <p:extLst>
      <p:ext uri="{BB962C8B-B14F-4D97-AF65-F5344CB8AC3E}">
        <p14:creationId xmlns:p14="http://schemas.microsoft.com/office/powerpoint/2010/main" val="1592997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-76399" y="506622"/>
            <a:ext cx="3722997" cy="3291434"/>
          </a:xfrm>
          <a:prstGeom prst="arc">
            <a:avLst>
              <a:gd name="adj1" fmla="val 16200000"/>
              <a:gd name="adj2" fmla="val 21407609"/>
            </a:avLst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F1755DAB-2107-4751-8C65-B8101C094F2F}"/>
              </a:ext>
            </a:extLst>
          </p:cNvPr>
          <p:cNvSpPr/>
          <p:nvPr/>
        </p:nvSpPr>
        <p:spPr>
          <a:xfrm rot="13357511">
            <a:off x="8861956" y="466659"/>
            <a:ext cx="3672238" cy="3471240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8CDAC-F9AE-4024-8F50-745E138254EB}"/>
              </a:ext>
            </a:extLst>
          </p:cNvPr>
          <p:cNvCxnSpPr>
            <a:cxnSpLocks/>
          </p:cNvCxnSpPr>
          <p:nvPr/>
        </p:nvCxnSpPr>
        <p:spPr>
          <a:xfrm>
            <a:off x="598707" y="2214003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43FA43-5845-4413-912D-4B222E9299A8}"/>
              </a:ext>
            </a:extLst>
          </p:cNvPr>
          <p:cNvCxnSpPr>
            <a:cxnSpLocks/>
          </p:cNvCxnSpPr>
          <p:nvPr/>
        </p:nvCxnSpPr>
        <p:spPr>
          <a:xfrm>
            <a:off x="6366537" y="2202279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BFD629E-1AA6-4CC6-9442-414B36697BDE}"/>
              </a:ext>
            </a:extLst>
          </p:cNvPr>
          <p:cNvSpPr txBox="1"/>
          <p:nvPr/>
        </p:nvSpPr>
        <p:spPr>
          <a:xfrm>
            <a:off x="2509548" y="3934848"/>
            <a:ext cx="1083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Concave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25A85-40F3-4AA7-9497-42060A050446}"/>
              </a:ext>
            </a:extLst>
          </p:cNvPr>
          <p:cNvSpPr txBox="1"/>
          <p:nvPr/>
        </p:nvSpPr>
        <p:spPr>
          <a:xfrm>
            <a:off x="8263455" y="1859944"/>
            <a:ext cx="647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Pole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2A526D-4EFF-4BD3-B0DC-7FCD65F8353B}"/>
              </a:ext>
            </a:extLst>
          </p:cNvPr>
          <p:cNvSpPr txBox="1"/>
          <p:nvPr/>
        </p:nvSpPr>
        <p:spPr>
          <a:xfrm>
            <a:off x="3592858" y="180216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BFA20-A1C4-4288-AD12-73DA6E2F95A5}"/>
              </a:ext>
            </a:extLst>
          </p:cNvPr>
          <p:cNvSpPr txBox="1"/>
          <p:nvPr/>
        </p:nvSpPr>
        <p:spPr>
          <a:xfrm>
            <a:off x="8999761" y="1874673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A0A2B5-E92D-4AB3-AFEC-C53427859550}"/>
              </a:ext>
            </a:extLst>
          </p:cNvPr>
          <p:cNvSpPr txBox="1"/>
          <p:nvPr/>
        </p:nvSpPr>
        <p:spPr>
          <a:xfrm>
            <a:off x="8740882" y="4093878"/>
            <a:ext cx="95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Convex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7E2DE1-B9C8-4509-8AB7-2F33857DF31D}"/>
              </a:ext>
            </a:extLst>
          </p:cNvPr>
          <p:cNvSpPr txBox="1"/>
          <p:nvPr/>
        </p:nvSpPr>
        <p:spPr>
          <a:xfrm>
            <a:off x="1924074" y="953471"/>
            <a:ext cx="1143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Aperture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CA2F66-5600-4FCE-AEA7-591C758C0D04}"/>
              </a:ext>
            </a:extLst>
          </p:cNvPr>
          <p:cNvSpPr txBox="1"/>
          <p:nvPr/>
        </p:nvSpPr>
        <p:spPr>
          <a:xfrm>
            <a:off x="7954425" y="856370"/>
            <a:ext cx="1143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Aperture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9F4C71-4C09-4427-886B-0EA08DD9B379}"/>
              </a:ext>
            </a:extLst>
          </p:cNvPr>
          <p:cNvCxnSpPr>
            <a:cxnSpLocks/>
          </p:cNvCxnSpPr>
          <p:nvPr/>
        </p:nvCxnSpPr>
        <p:spPr>
          <a:xfrm flipH="1">
            <a:off x="1739660" y="1802169"/>
            <a:ext cx="1689755" cy="40011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91FB11C-D004-43D9-81C7-24F46E1F0599}"/>
              </a:ext>
            </a:extLst>
          </p:cNvPr>
          <p:cNvSpPr txBox="1"/>
          <p:nvPr/>
        </p:nvSpPr>
        <p:spPr>
          <a:xfrm>
            <a:off x="598707" y="2504650"/>
            <a:ext cx="2533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Center of Curvature  C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1B5785-0602-4722-8049-79CF149F0C35}"/>
              </a:ext>
            </a:extLst>
          </p:cNvPr>
          <p:cNvSpPr txBox="1"/>
          <p:nvPr/>
        </p:nvSpPr>
        <p:spPr>
          <a:xfrm rot="17388941">
            <a:off x="9000142" y="3034335"/>
            <a:ext cx="2533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Center of Curvature  C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65B3C69-0557-4B3D-80BA-2EA599CCC820}"/>
              </a:ext>
            </a:extLst>
          </p:cNvPr>
          <p:cNvCxnSpPr>
            <a:cxnSpLocks/>
          </p:cNvCxnSpPr>
          <p:nvPr/>
        </p:nvCxnSpPr>
        <p:spPr>
          <a:xfrm flipH="1" flipV="1">
            <a:off x="8999761" y="1601829"/>
            <a:ext cx="1528902" cy="54827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3F48073-0A0D-4FF2-AFF0-ED10DACA6867}"/>
              </a:ext>
            </a:extLst>
          </p:cNvPr>
          <p:cNvSpPr txBox="1"/>
          <p:nvPr/>
        </p:nvSpPr>
        <p:spPr>
          <a:xfrm>
            <a:off x="3933959" y="1787262"/>
            <a:ext cx="647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Pole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EC199C-7553-483E-BC90-2D192F943CA7}"/>
              </a:ext>
            </a:extLst>
          </p:cNvPr>
          <p:cNvSpPr txBox="1"/>
          <p:nvPr/>
        </p:nvSpPr>
        <p:spPr>
          <a:xfrm rot="19561064">
            <a:off x="9349187" y="911271"/>
            <a:ext cx="253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Radius of Curvature  R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B49DDD-03D4-4F52-905B-3A90CC609AF0}"/>
              </a:ext>
            </a:extLst>
          </p:cNvPr>
          <p:cNvSpPr txBox="1"/>
          <p:nvPr/>
        </p:nvSpPr>
        <p:spPr>
          <a:xfrm rot="1317259">
            <a:off x="279803" y="1231915"/>
            <a:ext cx="2537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Radius of Curvature  R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BCF0D9-BD10-4C64-B4B6-5494325522A1}"/>
              </a:ext>
            </a:extLst>
          </p:cNvPr>
          <p:cNvSpPr txBox="1"/>
          <p:nvPr/>
        </p:nvSpPr>
        <p:spPr>
          <a:xfrm>
            <a:off x="5114866" y="2218142"/>
            <a:ext cx="1606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Principal Axis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2AD160-9196-4AA5-9C37-B9438D622BD0}"/>
              </a:ext>
            </a:extLst>
          </p:cNvPr>
          <p:cNvSpPr txBox="1"/>
          <p:nvPr/>
        </p:nvSpPr>
        <p:spPr>
          <a:xfrm>
            <a:off x="3745258" y="195456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03" name="Slide Heading 2"/>
          <p:cNvSpPr txBox="1"/>
          <p:nvPr/>
        </p:nvSpPr>
        <p:spPr>
          <a:xfrm>
            <a:off x="4096512" y="201168"/>
            <a:ext cx="379476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Parts of a Spherical Mirror</a:t>
            </a:r>
          </a:p>
        </p:txBody>
      </p:sp>
    </p:spTree>
    <p:extLst>
      <p:ext uri="{BB962C8B-B14F-4D97-AF65-F5344CB8AC3E}">
        <p14:creationId xmlns:p14="http://schemas.microsoft.com/office/powerpoint/2010/main" val="3100400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3" grpId="0"/>
      <p:bldP spid="15" grpId="0"/>
      <p:bldP spid="17" grpId="0"/>
      <p:bldP spid="19" grpId="0"/>
      <p:bldP spid="20" grpId="0"/>
      <p:bldP spid="12" grpId="0"/>
      <p:bldP spid="13" grpId="0"/>
      <p:bldP spid="21" grpId="0"/>
      <p:bldP spid="22" grpId="0"/>
      <p:bldP spid="24" grpId="0"/>
      <p:bldP spid="27" grpId="0"/>
      <p:bldP spid="28" grpId="0"/>
      <p:bldP spid="29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-76399" y="506622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F1755DAB-2107-4751-8C65-B8101C094F2F}"/>
              </a:ext>
            </a:extLst>
          </p:cNvPr>
          <p:cNvSpPr/>
          <p:nvPr/>
        </p:nvSpPr>
        <p:spPr>
          <a:xfrm rot="13357511">
            <a:off x="8861956" y="466659"/>
            <a:ext cx="3672238" cy="3471240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FD629E-1AA6-4CC6-9442-414B36697BDE}"/>
              </a:ext>
            </a:extLst>
          </p:cNvPr>
          <p:cNvSpPr txBox="1"/>
          <p:nvPr/>
        </p:nvSpPr>
        <p:spPr>
          <a:xfrm>
            <a:off x="2509548" y="3934848"/>
            <a:ext cx="1083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Concave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25A85-40F3-4AA7-9497-42060A050446}"/>
              </a:ext>
            </a:extLst>
          </p:cNvPr>
          <p:cNvSpPr txBox="1"/>
          <p:nvPr/>
        </p:nvSpPr>
        <p:spPr>
          <a:xfrm>
            <a:off x="9673979" y="1155055"/>
            <a:ext cx="647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Pole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2A526D-4EFF-4BD3-B0DC-7FCD65F8353B}"/>
              </a:ext>
            </a:extLst>
          </p:cNvPr>
          <p:cNvSpPr txBox="1"/>
          <p:nvPr/>
        </p:nvSpPr>
        <p:spPr>
          <a:xfrm>
            <a:off x="3592858" y="180216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BFA20-A1C4-4288-AD12-73DA6E2F95A5}"/>
              </a:ext>
            </a:extLst>
          </p:cNvPr>
          <p:cNvSpPr txBox="1"/>
          <p:nvPr/>
        </p:nvSpPr>
        <p:spPr>
          <a:xfrm>
            <a:off x="8999761" y="1874673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A0A2B5-E92D-4AB3-AFEC-C53427859550}"/>
              </a:ext>
            </a:extLst>
          </p:cNvPr>
          <p:cNvSpPr txBox="1"/>
          <p:nvPr/>
        </p:nvSpPr>
        <p:spPr>
          <a:xfrm>
            <a:off x="8740882" y="4093878"/>
            <a:ext cx="95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Convex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6978B2-3BB2-424D-A40C-EB2B7C0BB203}"/>
              </a:ext>
            </a:extLst>
          </p:cNvPr>
          <p:cNvCxnSpPr>
            <a:cxnSpLocks/>
          </p:cNvCxnSpPr>
          <p:nvPr/>
        </p:nvCxnSpPr>
        <p:spPr>
          <a:xfrm>
            <a:off x="928468" y="675249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EB381F8-7DB9-4102-B1F0-9393A122CC3D}"/>
              </a:ext>
            </a:extLst>
          </p:cNvPr>
          <p:cNvCxnSpPr>
            <a:cxnSpLocks/>
          </p:cNvCxnSpPr>
          <p:nvPr/>
        </p:nvCxnSpPr>
        <p:spPr>
          <a:xfrm>
            <a:off x="947587" y="948404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9FF886-78A1-4DA3-8409-4B5C02C49A0C}"/>
              </a:ext>
            </a:extLst>
          </p:cNvPr>
          <p:cNvCxnSpPr>
            <a:cxnSpLocks/>
          </p:cNvCxnSpPr>
          <p:nvPr/>
        </p:nvCxnSpPr>
        <p:spPr>
          <a:xfrm>
            <a:off x="947587" y="1228105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F9C3F7D-0144-4E5E-9023-3513A75432D2}"/>
              </a:ext>
            </a:extLst>
          </p:cNvPr>
          <p:cNvCxnSpPr>
            <a:cxnSpLocks/>
          </p:cNvCxnSpPr>
          <p:nvPr/>
        </p:nvCxnSpPr>
        <p:spPr>
          <a:xfrm flipH="1">
            <a:off x="1057644" y="2483679"/>
            <a:ext cx="2442239" cy="36302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4D240E-3BD2-4617-A7D4-8A583CB489CD}"/>
              </a:ext>
            </a:extLst>
          </p:cNvPr>
          <p:cNvCxnSpPr>
            <a:cxnSpLocks/>
          </p:cNvCxnSpPr>
          <p:nvPr/>
        </p:nvCxnSpPr>
        <p:spPr>
          <a:xfrm flipH="1">
            <a:off x="1307259" y="2161469"/>
            <a:ext cx="2150002" cy="87429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6B57470-FFBF-480D-90D8-5C8428565EF5}"/>
              </a:ext>
            </a:extLst>
          </p:cNvPr>
          <p:cNvCxnSpPr>
            <a:cxnSpLocks/>
          </p:cNvCxnSpPr>
          <p:nvPr/>
        </p:nvCxnSpPr>
        <p:spPr>
          <a:xfrm flipH="1">
            <a:off x="1171662" y="1867345"/>
            <a:ext cx="2242977" cy="156165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374C0F3-BC00-495E-88DC-90AE8AC60F36}"/>
              </a:ext>
            </a:extLst>
          </p:cNvPr>
          <p:cNvCxnSpPr>
            <a:cxnSpLocks/>
          </p:cNvCxnSpPr>
          <p:nvPr/>
        </p:nvCxnSpPr>
        <p:spPr>
          <a:xfrm>
            <a:off x="6378582" y="661152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3D6B5FA-820A-4705-A381-89AC8FE647D1}"/>
              </a:ext>
            </a:extLst>
          </p:cNvPr>
          <p:cNvCxnSpPr>
            <a:cxnSpLocks/>
          </p:cNvCxnSpPr>
          <p:nvPr/>
        </p:nvCxnSpPr>
        <p:spPr>
          <a:xfrm>
            <a:off x="6397701" y="934307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FE9E576-12FC-452F-B9AF-DCC3F3920D37}"/>
              </a:ext>
            </a:extLst>
          </p:cNvPr>
          <p:cNvCxnSpPr>
            <a:cxnSpLocks/>
          </p:cNvCxnSpPr>
          <p:nvPr/>
        </p:nvCxnSpPr>
        <p:spPr>
          <a:xfrm>
            <a:off x="6397701" y="1214008"/>
            <a:ext cx="2509674" cy="12135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C2965E6-FFF4-4FB5-8F7A-D5F8322A92BA}"/>
              </a:ext>
            </a:extLst>
          </p:cNvPr>
          <p:cNvCxnSpPr>
            <a:cxnSpLocks/>
          </p:cNvCxnSpPr>
          <p:nvPr/>
        </p:nvCxnSpPr>
        <p:spPr>
          <a:xfrm flipH="1">
            <a:off x="6029863" y="2413205"/>
            <a:ext cx="2877512" cy="155999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BC07884-865A-4AE4-B185-112E4C5D210A}"/>
              </a:ext>
            </a:extLst>
          </p:cNvPr>
          <p:cNvCxnSpPr>
            <a:cxnSpLocks/>
          </p:cNvCxnSpPr>
          <p:nvPr/>
        </p:nvCxnSpPr>
        <p:spPr>
          <a:xfrm flipH="1">
            <a:off x="5593945" y="1881811"/>
            <a:ext cx="3278815" cy="103096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7FC3373-1AE2-4C49-A830-5E5B3828A9A8}"/>
              </a:ext>
            </a:extLst>
          </p:cNvPr>
          <p:cNvCxnSpPr>
            <a:cxnSpLocks/>
          </p:cNvCxnSpPr>
          <p:nvPr/>
        </p:nvCxnSpPr>
        <p:spPr>
          <a:xfrm flipH="1">
            <a:off x="5852542" y="2163013"/>
            <a:ext cx="3120485" cy="131216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5ECE697-76DF-479F-9E92-388BDE96BF5E}"/>
              </a:ext>
            </a:extLst>
          </p:cNvPr>
          <p:cNvCxnSpPr>
            <a:cxnSpLocks/>
          </p:cNvCxnSpPr>
          <p:nvPr/>
        </p:nvCxnSpPr>
        <p:spPr>
          <a:xfrm flipH="1">
            <a:off x="8789282" y="1062404"/>
            <a:ext cx="2718090" cy="851143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8D61ED7-AA42-437A-B9D8-4ABB5FF5F183}"/>
              </a:ext>
            </a:extLst>
          </p:cNvPr>
          <p:cNvCxnSpPr>
            <a:cxnSpLocks/>
          </p:cNvCxnSpPr>
          <p:nvPr/>
        </p:nvCxnSpPr>
        <p:spPr>
          <a:xfrm flipH="1">
            <a:off x="8834610" y="928468"/>
            <a:ext cx="3108861" cy="1253780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246572E-9B5B-4C92-8DCC-16497A996D2E}"/>
              </a:ext>
            </a:extLst>
          </p:cNvPr>
          <p:cNvCxnSpPr>
            <a:cxnSpLocks/>
          </p:cNvCxnSpPr>
          <p:nvPr/>
        </p:nvCxnSpPr>
        <p:spPr>
          <a:xfrm flipH="1">
            <a:off x="11771350" y="262231"/>
            <a:ext cx="1208216" cy="358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B77441B-E577-4AEA-9960-E50FB4F7775E}"/>
              </a:ext>
            </a:extLst>
          </p:cNvPr>
          <p:cNvCxnSpPr>
            <a:cxnSpLocks/>
          </p:cNvCxnSpPr>
          <p:nvPr/>
        </p:nvCxnSpPr>
        <p:spPr>
          <a:xfrm flipH="1">
            <a:off x="8946871" y="837303"/>
            <a:ext cx="2877512" cy="1559991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B67B75C4-D484-420A-A8E5-104D085F570B}"/>
              </a:ext>
            </a:extLst>
          </p:cNvPr>
          <p:cNvSpPr txBox="1"/>
          <p:nvPr/>
        </p:nvSpPr>
        <p:spPr>
          <a:xfrm>
            <a:off x="1917876" y="2923368"/>
            <a:ext cx="78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B3896D3-AA9C-459C-95DE-5445568517CC}"/>
              </a:ext>
            </a:extLst>
          </p:cNvPr>
          <p:cNvSpPr txBox="1"/>
          <p:nvPr/>
        </p:nvSpPr>
        <p:spPr>
          <a:xfrm>
            <a:off x="11244413" y="1264468"/>
            <a:ext cx="784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93" name="Slide Heading 3"/>
          <p:cNvSpPr txBox="1"/>
          <p:nvPr/>
        </p:nvSpPr>
        <p:spPr>
          <a:xfrm>
            <a:off x="4160520" y="201168"/>
            <a:ext cx="379476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Rays and Focus</a:t>
            </a:r>
          </a:p>
        </p:txBody>
      </p:sp>
    </p:spTree>
    <p:extLst>
      <p:ext uri="{BB962C8B-B14F-4D97-AF65-F5344CB8AC3E}">
        <p14:creationId xmlns:p14="http://schemas.microsoft.com/office/powerpoint/2010/main" val="1888203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3" grpId="0"/>
      <p:bldP spid="15" grpId="0"/>
      <p:bldP spid="17" grpId="0"/>
      <p:bldP spid="19" grpId="0"/>
      <p:bldP spid="20" grpId="0"/>
      <p:bldP spid="58" grpId="0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-76399" y="506622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F1755DAB-2107-4751-8C65-B8101C094F2F}"/>
              </a:ext>
            </a:extLst>
          </p:cNvPr>
          <p:cNvSpPr/>
          <p:nvPr/>
        </p:nvSpPr>
        <p:spPr>
          <a:xfrm rot="13357511">
            <a:off x="8861956" y="466659"/>
            <a:ext cx="3672238" cy="3471240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8CDAC-F9AE-4024-8F50-745E138254EB}"/>
              </a:ext>
            </a:extLst>
          </p:cNvPr>
          <p:cNvCxnSpPr>
            <a:cxnSpLocks/>
          </p:cNvCxnSpPr>
          <p:nvPr/>
        </p:nvCxnSpPr>
        <p:spPr>
          <a:xfrm>
            <a:off x="463529" y="2274783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43FA43-5845-4413-912D-4B222E9299A8}"/>
              </a:ext>
            </a:extLst>
          </p:cNvPr>
          <p:cNvCxnSpPr>
            <a:cxnSpLocks/>
          </p:cNvCxnSpPr>
          <p:nvPr/>
        </p:nvCxnSpPr>
        <p:spPr>
          <a:xfrm>
            <a:off x="6366537" y="2202279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BFD629E-1AA6-4CC6-9442-414B36697BDE}"/>
              </a:ext>
            </a:extLst>
          </p:cNvPr>
          <p:cNvSpPr txBox="1"/>
          <p:nvPr/>
        </p:nvSpPr>
        <p:spPr>
          <a:xfrm>
            <a:off x="2509548" y="3934848"/>
            <a:ext cx="1083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Concave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25A85-40F3-4AA7-9497-42060A050446}"/>
              </a:ext>
            </a:extLst>
          </p:cNvPr>
          <p:cNvSpPr txBox="1"/>
          <p:nvPr/>
        </p:nvSpPr>
        <p:spPr>
          <a:xfrm>
            <a:off x="9673979" y="1155055"/>
            <a:ext cx="647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Pole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2A526D-4EFF-4BD3-B0DC-7FCD65F8353B}"/>
              </a:ext>
            </a:extLst>
          </p:cNvPr>
          <p:cNvSpPr txBox="1"/>
          <p:nvPr/>
        </p:nvSpPr>
        <p:spPr>
          <a:xfrm>
            <a:off x="3592858" y="180216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BFA20-A1C4-4288-AD12-73DA6E2F95A5}"/>
              </a:ext>
            </a:extLst>
          </p:cNvPr>
          <p:cNvSpPr txBox="1"/>
          <p:nvPr/>
        </p:nvSpPr>
        <p:spPr>
          <a:xfrm>
            <a:off x="8999761" y="1874673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A0A2B5-E92D-4AB3-AFEC-C53427859550}"/>
              </a:ext>
            </a:extLst>
          </p:cNvPr>
          <p:cNvSpPr txBox="1"/>
          <p:nvPr/>
        </p:nvSpPr>
        <p:spPr>
          <a:xfrm>
            <a:off x="8740882" y="4093878"/>
            <a:ext cx="95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Convex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F6978B2-3BB2-424D-A40C-EB2B7C0BB203}"/>
              </a:ext>
            </a:extLst>
          </p:cNvPr>
          <p:cNvCxnSpPr>
            <a:cxnSpLocks/>
          </p:cNvCxnSpPr>
          <p:nvPr/>
        </p:nvCxnSpPr>
        <p:spPr>
          <a:xfrm flipV="1">
            <a:off x="944977" y="1605545"/>
            <a:ext cx="2401360" cy="1175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EB381F8-7DB9-4102-B1F0-9393A122CC3D}"/>
              </a:ext>
            </a:extLst>
          </p:cNvPr>
          <p:cNvCxnSpPr>
            <a:cxnSpLocks/>
          </p:cNvCxnSpPr>
          <p:nvPr/>
        </p:nvCxnSpPr>
        <p:spPr>
          <a:xfrm>
            <a:off x="944977" y="1948638"/>
            <a:ext cx="2528793" cy="140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9FF886-78A1-4DA3-8409-4B5C02C49A0C}"/>
              </a:ext>
            </a:extLst>
          </p:cNvPr>
          <p:cNvCxnSpPr>
            <a:cxnSpLocks/>
          </p:cNvCxnSpPr>
          <p:nvPr/>
        </p:nvCxnSpPr>
        <p:spPr>
          <a:xfrm>
            <a:off x="874638" y="2596371"/>
            <a:ext cx="266947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5ECE697-76DF-479F-9E92-388BDE96BF5E}"/>
              </a:ext>
            </a:extLst>
          </p:cNvPr>
          <p:cNvCxnSpPr>
            <a:cxnSpLocks/>
          </p:cNvCxnSpPr>
          <p:nvPr/>
        </p:nvCxnSpPr>
        <p:spPr>
          <a:xfrm flipH="1" flipV="1">
            <a:off x="8914346" y="1620262"/>
            <a:ext cx="1951786" cy="686537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8D61ED7-AA42-437A-B9D8-4ABB5FF5F183}"/>
              </a:ext>
            </a:extLst>
          </p:cNvPr>
          <p:cNvCxnSpPr>
            <a:cxnSpLocks/>
          </p:cNvCxnSpPr>
          <p:nvPr/>
        </p:nvCxnSpPr>
        <p:spPr>
          <a:xfrm flipH="1" flipV="1">
            <a:off x="8833712" y="1945674"/>
            <a:ext cx="2007456" cy="320514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246572E-9B5B-4C92-8DCC-16497A996D2E}"/>
              </a:ext>
            </a:extLst>
          </p:cNvPr>
          <p:cNvCxnSpPr>
            <a:cxnSpLocks/>
          </p:cNvCxnSpPr>
          <p:nvPr/>
        </p:nvCxnSpPr>
        <p:spPr>
          <a:xfrm flipH="1">
            <a:off x="11771350" y="262231"/>
            <a:ext cx="1208216" cy="358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B77441B-E577-4AEA-9960-E50FB4F7775E}"/>
              </a:ext>
            </a:extLst>
          </p:cNvPr>
          <p:cNvCxnSpPr>
            <a:cxnSpLocks/>
          </p:cNvCxnSpPr>
          <p:nvPr/>
        </p:nvCxnSpPr>
        <p:spPr>
          <a:xfrm flipH="1">
            <a:off x="8823378" y="2192471"/>
            <a:ext cx="1822181" cy="426917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41937F-8790-4720-B125-554A4FD23EE7}"/>
              </a:ext>
            </a:extLst>
          </p:cNvPr>
          <p:cNvCxnSpPr>
            <a:cxnSpLocks/>
          </p:cNvCxnSpPr>
          <p:nvPr/>
        </p:nvCxnSpPr>
        <p:spPr>
          <a:xfrm>
            <a:off x="804300" y="2912778"/>
            <a:ext cx="266947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C52780E-21FE-4AC5-955F-B3F1D811BCC0}"/>
              </a:ext>
            </a:extLst>
          </p:cNvPr>
          <p:cNvCxnSpPr>
            <a:cxnSpLocks/>
          </p:cNvCxnSpPr>
          <p:nvPr/>
        </p:nvCxnSpPr>
        <p:spPr>
          <a:xfrm flipH="1">
            <a:off x="627966" y="1617298"/>
            <a:ext cx="2690790" cy="97907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A3609C8-46B1-4610-BB0C-E820CD0FF004}"/>
              </a:ext>
            </a:extLst>
          </p:cNvPr>
          <p:cNvCxnSpPr>
            <a:cxnSpLocks/>
          </p:cNvCxnSpPr>
          <p:nvPr/>
        </p:nvCxnSpPr>
        <p:spPr>
          <a:xfrm flipH="1">
            <a:off x="435948" y="1969411"/>
            <a:ext cx="3037822" cy="42788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57E7EF9-30E5-424C-AD54-3AF9E0DD2DA5}"/>
              </a:ext>
            </a:extLst>
          </p:cNvPr>
          <p:cNvCxnSpPr>
            <a:cxnSpLocks/>
          </p:cNvCxnSpPr>
          <p:nvPr/>
        </p:nvCxnSpPr>
        <p:spPr>
          <a:xfrm flipH="1" flipV="1">
            <a:off x="463529" y="2073679"/>
            <a:ext cx="3010241" cy="55186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65D13FC-7B21-4A94-B8AB-9F3B57A39F68}"/>
              </a:ext>
            </a:extLst>
          </p:cNvPr>
          <p:cNvCxnSpPr>
            <a:cxnSpLocks/>
          </p:cNvCxnSpPr>
          <p:nvPr/>
        </p:nvCxnSpPr>
        <p:spPr>
          <a:xfrm flipH="1" flipV="1">
            <a:off x="491110" y="1800928"/>
            <a:ext cx="3010241" cy="113262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59C918D-9177-4EEE-BA1E-0C3CE391F3CD}"/>
              </a:ext>
            </a:extLst>
          </p:cNvPr>
          <p:cNvCxnSpPr>
            <a:cxnSpLocks/>
          </p:cNvCxnSpPr>
          <p:nvPr/>
        </p:nvCxnSpPr>
        <p:spPr>
          <a:xfrm flipV="1">
            <a:off x="6598401" y="1605545"/>
            <a:ext cx="2401360" cy="1175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BBD8E4B-918B-4192-8499-76F47D94B71E}"/>
              </a:ext>
            </a:extLst>
          </p:cNvPr>
          <p:cNvCxnSpPr>
            <a:cxnSpLocks/>
          </p:cNvCxnSpPr>
          <p:nvPr/>
        </p:nvCxnSpPr>
        <p:spPr>
          <a:xfrm>
            <a:off x="6486512" y="1948638"/>
            <a:ext cx="2528793" cy="140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6192FFB-FA78-47AB-9DAF-581BD1EE48D1}"/>
              </a:ext>
            </a:extLst>
          </p:cNvPr>
          <p:cNvCxnSpPr>
            <a:cxnSpLocks/>
          </p:cNvCxnSpPr>
          <p:nvPr/>
        </p:nvCxnSpPr>
        <p:spPr>
          <a:xfrm>
            <a:off x="6345835" y="2619388"/>
            <a:ext cx="266947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15C1ED9-5870-4710-9AC3-CA5C55C1D8D7}"/>
              </a:ext>
            </a:extLst>
          </p:cNvPr>
          <p:cNvCxnSpPr>
            <a:cxnSpLocks/>
          </p:cNvCxnSpPr>
          <p:nvPr/>
        </p:nvCxnSpPr>
        <p:spPr>
          <a:xfrm>
            <a:off x="6457724" y="2912778"/>
            <a:ext cx="266947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6C222A81-380E-4F81-BA85-0D661675AD5F}"/>
              </a:ext>
            </a:extLst>
          </p:cNvPr>
          <p:cNvCxnSpPr>
            <a:cxnSpLocks/>
          </p:cNvCxnSpPr>
          <p:nvPr/>
        </p:nvCxnSpPr>
        <p:spPr>
          <a:xfrm flipH="1" flipV="1">
            <a:off x="6237151" y="699689"/>
            <a:ext cx="2709720" cy="92057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FE0BB13-AF6C-4570-AED1-4DD9E0743EC3}"/>
              </a:ext>
            </a:extLst>
          </p:cNvPr>
          <p:cNvCxnSpPr>
            <a:cxnSpLocks/>
          </p:cNvCxnSpPr>
          <p:nvPr/>
        </p:nvCxnSpPr>
        <p:spPr>
          <a:xfrm flipH="1" flipV="1">
            <a:off x="5848327" y="1355110"/>
            <a:ext cx="3083258" cy="59664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E6A1285-BEDD-46A7-A469-D37F1F1FF9B2}"/>
              </a:ext>
            </a:extLst>
          </p:cNvPr>
          <p:cNvCxnSpPr>
            <a:cxnSpLocks/>
          </p:cNvCxnSpPr>
          <p:nvPr/>
        </p:nvCxnSpPr>
        <p:spPr>
          <a:xfrm flipH="1">
            <a:off x="5720816" y="2596371"/>
            <a:ext cx="3210769" cy="789037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E849273-C0C2-43CE-ABF5-6700CF0C134E}"/>
              </a:ext>
            </a:extLst>
          </p:cNvPr>
          <p:cNvCxnSpPr>
            <a:cxnSpLocks/>
          </p:cNvCxnSpPr>
          <p:nvPr/>
        </p:nvCxnSpPr>
        <p:spPr>
          <a:xfrm flipH="1">
            <a:off x="6304167" y="2940435"/>
            <a:ext cx="2739679" cy="1192937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91A5EC7C-BD98-4EE1-96CD-A47C55A3CDD6}"/>
              </a:ext>
            </a:extLst>
          </p:cNvPr>
          <p:cNvCxnSpPr>
            <a:cxnSpLocks/>
          </p:cNvCxnSpPr>
          <p:nvPr/>
        </p:nvCxnSpPr>
        <p:spPr>
          <a:xfrm flipH="1">
            <a:off x="8979148" y="2167119"/>
            <a:ext cx="1637623" cy="762072"/>
          </a:xfrm>
          <a:prstGeom prst="straightConnector1">
            <a:avLst/>
          </a:prstGeom>
          <a:ln w="3810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015F0B8B-C998-4097-9121-C20DEBCE6D1F}"/>
              </a:ext>
            </a:extLst>
          </p:cNvPr>
          <p:cNvSpPr txBox="1"/>
          <p:nvPr/>
        </p:nvSpPr>
        <p:spPr>
          <a:xfrm>
            <a:off x="384771" y="3094723"/>
            <a:ext cx="1824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 Principal 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03A16A1-B818-4A5D-8AF5-F11E5E162157}"/>
              </a:ext>
            </a:extLst>
          </p:cNvPr>
          <p:cNvSpPr txBox="1"/>
          <p:nvPr/>
        </p:nvSpPr>
        <p:spPr>
          <a:xfrm>
            <a:off x="9915669" y="2499971"/>
            <a:ext cx="1766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Principal 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05" name="Slide Heading 4"/>
          <p:cNvSpPr txBox="1"/>
          <p:nvPr/>
        </p:nvSpPr>
        <p:spPr>
          <a:xfrm>
            <a:off x="4160520" y="201168"/>
            <a:ext cx="379476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Principal Focus</a:t>
            </a:r>
          </a:p>
        </p:txBody>
      </p:sp>
    </p:spTree>
    <p:extLst>
      <p:ext uri="{BB962C8B-B14F-4D97-AF65-F5344CB8AC3E}">
        <p14:creationId xmlns:p14="http://schemas.microsoft.com/office/powerpoint/2010/main" val="1582064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3" grpId="0"/>
      <p:bldP spid="15" grpId="0"/>
      <p:bldP spid="17" grpId="0"/>
      <p:bldP spid="19" grpId="0"/>
      <p:bldP spid="20" grpId="0"/>
      <p:bldP spid="77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-76399" y="506622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F1755DAB-2107-4751-8C65-B8101C094F2F}"/>
              </a:ext>
            </a:extLst>
          </p:cNvPr>
          <p:cNvSpPr/>
          <p:nvPr/>
        </p:nvSpPr>
        <p:spPr>
          <a:xfrm rot="13357511">
            <a:off x="8861956" y="466659"/>
            <a:ext cx="3672238" cy="3471240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8CDAC-F9AE-4024-8F50-745E138254EB}"/>
              </a:ext>
            </a:extLst>
          </p:cNvPr>
          <p:cNvCxnSpPr>
            <a:cxnSpLocks/>
          </p:cNvCxnSpPr>
          <p:nvPr/>
        </p:nvCxnSpPr>
        <p:spPr>
          <a:xfrm>
            <a:off x="463529" y="2274783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43FA43-5845-4413-912D-4B222E9299A8}"/>
              </a:ext>
            </a:extLst>
          </p:cNvPr>
          <p:cNvCxnSpPr>
            <a:cxnSpLocks/>
          </p:cNvCxnSpPr>
          <p:nvPr/>
        </p:nvCxnSpPr>
        <p:spPr>
          <a:xfrm>
            <a:off x="6366537" y="2202279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BFD629E-1AA6-4CC6-9442-414B36697BDE}"/>
              </a:ext>
            </a:extLst>
          </p:cNvPr>
          <p:cNvSpPr txBox="1"/>
          <p:nvPr/>
        </p:nvSpPr>
        <p:spPr>
          <a:xfrm>
            <a:off x="2509548" y="3679733"/>
            <a:ext cx="1083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Concave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925A85-40F3-4AA7-9497-42060A050446}"/>
              </a:ext>
            </a:extLst>
          </p:cNvPr>
          <p:cNvSpPr txBox="1"/>
          <p:nvPr/>
        </p:nvSpPr>
        <p:spPr>
          <a:xfrm>
            <a:off x="9673979" y="1155055"/>
            <a:ext cx="647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Pole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2A526D-4EFF-4BD3-B0DC-7FCD65F8353B}"/>
              </a:ext>
            </a:extLst>
          </p:cNvPr>
          <p:cNvSpPr txBox="1"/>
          <p:nvPr/>
        </p:nvSpPr>
        <p:spPr>
          <a:xfrm>
            <a:off x="3592858" y="180216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A0A2B5-E92D-4AB3-AFEC-C53427859550}"/>
              </a:ext>
            </a:extLst>
          </p:cNvPr>
          <p:cNvSpPr txBox="1"/>
          <p:nvPr/>
        </p:nvSpPr>
        <p:spPr>
          <a:xfrm>
            <a:off x="9040632" y="3679733"/>
            <a:ext cx="9568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Convex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246572E-9B5B-4C92-8DCC-16497A996D2E}"/>
              </a:ext>
            </a:extLst>
          </p:cNvPr>
          <p:cNvCxnSpPr>
            <a:cxnSpLocks/>
          </p:cNvCxnSpPr>
          <p:nvPr/>
        </p:nvCxnSpPr>
        <p:spPr>
          <a:xfrm flipH="1">
            <a:off x="11771350" y="262231"/>
            <a:ext cx="1208216" cy="3583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015F0B8B-C998-4097-9121-C20DEBCE6D1F}"/>
              </a:ext>
            </a:extLst>
          </p:cNvPr>
          <p:cNvSpPr txBox="1"/>
          <p:nvPr/>
        </p:nvSpPr>
        <p:spPr>
          <a:xfrm>
            <a:off x="384771" y="3094723"/>
            <a:ext cx="1824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 Principal 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03A16A1-B818-4A5D-8AF5-F11E5E162157}"/>
              </a:ext>
            </a:extLst>
          </p:cNvPr>
          <p:cNvSpPr txBox="1"/>
          <p:nvPr/>
        </p:nvSpPr>
        <p:spPr>
          <a:xfrm>
            <a:off x="9915669" y="2499971"/>
            <a:ext cx="1766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Principal Focus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F3A236-F486-4835-B336-304EF13D217F}"/>
              </a:ext>
            </a:extLst>
          </p:cNvPr>
          <p:cNvSpPr txBox="1"/>
          <p:nvPr/>
        </p:nvSpPr>
        <p:spPr>
          <a:xfrm>
            <a:off x="2188626" y="1774498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FC8FDE-F666-4125-BFED-55ABA3016D22}"/>
              </a:ext>
            </a:extLst>
          </p:cNvPr>
          <p:cNvSpPr txBox="1"/>
          <p:nvPr/>
        </p:nvSpPr>
        <p:spPr>
          <a:xfrm>
            <a:off x="944855" y="1754313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9D8C44-CE33-4C54-A93F-DD8F08B6E9CB}"/>
              </a:ext>
            </a:extLst>
          </p:cNvPr>
          <p:cNvSpPr txBox="1"/>
          <p:nvPr/>
        </p:nvSpPr>
        <p:spPr>
          <a:xfrm>
            <a:off x="9915669" y="1852856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CA3B3B-9491-43BE-84D9-6D4A3DCBC381}"/>
              </a:ext>
            </a:extLst>
          </p:cNvPr>
          <p:cNvSpPr txBox="1"/>
          <p:nvPr/>
        </p:nvSpPr>
        <p:spPr>
          <a:xfrm>
            <a:off x="10960489" y="1874673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CEA0F03-45D4-48B0-B440-BAB3950874A9}"/>
              </a:ext>
            </a:extLst>
          </p:cNvPr>
          <p:cNvSpPr/>
          <p:nvPr/>
        </p:nvSpPr>
        <p:spPr>
          <a:xfrm>
            <a:off x="5853902" y="4551860"/>
            <a:ext cx="2011891" cy="498513"/>
          </a:xfrm>
          <a:prstGeom prst="rightArrow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IN" dirty="0"/>
              <a:t>POSITIVE</a:t>
            </a:r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6FE2A6C-E288-4912-B967-839DC90B0F3B}"/>
              </a:ext>
            </a:extLst>
          </p:cNvPr>
          <p:cNvSpPr/>
          <p:nvPr/>
        </p:nvSpPr>
        <p:spPr>
          <a:xfrm flipH="1">
            <a:off x="3457788" y="4558315"/>
            <a:ext cx="2011892" cy="498513"/>
          </a:xfrm>
          <a:prstGeom prst="rightArrow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IN" dirty="0"/>
              <a:t>NEGATIVE</a:t>
            </a:r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CDA1CFE-F5BE-4C02-A5E7-51A6A0B0CAF3}"/>
              </a:ext>
            </a:extLst>
          </p:cNvPr>
          <p:cNvSpPr/>
          <p:nvPr/>
        </p:nvSpPr>
        <p:spPr>
          <a:xfrm rot="5400000">
            <a:off x="5019289" y="5397766"/>
            <a:ext cx="1399296" cy="498513"/>
          </a:xfrm>
          <a:prstGeom prst="rightArrow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IN" dirty="0"/>
              <a:t>NEGATIVE</a:t>
            </a:r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064933A-A4BA-468E-857C-4111A01D6C26}"/>
              </a:ext>
            </a:extLst>
          </p:cNvPr>
          <p:cNvSpPr/>
          <p:nvPr/>
        </p:nvSpPr>
        <p:spPr>
          <a:xfrm rot="5400000" flipH="1">
            <a:off x="4869691" y="3536684"/>
            <a:ext cx="1698495" cy="498513"/>
          </a:xfrm>
          <a:prstGeom prst="rightArrow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IN" dirty="0"/>
              <a:t>POSITIVE</a:t>
            </a:r>
            <a:endParaRPr lang="en-US" dirty="0"/>
          </a:p>
        </p:txBody>
      </p:sp>
      <p:sp>
        <p:nvSpPr>
          <p:cNvPr id="79" name="Slide Heading 5"/>
          <p:cNvSpPr txBox="1"/>
          <p:nvPr/>
        </p:nvSpPr>
        <p:spPr>
          <a:xfrm>
            <a:off x="384771" y="256999"/>
            <a:ext cx="379476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Sign Convention</a:t>
            </a:r>
          </a:p>
        </p:txBody>
      </p:sp>
    </p:spTree>
    <p:extLst>
      <p:ext uri="{BB962C8B-B14F-4D97-AF65-F5344CB8AC3E}">
        <p14:creationId xmlns:p14="http://schemas.microsoft.com/office/powerpoint/2010/main" val="34463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5893327" y="166989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B8CDAC-F9AE-4024-8F50-745E138254EB}"/>
              </a:ext>
            </a:extLst>
          </p:cNvPr>
          <p:cNvCxnSpPr>
            <a:cxnSpLocks/>
          </p:cNvCxnSpPr>
          <p:nvPr/>
        </p:nvCxnSpPr>
        <p:spPr>
          <a:xfrm>
            <a:off x="6433255" y="1935150"/>
            <a:ext cx="4817355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F2A526D-4EFF-4BD3-B0DC-7FCD65F8353B}"/>
              </a:ext>
            </a:extLst>
          </p:cNvPr>
          <p:cNvSpPr txBox="1"/>
          <p:nvPr/>
        </p:nvSpPr>
        <p:spPr>
          <a:xfrm>
            <a:off x="9562584" y="1541717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8F3A236-F486-4835-B336-304EF13D217F}"/>
              </a:ext>
            </a:extLst>
          </p:cNvPr>
          <p:cNvSpPr txBox="1"/>
          <p:nvPr/>
        </p:nvSpPr>
        <p:spPr>
          <a:xfrm>
            <a:off x="8158352" y="1434865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FC8FDE-F666-4125-BFED-55ABA3016D22}"/>
              </a:ext>
            </a:extLst>
          </p:cNvPr>
          <p:cNvSpPr txBox="1"/>
          <p:nvPr/>
        </p:nvSpPr>
        <p:spPr>
          <a:xfrm>
            <a:off x="6914581" y="1414680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C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2A4514-3430-47B1-BE94-F123EF8EDDE8}"/>
              </a:ext>
            </a:extLst>
          </p:cNvPr>
          <p:cNvCxnSpPr>
            <a:cxnSpLocks/>
          </p:cNvCxnSpPr>
          <p:nvPr/>
        </p:nvCxnSpPr>
        <p:spPr>
          <a:xfrm flipV="1">
            <a:off x="6731823" y="913213"/>
            <a:ext cx="2401360" cy="1175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0AFC628-9419-440F-99A6-4968A1DE54C8}"/>
              </a:ext>
            </a:extLst>
          </p:cNvPr>
          <p:cNvCxnSpPr>
            <a:cxnSpLocks/>
          </p:cNvCxnSpPr>
          <p:nvPr/>
        </p:nvCxnSpPr>
        <p:spPr>
          <a:xfrm flipV="1">
            <a:off x="7085743" y="480611"/>
            <a:ext cx="2797763" cy="1499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AB97FA1-6B6D-4125-9F6E-3EA37C68B74E}"/>
              </a:ext>
            </a:extLst>
          </p:cNvPr>
          <p:cNvCxnSpPr>
            <a:cxnSpLocks/>
          </p:cNvCxnSpPr>
          <p:nvPr/>
        </p:nvCxnSpPr>
        <p:spPr>
          <a:xfrm flipH="1">
            <a:off x="7597437" y="906918"/>
            <a:ext cx="1517996" cy="191465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2844BC-C499-4E6A-A4A4-98FF560F96BF}"/>
                  </a:ext>
                </a:extLst>
              </p:cNvPr>
              <p:cNvSpPr txBox="1"/>
              <p:nvPr/>
            </p:nvSpPr>
            <p:spPr>
              <a:xfrm>
                <a:off x="8354326" y="855250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72844BC-C499-4E6A-A4A4-98FF560F9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326" y="855250"/>
                <a:ext cx="38183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A246F84-A914-412D-861F-109C544C5845}"/>
                  </a:ext>
                </a:extLst>
              </p:cNvPr>
              <p:cNvSpPr txBox="1"/>
              <p:nvPr/>
            </p:nvSpPr>
            <p:spPr>
              <a:xfrm>
                <a:off x="8796758" y="1482471"/>
                <a:ext cx="5565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sz="2000" b="1" i="1" dirty="0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A246F84-A914-412D-861F-109C544C5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758" y="1482471"/>
                <a:ext cx="55656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DA9EE84-5235-437E-BD5E-C5D877A447D4}"/>
                  </a:ext>
                </a:extLst>
              </p:cNvPr>
              <p:cNvSpPr txBox="1"/>
              <p:nvPr/>
            </p:nvSpPr>
            <p:spPr>
              <a:xfrm>
                <a:off x="8317071" y="1206193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DA9EE84-5235-437E-BD5E-C5D877A44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071" y="1206193"/>
                <a:ext cx="38183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1E530F-C1EC-4896-838E-1E8FEBA93619}"/>
                  </a:ext>
                </a:extLst>
              </p:cNvPr>
              <p:cNvSpPr txBox="1"/>
              <p:nvPr/>
            </p:nvSpPr>
            <p:spPr>
              <a:xfrm>
                <a:off x="7480967" y="1610883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F1E530F-C1EC-4896-838E-1E8FEBA93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967" y="1610883"/>
                <a:ext cx="38183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96523B45-E87E-4545-9D21-14C0465D96EA}"/>
              </a:ext>
            </a:extLst>
          </p:cNvPr>
          <p:cNvGrpSpPr/>
          <p:nvPr/>
        </p:nvGrpSpPr>
        <p:grpSpPr>
          <a:xfrm>
            <a:off x="8613358" y="100311"/>
            <a:ext cx="739963" cy="623945"/>
            <a:chOff x="5324696" y="99055"/>
            <a:chExt cx="4177007" cy="623945"/>
          </a:xfrm>
        </p:grpSpPr>
        <p:sp>
          <p:nvSpPr>
            <p:cNvPr id="42" name="Left Brace 41">
              <a:extLst>
                <a:ext uri="{FF2B5EF4-FFF2-40B4-BE49-F238E27FC236}">
                  <a16:creationId xmlns:a16="http://schemas.microsoft.com/office/drawing/2014/main" id="{F32D6F99-F3E6-4C36-B898-6A8B83C6A965}"/>
                </a:ext>
              </a:extLst>
            </p:cNvPr>
            <p:cNvSpPr/>
            <p:nvPr/>
          </p:nvSpPr>
          <p:spPr>
            <a:xfrm rot="5400000">
              <a:off x="7275458" y="-1503245"/>
              <a:ext cx="275483" cy="4177007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ADD061E-5FEF-4EFA-9DA8-4535038EA97B}"/>
                    </a:ext>
                  </a:extLst>
                </p:cNvPr>
                <p:cNvSpPr txBox="1"/>
                <p:nvPr/>
              </p:nvSpPr>
              <p:spPr>
                <a:xfrm>
                  <a:off x="5630829" y="99055"/>
                  <a:ext cx="20739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I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3ADD061E-5FEF-4EFA-9DA8-4535038EA9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0829" y="99055"/>
                  <a:ext cx="2073976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4FB282-7ACA-42E8-9C1A-8358D0E017A5}"/>
              </a:ext>
            </a:extLst>
          </p:cNvPr>
          <p:cNvGrpSpPr/>
          <p:nvPr/>
        </p:nvGrpSpPr>
        <p:grpSpPr>
          <a:xfrm>
            <a:off x="7415938" y="3074936"/>
            <a:ext cx="2258611" cy="655352"/>
            <a:chOff x="5327568" y="390778"/>
            <a:chExt cx="4160489" cy="655352"/>
          </a:xfrm>
        </p:grpSpPr>
        <p:sp>
          <p:nvSpPr>
            <p:cNvPr id="45" name="Left Brace 44">
              <a:extLst>
                <a:ext uri="{FF2B5EF4-FFF2-40B4-BE49-F238E27FC236}">
                  <a16:creationId xmlns:a16="http://schemas.microsoft.com/office/drawing/2014/main" id="{1FB245C7-8EE5-4059-872D-A645EB9956CC}"/>
                </a:ext>
              </a:extLst>
            </p:cNvPr>
            <p:cNvSpPr/>
            <p:nvPr/>
          </p:nvSpPr>
          <p:spPr>
            <a:xfrm rot="16200000">
              <a:off x="7241803" y="-1523457"/>
              <a:ext cx="332019" cy="4160489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918BA68-FCDD-4EB0-990E-3D7BF9087B61}"/>
                    </a:ext>
                  </a:extLst>
                </p:cNvPr>
                <p:cNvSpPr txBox="1"/>
                <p:nvPr/>
              </p:nvSpPr>
              <p:spPr>
                <a:xfrm>
                  <a:off x="7223991" y="676798"/>
                  <a:ext cx="6649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I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D918BA68-FCDD-4EB0-990E-3D7BF9087B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991" y="676798"/>
                  <a:ext cx="664975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6E4A7F8-4F1C-4C6D-BF4D-85C9F6F7F63F}"/>
              </a:ext>
            </a:extLst>
          </p:cNvPr>
          <p:cNvSpPr txBox="1"/>
          <p:nvPr/>
        </p:nvSpPr>
        <p:spPr>
          <a:xfrm>
            <a:off x="9326260" y="683440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Q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4F82649-E1EC-4104-862E-1D67E2B2C4A5}"/>
                  </a:ext>
                </a:extLst>
              </p:cNvPr>
              <p:cNvSpPr txBox="1"/>
              <p:nvPr/>
            </p:nvSpPr>
            <p:spPr>
              <a:xfrm>
                <a:off x="588401" y="706863"/>
                <a:ext cx="1962397" cy="5706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𝒂𝒏𝒈𝒍𝒆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𝒂𝒓𝒄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𝒓𝒂𝒅𝒊𝒖𝒔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4F82649-E1EC-4104-862E-1D67E2B2C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01" y="706863"/>
                <a:ext cx="1962397" cy="5706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F49218E-B28E-4987-8982-C46A97CD1017}"/>
                  </a:ext>
                </a:extLst>
              </p:cNvPr>
              <p:cNvSpPr txBox="1"/>
              <p:nvPr/>
            </p:nvSpPr>
            <p:spPr>
              <a:xfrm>
                <a:off x="588400" y="1434865"/>
                <a:ext cx="1010212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F49218E-B28E-4987-8982-C46A97CD1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00" y="1434865"/>
                <a:ext cx="1010212" cy="6127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59D7065-ED0D-4FB5-8322-E46FBA0CAE74}"/>
                  </a:ext>
                </a:extLst>
              </p:cNvPr>
              <p:cNvSpPr txBox="1"/>
              <p:nvPr/>
            </p:nvSpPr>
            <p:spPr>
              <a:xfrm>
                <a:off x="2425487" y="1329095"/>
                <a:ext cx="1148070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59D7065-ED0D-4FB5-8322-E46FBA0CA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487" y="1329095"/>
                <a:ext cx="1148070" cy="66133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167661-34D9-421F-84F0-7F8A24AEBDD9}"/>
                  </a:ext>
                </a:extLst>
              </p:cNvPr>
              <p:cNvSpPr txBox="1"/>
              <p:nvPr/>
            </p:nvSpPr>
            <p:spPr>
              <a:xfrm>
                <a:off x="1277417" y="2365003"/>
                <a:ext cx="1369286" cy="661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IN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IN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den>
                      </m:f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𝑷𝑸</m:t>
                          </m:r>
                        </m:num>
                        <m:den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8167661-34D9-421F-84F0-7F8A24AEB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417" y="2365003"/>
                <a:ext cx="1369286" cy="66133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02E52E-FAF6-430C-B059-2FF20669180B}"/>
                  </a:ext>
                </a:extLst>
              </p:cNvPr>
              <p:cNvSpPr txBox="1"/>
              <p:nvPr/>
            </p:nvSpPr>
            <p:spPr>
              <a:xfrm>
                <a:off x="1495424" y="3643171"/>
                <a:ext cx="9300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IN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en-US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702E52E-FAF6-430C-B059-2FF206691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424" y="3643171"/>
                <a:ext cx="930063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Slide Heading 6"/>
          <p:cNvSpPr txBox="1"/>
          <p:nvPr/>
        </p:nvSpPr>
        <p:spPr>
          <a:xfrm>
            <a:off x="3703320" y="201168"/>
            <a:ext cx="406908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Radius–Focal Length Relation</a:t>
            </a:r>
          </a:p>
        </p:txBody>
      </p:sp>
    </p:spTree>
    <p:extLst>
      <p:ext uri="{BB962C8B-B14F-4D97-AF65-F5344CB8AC3E}">
        <p14:creationId xmlns:p14="http://schemas.microsoft.com/office/powerpoint/2010/main" val="3313652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9" grpId="0"/>
      <p:bldP spid="40" grpId="0"/>
      <p:bldP spid="49" grpId="0"/>
      <p:bldP spid="50" grpId="0"/>
      <p:bldP spid="51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6031297" y="176733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C2225E-D397-4460-AAD4-25BD135D8825}"/>
              </a:ext>
            </a:extLst>
          </p:cNvPr>
          <p:cNvCxnSpPr/>
          <p:nvPr/>
        </p:nvCxnSpPr>
        <p:spPr>
          <a:xfrm>
            <a:off x="4706473" y="1974852"/>
            <a:ext cx="60706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34A185A-0BA6-4EEF-A28C-D2DE40646577}"/>
              </a:ext>
            </a:extLst>
          </p:cNvPr>
          <p:cNvCxnSpPr>
            <a:cxnSpLocks/>
          </p:cNvCxnSpPr>
          <p:nvPr/>
        </p:nvCxnSpPr>
        <p:spPr>
          <a:xfrm flipH="1" flipV="1">
            <a:off x="5345724" y="1153551"/>
            <a:ext cx="25769" cy="8896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C61C9B-0E1A-4298-8D67-195EE478C4DA}"/>
              </a:ext>
            </a:extLst>
          </p:cNvPr>
          <p:cNvCxnSpPr>
            <a:cxnSpLocks/>
          </p:cNvCxnSpPr>
          <p:nvPr/>
        </p:nvCxnSpPr>
        <p:spPr>
          <a:xfrm>
            <a:off x="5334080" y="1163145"/>
            <a:ext cx="41909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4131B3B-8B21-4260-8E47-E72DE9BFA59E}"/>
              </a:ext>
            </a:extLst>
          </p:cNvPr>
          <p:cNvCxnSpPr>
            <a:cxnSpLocks/>
          </p:cNvCxnSpPr>
          <p:nvPr/>
        </p:nvCxnSpPr>
        <p:spPr>
          <a:xfrm flipH="1">
            <a:off x="7496897" y="1105212"/>
            <a:ext cx="1996449" cy="2918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5939E0E-89F7-4E71-904E-349D81005432}"/>
              </a:ext>
            </a:extLst>
          </p:cNvPr>
          <p:cNvCxnSpPr>
            <a:cxnSpLocks/>
          </p:cNvCxnSpPr>
          <p:nvPr/>
        </p:nvCxnSpPr>
        <p:spPr>
          <a:xfrm>
            <a:off x="8637200" y="1974852"/>
            <a:ext cx="0" cy="35324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1194C4A-F571-481A-B590-7718595A716B}"/>
              </a:ext>
            </a:extLst>
          </p:cNvPr>
          <p:cNvSpPr txBox="1"/>
          <p:nvPr/>
        </p:nvSpPr>
        <p:spPr>
          <a:xfrm>
            <a:off x="5182896" y="204317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o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8A6A7-725C-4AE3-B68A-563DB948EEAA}"/>
              </a:ext>
            </a:extLst>
          </p:cNvPr>
          <p:cNvSpPr txBox="1"/>
          <p:nvPr/>
        </p:nvSpPr>
        <p:spPr>
          <a:xfrm>
            <a:off x="9786841" y="192798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E2723F-0BDD-4A8A-9734-1469EFB3C3AD}"/>
              </a:ext>
            </a:extLst>
          </p:cNvPr>
          <p:cNvSpPr txBox="1"/>
          <p:nvPr/>
        </p:nvSpPr>
        <p:spPr>
          <a:xfrm>
            <a:off x="5065221" y="972057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3E9A2A-DD77-466B-B652-016AF402BD0C}"/>
              </a:ext>
            </a:extLst>
          </p:cNvPr>
          <p:cNvSpPr txBox="1"/>
          <p:nvPr/>
        </p:nvSpPr>
        <p:spPr>
          <a:xfrm>
            <a:off x="8774853" y="1990610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513A82-D2E0-48FE-9498-9BD0E4EE12F5}"/>
              </a:ext>
            </a:extLst>
          </p:cNvPr>
          <p:cNvSpPr txBox="1"/>
          <p:nvPr/>
        </p:nvSpPr>
        <p:spPr>
          <a:xfrm>
            <a:off x="7712072" y="1959095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R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C1F074-8137-442C-ACD3-C44B23975A2B}"/>
              </a:ext>
            </a:extLst>
          </p:cNvPr>
          <p:cNvCxnSpPr>
            <a:cxnSpLocks/>
          </p:cNvCxnSpPr>
          <p:nvPr/>
        </p:nvCxnSpPr>
        <p:spPr>
          <a:xfrm>
            <a:off x="5343357" y="1172112"/>
            <a:ext cx="4307080" cy="771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33645C6-F48C-47D8-AF21-F6C5D369A479}"/>
              </a:ext>
            </a:extLst>
          </p:cNvPr>
          <p:cNvCxnSpPr>
            <a:cxnSpLocks/>
          </p:cNvCxnSpPr>
          <p:nvPr/>
        </p:nvCxnSpPr>
        <p:spPr>
          <a:xfrm flipH="1">
            <a:off x="5695406" y="2008731"/>
            <a:ext cx="3880393" cy="1217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03F6871-5727-4B38-95F4-D48F2F7A2782}"/>
              </a:ext>
            </a:extLst>
          </p:cNvPr>
          <p:cNvSpPr txBox="1"/>
          <p:nvPr/>
        </p:nvSpPr>
        <p:spPr>
          <a:xfrm>
            <a:off x="8437004" y="1581704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D6B906D-C85E-45C1-9E9D-16F710B81C36}"/>
              </a:ext>
            </a:extLst>
          </p:cNvPr>
          <p:cNvSpPr txBox="1"/>
          <p:nvPr/>
        </p:nvSpPr>
        <p:spPr>
          <a:xfrm>
            <a:off x="8460451" y="2392063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M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60" name="Slide Heading 7"/>
          <p:cNvSpPr txBox="1"/>
          <p:nvPr/>
        </p:nvSpPr>
        <p:spPr>
          <a:xfrm>
            <a:off x="411480" y="256032"/>
            <a:ext cx="379476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Image Formation</a:t>
            </a:r>
          </a:p>
        </p:txBody>
      </p:sp>
    </p:spTree>
    <p:extLst>
      <p:ext uri="{BB962C8B-B14F-4D97-AF65-F5344CB8AC3E}">
        <p14:creationId xmlns:p14="http://schemas.microsoft.com/office/powerpoint/2010/main" val="1441531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5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4141F7-8341-45CB-A6B7-5F535E211EA0}"/>
              </a:ext>
            </a:extLst>
          </p:cNvPr>
          <p:cNvSpPr/>
          <p:nvPr/>
        </p:nvSpPr>
        <p:spPr>
          <a:xfrm rot="3042708">
            <a:off x="6031297" y="176733"/>
            <a:ext cx="3722997" cy="3291434"/>
          </a:xfrm>
          <a:prstGeom prst="arc">
            <a:avLst/>
          </a:prstGeom>
          <a:ln>
            <a:tailEnd type="none"/>
          </a:ln>
          <a:effectLst>
            <a:outerShdw blurRad="76200" dist="50800" sx="103000" sy="103000" algn="l" rotWithShape="0">
              <a:schemeClr val="tx1"/>
            </a:outerShd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C2225E-D397-4460-AAD4-25BD135D8825}"/>
              </a:ext>
            </a:extLst>
          </p:cNvPr>
          <p:cNvCxnSpPr/>
          <p:nvPr/>
        </p:nvCxnSpPr>
        <p:spPr>
          <a:xfrm>
            <a:off x="4706473" y="1974852"/>
            <a:ext cx="60706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AC0329D-BD91-4A69-A737-629C00CBB01D}"/>
                  </a:ext>
                </a:extLst>
              </p:cNvPr>
              <p:cNvSpPr txBox="1"/>
              <p:nvPr/>
            </p:nvSpPr>
            <p:spPr>
              <a:xfrm>
                <a:off x="241467" y="791743"/>
                <a:ext cx="277794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2000" b="1" dirty="0">
                    <a:solidFill>
                      <a:srgbClr val="5C1051"/>
                    </a:solidFill>
                  </a:rPr>
                  <a:t>From </a:t>
                </a:r>
                <a14:m>
                  <m:oMath xmlns:m="http://schemas.openxmlformats.org/officeDocument/2006/math"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𝐏</m:t>
                    </m:r>
                    <m:sSup>
                      <m:sSupPr>
                        <m:ctrlPr>
                          <a:rPr lang="en-IN" sz="2000" b="1" i="0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000" b="1" i="0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𝐁</m:t>
                        </m:r>
                      </m:e>
                      <m:sup>
                        <m:r>
                          <a:rPr lang="en-IN" sz="2000" b="1" i="0" smtClean="0">
                            <a:solidFill>
                              <a:srgbClr val="5C105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𝐅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𝐈𝐌𝐅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AC0329D-BD91-4A69-A737-629C00CBB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67" y="791743"/>
                <a:ext cx="2777940" cy="400110"/>
              </a:xfrm>
              <a:prstGeom prst="rect">
                <a:avLst/>
              </a:prstGeom>
              <a:blipFill>
                <a:blip r:embed="rId2"/>
                <a:stretch>
                  <a:fillRect l="-2418" t="-9091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EE3F87F-DCAD-4B45-AA21-319A0F230DE8}"/>
                  </a:ext>
                </a:extLst>
              </p:cNvPr>
              <p:cNvSpPr txBox="1"/>
              <p:nvPr/>
            </p:nvSpPr>
            <p:spPr>
              <a:xfrm>
                <a:off x="609767" y="1148521"/>
                <a:ext cx="1345047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𝑰𝑴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𝑷𝑩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𝑰𝑭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𝑷𝑭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EE3F87F-DCAD-4B45-AA21-319A0F230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67" y="1148521"/>
                <a:ext cx="1345047" cy="6665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FF3D4B8-8E58-48DA-85EB-D5622EE436BA}"/>
                  </a:ext>
                </a:extLst>
              </p:cNvPr>
              <p:cNvSpPr txBox="1"/>
              <p:nvPr/>
            </p:nvSpPr>
            <p:spPr>
              <a:xfrm>
                <a:off x="241467" y="1920992"/>
                <a:ext cx="274152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IN" sz="2000" b="1" dirty="0">
                    <a:solidFill>
                      <a:srgbClr val="5C1051"/>
                    </a:solidFill>
                  </a:rPr>
                  <a:t>From </a:t>
                </a:r>
                <a14:m>
                  <m:oMath xmlns:m="http://schemas.openxmlformats.org/officeDocument/2006/math"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𝐎𝐁𝐏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𝐈𝐌𝐏</m:t>
                    </m:r>
                    <m:r>
                      <a:rPr lang="en-IN" sz="2000" b="1" i="0" smtClean="0">
                        <a:solidFill>
                          <a:srgbClr val="5C105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FF3D4B8-8E58-48DA-85EB-D5622EE436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467" y="1920992"/>
                <a:ext cx="2741520" cy="400110"/>
              </a:xfrm>
              <a:prstGeom prst="rect">
                <a:avLst/>
              </a:prstGeom>
              <a:blipFill>
                <a:blip r:embed="rId4"/>
                <a:stretch>
                  <a:fillRect l="-2450" t="-757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AAFC372-A302-44DA-9DD2-59EC13FD05F9}"/>
                  </a:ext>
                </a:extLst>
              </p:cNvPr>
              <p:cNvSpPr txBox="1"/>
              <p:nvPr/>
            </p:nvSpPr>
            <p:spPr>
              <a:xfrm>
                <a:off x="614994" y="2447804"/>
                <a:ext cx="1316193" cy="66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𝑰𝑴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𝑶𝑩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AAFC372-A302-44DA-9DD2-59EC13FD0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94" y="2447804"/>
                <a:ext cx="1316193" cy="6685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4432C55-91C0-4FA7-A68C-08E80FCB3D97}"/>
                  </a:ext>
                </a:extLst>
              </p:cNvPr>
              <p:cNvSpPr txBox="1"/>
              <p:nvPr/>
            </p:nvSpPr>
            <p:spPr>
              <a:xfrm>
                <a:off x="697730" y="3325856"/>
                <a:ext cx="1271309" cy="6665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𝑰𝑭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𝑷𝑭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4432C55-91C0-4FA7-A68C-08E80FCB3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730" y="3325856"/>
                <a:ext cx="1271309" cy="6665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0F2FCF0-7D6A-427C-8AC7-F2AD73B6AECA}"/>
              </a:ext>
            </a:extLst>
          </p:cNvPr>
          <p:cNvCxnSpPr/>
          <p:nvPr/>
        </p:nvCxnSpPr>
        <p:spPr>
          <a:xfrm>
            <a:off x="4706473" y="1974852"/>
            <a:ext cx="6070600" cy="0"/>
          </a:xfrm>
          <a:prstGeom prst="line">
            <a:avLst/>
          </a:prstGeom>
          <a:ln w="381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2EB559E-9F57-4679-ABF3-6F467B534444}"/>
              </a:ext>
            </a:extLst>
          </p:cNvPr>
          <p:cNvCxnSpPr>
            <a:cxnSpLocks/>
          </p:cNvCxnSpPr>
          <p:nvPr/>
        </p:nvCxnSpPr>
        <p:spPr>
          <a:xfrm flipH="1" flipV="1">
            <a:off x="5345724" y="1153551"/>
            <a:ext cx="25769" cy="8896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37BFB01-F417-449B-BB30-7DBAC24D56D6}"/>
              </a:ext>
            </a:extLst>
          </p:cNvPr>
          <p:cNvCxnSpPr>
            <a:cxnSpLocks/>
          </p:cNvCxnSpPr>
          <p:nvPr/>
        </p:nvCxnSpPr>
        <p:spPr>
          <a:xfrm>
            <a:off x="5334080" y="1163145"/>
            <a:ext cx="41909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DF65DA9-2073-4ECA-9ED9-0C48D73E1212}"/>
              </a:ext>
            </a:extLst>
          </p:cNvPr>
          <p:cNvCxnSpPr>
            <a:cxnSpLocks/>
          </p:cNvCxnSpPr>
          <p:nvPr/>
        </p:nvCxnSpPr>
        <p:spPr>
          <a:xfrm flipH="1">
            <a:off x="7165005" y="1222813"/>
            <a:ext cx="2328341" cy="2876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C1234D6-00E7-4422-B91F-D2541F2FF8A2}"/>
              </a:ext>
            </a:extLst>
          </p:cNvPr>
          <p:cNvCxnSpPr>
            <a:cxnSpLocks/>
          </p:cNvCxnSpPr>
          <p:nvPr/>
        </p:nvCxnSpPr>
        <p:spPr>
          <a:xfrm>
            <a:off x="8637200" y="1974852"/>
            <a:ext cx="0" cy="35324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B63068E0-D93C-4BDD-92EA-2992E7C595F6}"/>
              </a:ext>
            </a:extLst>
          </p:cNvPr>
          <p:cNvSpPr txBox="1"/>
          <p:nvPr/>
        </p:nvSpPr>
        <p:spPr>
          <a:xfrm>
            <a:off x="5182896" y="204317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o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D5202A2-F5E8-4CCE-A0D1-7A08FA06AD40}"/>
              </a:ext>
            </a:extLst>
          </p:cNvPr>
          <p:cNvSpPr txBox="1"/>
          <p:nvPr/>
        </p:nvSpPr>
        <p:spPr>
          <a:xfrm>
            <a:off x="9786841" y="1927989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P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ABD49B5-A278-400F-998F-E0F9177800D1}"/>
              </a:ext>
            </a:extLst>
          </p:cNvPr>
          <p:cNvSpPr txBox="1"/>
          <p:nvPr/>
        </p:nvSpPr>
        <p:spPr>
          <a:xfrm>
            <a:off x="5065221" y="972057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D7E91BF-624F-4197-A07E-A106D7371346}"/>
              </a:ext>
            </a:extLst>
          </p:cNvPr>
          <p:cNvSpPr txBox="1"/>
          <p:nvPr/>
        </p:nvSpPr>
        <p:spPr>
          <a:xfrm>
            <a:off x="8735435" y="1588312"/>
            <a:ext cx="301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F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D640195-FAC5-4C0E-9732-71D9AAAB898D}"/>
              </a:ext>
            </a:extLst>
          </p:cNvPr>
          <p:cNvSpPr txBox="1"/>
          <p:nvPr/>
        </p:nvSpPr>
        <p:spPr>
          <a:xfrm>
            <a:off x="7712072" y="1959095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R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4CA0E7D-76A4-4758-BC8B-65C55D040C06}"/>
              </a:ext>
            </a:extLst>
          </p:cNvPr>
          <p:cNvCxnSpPr>
            <a:cxnSpLocks/>
          </p:cNvCxnSpPr>
          <p:nvPr/>
        </p:nvCxnSpPr>
        <p:spPr>
          <a:xfrm flipH="1">
            <a:off x="5680364" y="2008731"/>
            <a:ext cx="3895435" cy="11362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1FC3C8A8-C041-4884-A9EB-E3EFF19FAC23}"/>
              </a:ext>
            </a:extLst>
          </p:cNvPr>
          <p:cNvSpPr txBox="1"/>
          <p:nvPr/>
        </p:nvSpPr>
        <p:spPr>
          <a:xfrm>
            <a:off x="8437004" y="1581704"/>
            <a:ext cx="253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I</a:t>
            </a:r>
            <a:endParaRPr lang="en-US" b="1" dirty="0">
              <a:solidFill>
                <a:srgbClr val="5C105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BA802EF-8BE3-4F52-B14F-D7126C37174F}"/>
              </a:ext>
            </a:extLst>
          </p:cNvPr>
          <p:cNvSpPr txBox="1"/>
          <p:nvPr/>
        </p:nvSpPr>
        <p:spPr>
          <a:xfrm>
            <a:off x="8460451" y="2392063"/>
            <a:ext cx="409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M</a:t>
            </a:r>
            <a:endParaRPr lang="en-US" b="1" dirty="0">
              <a:solidFill>
                <a:srgbClr val="5C105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F684A68-518A-4D96-96D7-D27CDCF51380}"/>
              </a:ext>
            </a:extLst>
          </p:cNvPr>
          <p:cNvCxnSpPr>
            <a:cxnSpLocks/>
          </p:cNvCxnSpPr>
          <p:nvPr/>
        </p:nvCxnSpPr>
        <p:spPr>
          <a:xfrm flipH="1" flipV="1">
            <a:off x="9448135" y="1136892"/>
            <a:ext cx="25769" cy="8896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C6476B7D-4C18-450D-A062-3DE884201F7F}"/>
              </a:ext>
            </a:extLst>
          </p:cNvPr>
          <p:cNvSpPr txBox="1"/>
          <p:nvPr/>
        </p:nvSpPr>
        <p:spPr>
          <a:xfrm>
            <a:off x="9513538" y="919175"/>
            <a:ext cx="394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5C1051"/>
                </a:solidFill>
              </a:rPr>
              <a:t>B’</a:t>
            </a:r>
            <a:endParaRPr lang="en-US" b="1" dirty="0">
              <a:solidFill>
                <a:srgbClr val="5C105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04A7CC8-628D-4B98-BBE8-23CB4258B767}"/>
                  </a:ext>
                </a:extLst>
              </p:cNvPr>
              <p:cNvSpPr txBox="1"/>
              <p:nvPr/>
            </p:nvSpPr>
            <p:spPr>
              <a:xfrm>
                <a:off x="664827" y="4198790"/>
                <a:ext cx="1904304" cy="66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𝑷𝑭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𝑷𝑭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𝑷𝑰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𝑷𝑶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04A7CC8-628D-4B98-BBE8-23CB4258B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27" y="4198790"/>
                <a:ext cx="1904304" cy="6685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CC982FA-841F-4937-8828-3F06EF0E16F4}"/>
                  </a:ext>
                </a:extLst>
              </p:cNvPr>
              <p:cNvSpPr txBox="1"/>
              <p:nvPr/>
            </p:nvSpPr>
            <p:spPr>
              <a:xfrm>
                <a:off x="609767" y="4994073"/>
                <a:ext cx="1923925" cy="73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CC982FA-841F-4937-8828-3F06EF0E1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67" y="4994073"/>
                <a:ext cx="1923925" cy="7314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6C62305-CCF4-404D-AD5A-CB9C3CFD4954}"/>
                  </a:ext>
                </a:extLst>
              </p:cNvPr>
              <p:cNvSpPr txBox="1"/>
              <p:nvPr/>
            </p:nvSpPr>
            <p:spPr>
              <a:xfrm>
                <a:off x="614681" y="5804250"/>
                <a:ext cx="1539203" cy="73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6C62305-CCF4-404D-AD5A-CB9C3CFD4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1" y="5804250"/>
                <a:ext cx="1539203" cy="7314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09C2F33-6138-46B3-8565-0FA40EE6864E}"/>
                  </a:ext>
                </a:extLst>
              </p:cNvPr>
              <p:cNvSpPr txBox="1"/>
              <p:nvPr/>
            </p:nvSpPr>
            <p:spPr>
              <a:xfrm>
                <a:off x="3963843" y="3605394"/>
                <a:ext cx="22426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d>
                        <m:d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</m:d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𝒇𝒗</m:t>
                      </m:r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09C2F33-6138-46B3-8565-0FA40EE68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843" y="3605394"/>
                <a:ext cx="2242602" cy="400110"/>
              </a:xfrm>
              <a:prstGeom prst="rect">
                <a:avLst/>
              </a:prstGeom>
              <a:blipFill>
                <a:blip r:embed="rId1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050ED17-C2BE-4AAA-A8D2-BFDBFAC6ED12}"/>
                  </a:ext>
                </a:extLst>
              </p:cNvPr>
              <p:cNvSpPr txBox="1"/>
              <p:nvPr/>
            </p:nvSpPr>
            <p:spPr>
              <a:xfrm>
                <a:off x="4180088" y="4187205"/>
                <a:ext cx="21948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𝒖𝒗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𝒖𝒇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𝒇𝒗</m:t>
                      </m:r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050ED17-C2BE-4AAA-A8D2-BFDBFAC6E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088" y="4187205"/>
                <a:ext cx="2194832" cy="400110"/>
              </a:xfrm>
              <a:prstGeom prst="rect">
                <a:avLst/>
              </a:prstGeom>
              <a:blipFill>
                <a:blip r:embed="rId11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14C20A-8FA2-4A13-9923-22F9B0845B64}"/>
                  </a:ext>
                </a:extLst>
              </p:cNvPr>
              <p:cNvSpPr txBox="1"/>
              <p:nvPr/>
            </p:nvSpPr>
            <p:spPr>
              <a:xfrm>
                <a:off x="4098957" y="4801903"/>
                <a:ext cx="2682722" cy="73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𝒖𝒗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𝒖𝒗𝒇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𝒇𝒖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𝒖𝒗𝒇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𝒇𝒗</m:t>
                          </m:r>
                        </m:num>
                        <m:den>
                          <m:r>
                            <a:rPr lang="en-IN" sz="2000" b="1" i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𝐮𝐯𝐟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714C20A-8FA2-4A13-9923-22F9B0845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957" y="4801903"/>
                <a:ext cx="2682722" cy="7314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F28AF51-DF6E-48BC-B647-510752AE34EF}"/>
                  </a:ext>
                </a:extLst>
              </p:cNvPr>
              <p:cNvSpPr txBox="1"/>
              <p:nvPr/>
            </p:nvSpPr>
            <p:spPr>
              <a:xfrm>
                <a:off x="4462141" y="5685888"/>
                <a:ext cx="1818703" cy="7244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𝐮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F28AF51-DF6E-48BC-B647-510752AE3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141" y="5685888"/>
                <a:ext cx="1818703" cy="7244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D5136BB-4ACD-48BB-A2EC-6579306F54DC}"/>
                  </a:ext>
                </a:extLst>
              </p:cNvPr>
              <p:cNvSpPr txBox="1"/>
              <p:nvPr/>
            </p:nvSpPr>
            <p:spPr>
              <a:xfrm>
                <a:off x="7629432" y="4746028"/>
                <a:ext cx="1356461" cy="67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den>
                      </m:f>
                      <m:r>
                        <a:rPr lang="en-IN" sz="2000" b="1" i="1" smtClean="0">
                          <a:solidFill>
                            <a:srgbClr val="5C105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1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0" smtClean="0">
                              <a:solidFill>
                                <a:srgbClr val="5C1051"/>
                              </a:solidFill>
                              <a:latin typeface="Cambria Math" panose="02040503050406030204" pitchFamily="18" charset="0"/>
                            </a:rPr>
                            <m:t>𝐟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solidFill>
                    <a:srgbClr val="5C1051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BD5136BB-4ACD-48BB-A2EC-6579306F5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9432" y="4746028"/>
                <a:ext cx="1356461" cy="67050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1405327F-A707-4600-8E17-EE7CE1E91D35}"/>
              </a:ext>
            </a:extLst>
          </p:cNvPr>
          <p:cNvGrpSpPr/>
          <p:nvPr/>
        </p:nvGrpSpPr>
        <p:grpSpPr>
          <a:xfrm>
            <a:off x="5316339" y="61825"/>
            <a:ext cx="4177007" cy="686147"/>
            <a:chOff x="5324696" y="36853"/>
            <a:chExt cx="4177007" cy="686147"/>
          </a:xfrm>
        </p:grpSpPr>
        <p:sp>
          <p:nvSpPr>
            <p:cNvPr id="3" name="Left Brace 2">
              <a:extLst>
                <a:ext uri="{FF2B5EF4-FFF2-40B4-BE49-F238E27FC236}">
                  <a16:creationId xmlns:a16="http://schemas.microsoft.com/office/drawing/2014/main" id="{8DFF3525-89EE-476E-93D9-982CC3A935AD}"/>
                </a:ext>
              </a:extLst>
            </p:cNvPr>
            <p:cNvSpPr/>
            <p:nvPr/>
          </p:nvSpPr>
          <p:spPr>
            <a:xfrm rot="5400000">
              <a:off x="7275458" y="-1503245"/>
              <a:ext cx="275483" cy="4177007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5900B611-EB4F-41B0-8BB6-91D05E0090DD}"/>
                    </a:ext>
                  </a:extLst>
                </p:cNvPr>
                <p:cNvSpPr txBox="1"/>
                <p:nvPr/>
              </p:nvSpPr>
              <p:spPr>
                <a:xfrm>
                  <a:off x="7269080" y="36853"/>
                  <a:ext cx="3866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I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5900B611-EB4F-41B0-8BB6-91D05E0090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9080" y="36853"/>
                  <a:ext cx="386644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F5043CD-9219-4CC1-B2D1-908ABC758FA1}"/>
              </a:ext>
            </a:extLst>
          </p:cNvPr>
          <p:cNvGrpSpPr/>
          <p:nvPr/>
        </p:nvGrpSpPr>
        <p:grpSpPr>
          <a:xfrm>
            <a:off x="8525114" y="530234"/>
            <a:ext cx="846328" cy="623945"/>
            <a:chOff x="5324696" y="99055"/>
            <a:chExt cx="4177007" cy="623945"/>
          </a:xfrm>
        </p:grpSpPr>
        <p:sp>
          <p:nvSpPr>
            <p:cNvPr id="93" name="Left Brace 92">
              <a:extLst>
                <a:ext uri="{FF2B5EF4-FFF2-40B4-BE49-F238E27FC236}">
                  <a16:creationId xmlns:a16="http://schemas.microsoft.com/office/drawing/2014/main" id="{4B17DB4F-F203-49F3-9A4A-CD0AEDA33593}"/>
                </a:ext>
              </a:extLst>
            </p:cNvPr>
            <p:cNvSpPr/>
            <p:nvPr/>
          </p:nvSpPr>
          <p:spPr>
            <a:xfrm rot="5400000">
              <a:off x="7275458" y="-1503245"/>
              <a:ext cx="275483" cy="4177007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E1FF942-398B-4DDB-91A3-BEC006592803}"/>
                    </a:ext>
                  </a:extLst>
                </p:cNvPr>
                <p:cNvSpPr txBox="1"/>
                <p:nvPr/>
              </p:nvSpPr>
              <p:spPr>
                <a:xfrm>
                  <a:off x="5630827" y="99055"/>
                  <a:ext cx="18528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I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9E1FF942-398B-4DDB-91A3-BEC006592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0827" y="99055"/>
                  <a:ext cx="1852885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36119A8-8250-411D-8D72-541ECDA4CBA2}"/>
              </a:ext>
            </a:extLst>
          </p:cNvPr>
          <p:cNvGrpSpPr/>
          <p:nvPr/>
        </p:nvGrpSpPr>
        <p:grpSpPr>
          <a:xfrm>
            <a:off x="8869536" y="1038147"/>
            <a:ext cx="739963" cy="623945"/>
            <a:chOff x="5324696" y="99055"/>
            <a:chExt cx="4177007" cy="623945"/>
          </a:xfrm>
        </p:grpSpPr>
        <p:sp>
          <p:nvSpPr>
            <p:cNvPr id="96" name="Left Brace 95">
              <a:extLst>
                <a:ext uri="{FF2B5EF4-FFF2-40B4-BE49-F238E27FC236}">
                  <a16:creationId xmlns:a16="http://schemas.microsoft.com/office/drawing/2014/main" id="{E9D35E4A-CE2E-4BAF-B761-6B0C1FECBE80}"/>
                </a:ext>
              </a:extLst>
            </p:cNvPr>
            <p:cNvSpPr/>
            <p:nvPr/>
          </p:nvSpPr>
          <p:spPr>
            <a:xfrm rot="5400000">
              <a:off x="7275458" y="-1503245"/>
              <a:ext cx="275483" cy="4177007"/>
            </a:xfrm>
            <a:prstGeom prst="leftBrace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15C3F37-581C-4902-8A93-D1EB964A011D}"/>
                    </a:ext>
                  </a:extLst>
                </p:cNvPr>
                <p:cNvSpPr txBox="1"/>
                <p:nvPr/>
              </p:nvSpPr>
              <p:spPr>
                <a:xfrm>
                  <a:off x="5630829" y="99055"/>
                  <a:ext cx="20739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IN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15C3F37-581C-4902-8A93-D1EB964A01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0829" y="99055"/>
                  <a:ext cx="2073976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8" name="Slide Heading 8"/>
          <p:cNvSpPr txBox="1"/>
          <p:nvPr/>
        </p:nvSpPr>
        <p:spPr>
          <a:xfrm>
            <a:off x="241467" y="124888"/>
            <a:ext cx="3703320" cy="40233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tIns="27432" bIns="27432" anchor="ctr">
            <a:noAutofit/>
          </a:bodyPr>
          <a:lstStyle/>
          <a:p>
            <a:pPr algn="l"/>
            <a:r>
              <a:rPr sz="2000" b="1">
                <a:solidFill>
                  <a:schemeClr val="bg1"/>
                </a:solidFill>
              </a:rPr>
              <a:t>Mirror Formula</a:t>
            </a:r>
          </a:p>
        </p:txBody>
      </p:sp>
    </p:spTree>
    <p:extLst>
      <p:ext uri="{BB962C8B-B14F-4D97-AF65-F5344CB8AC3E}">
        <p14:creationId xmlns:p14="http://schemas.microsoft.com/office/powerpoint/2010/main" val="4164903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8" grpId="0"/>
      <p:bldP spid="59" grpId="0"/>
      <p:bldP spid="60" grpId="0"/>
      <p:bldP spid="61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38100">
          <a:solidFill>
            <a:srgbClr val="002060"/>
          </a:solidFill>
          <a:tailEnd type="none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38100">
          <a:solidFill>
            <a:srgbClr val="0070C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000" b="1" dirty="0" smtClean="0">
            <a:solidFill>
              <a:srgbClr val="5C105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12124</TotalTime>
  <Words>234</Words>
  <Application>Microsoft Office PowerPoint</Application>
  <PresentationFormat>Widescreen</PresentationFormat>
  <Paragraphs>108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156</cp:revision>
  <dcterms:created xsi:type="dcterms:W3CDTF">2020-07-03T02:55:28Z</dcterms:created>
  <dcterms:modified xsi:type="dcterms:W3CDTF">2026-10-06T17:03:49Z</dcterms:modified>
</cp:coreProperties>
</file>