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9" r:id="rId3"/>
    <p:sldId id="260" r:id="rId4"/>
    <p:sldId id="281" r:id="rId5"/>
    <p:sldId id="266" r:id="rId6"/>
    <p:sldId id="262" r:id="rId7"/>
    <p:sldId id="263" r:id="rId8"/>
    <p:sldId id="267" r:id="rId9"/>
    <p:sldId id="269" r:id="rId10"/>
    <p:sldId id="270" r:id="rId11"/>
    <p:sldId id="272" r:id="rId12"/>
    <p:sldId id="279" r:id="rId13"/>
    <p:sldId id="273" r:id="rId14"/>
    <p:sldId id="274" r:id="rId15"/>
    <p:sldId id="275" r:id="rId16"/>
    <p:sldId id="276" r:id="rId17"/>
    <p:sldId id="277" r:id="rId18"/>
    <p:sldId id="278" r:id="rId19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NBfeTKVYcEI9oCmX30hXJA==" hashData="/YcNDj23C8pujB7axPRoPBnWbBpMukRMxth6T4+/UTVkcgKrgXP3PfZKRb3bOKNcFBRiNIDw2rSIZQktAFmaQw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2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000"/>
    <a:srgbClr val="B76537"/>
    <a:srgbClr val="062CEA"/>
    <a:srgbClr val="C09200"/>
    <a:srgbClr val="7A0000"/>
    <a:srgbClr val="4B2121"/>
    <a:srgbClr val="FF9900"/>
    <a:srgbClr val="FF66FF"/>
    <a:srgbClr val="111E35"/>
    <a:srgbClr val="5C1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559748-E44F-445C-80C5-86CEF8A351CB}" v="741" dt="2026-09-16T05:41:58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33" autoAdjust="0"/>
    <p:restoredTop sz="94660"/>
  </p:normalViewPr>
  <p:slideViewPr>
    <p:cSldViewPr snapToGrid="0">
      <p:cViewPr varScale="1">
        <p:scale>
          <a:sx n="64" d="100"/>
          <a:sy n="64" d="100"/>
        </p:scale>
        <p:origin x="4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266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703BA336-2E23-4C31-8E23-C7185C81EA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D3BC3B-4A21-4617-A533-413224D99ADF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5932D6B6-8183-4640-BC08-82E8D509F3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1E3739A6-C93F-4597-ACD4-E39811B42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900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AC51676-4CCD-471C-BF90-0810CEF1C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EE66667-76DA-4382-B35B-7087CC77F361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60BB512-7639-4991-A297-0F39C9F08B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B065A60-5750-4297-9677-3890CA9500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4312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A95B1E6B-F273-412F-AF97-40FD6381B5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C1629C-E903-4B8C-ABF5-7954DC2B6F0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7119C98A-4650-4E54-AC62-506378DC8E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DB08881-9D8F-41FF-AC09-F8A1FBC149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025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EA685-55A3-7B1C-E1C0-79DA56D79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E807532-7EE6-314B-90AA-104DEFEC34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C1629C-E903-4B8C-ABF5-7954DC2B6F03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415EB29-F404-EE75-6383-0DC0830969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D0E57A78-BF75-E81B-FFAE-38EC891FF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5595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17D087AF-1D5C-4357-A5E1-3BF1B95C6F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AF5839-CDCB-4925-BB3C-D8BAFCA92ACB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30B13BC-5787-4477-B837-C9951FD469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30DC1D72-DD6D-4A48-9C56-50DD6D83D8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8518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8F4F7C0-2D36-42D4-B84C-5924AB137F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8E2572-A142-4597-9EBB-E2AD51131827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4EE645B4-DD4E-47AD-86D0-F59143DA9B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12CCAB2-903A-4610-9740-CA73FD3C13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274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362CF7DD-F3BF-49CC-A9AE-AC70D60D19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3C010B-31BE-49CC-ADAC-E8CF4C06AF1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CFD788E2-D02B-4B5F-9FBB-A69A9FB90E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8C3F709A-96D5-4975-B754-EBAE1E1156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963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77386183-4400-4BFB-8F5B-E70CA796D7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DFA17D-BC5A-4FBD-91D9-89380D10CB34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46E4439-4E2B-4A19-AF71-67BD8958BF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40C53543-60E2-43D3-9482-05173FFD0D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4269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0B066515-BBF5-4B70-9FD7-8AABA1A0A2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1CBC0C-7B5C-4E6D-9724-B45CD6B8AC6B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6C017088-CFCD-4A40-81EE-E11F025E19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B14F04C5-AA0F-49FC-8D1B-654D8F0962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323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FB7647CA-3B26-4A69-A9C5-CB05ED35BC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A575C0-2647-408F-92D5-176C7AAA060D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54785368-A5A4-43ED-8D73-8E2126F5C9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BCE9B3DD-B4AA-4515-A305-66B2C2827D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64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3F1702A7-19CD-4EC4-95A0-F33BE880DF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6D080C8-F313-4BFE-A0D4-83CFF478E836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D5F3179B-D520-436E-9BB7-D6F388B6E3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26CD0EAB-3F22-42DE-B7EC-3265438395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3636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5E83370-2844-4FF7-AC48-BB6805FCF8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9AF5C9-E24D-43AF-853F-041B71665520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B88BC277-7E85-4C51-9FBC-7AED28C107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7F2D2D1-9B4A-44D7-B58B-75114C7B3A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8B50695-E390-4698-8905-95780783C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BD3162-F348-4BA7-B626-A01AD61C3B86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7885ADA7-F21E-42BF-BDE1-ECA4EA9CCB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64193C89-5A7B-445E-B9FA-66B4E0B904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441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7011B4B2-C67C-4BF9-B2B8-1F57EBA525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248022-4596-4308-AE40-AACA98FFED74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08D816C8-7525-4072-8C3B-60B193A396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41D4DFCD-1DA5-4B08-A365-8F160AE10C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2063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3F4A1152-2A24-4A53-8C80-C75FE79CD7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87528B-3B5B-4A81-A27A-1372BA2D06F7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8501D675-66D4-429A-92C7-F00C4B8F2C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DA78316-BAEF-476E-ADC1-9AF5ABE1DC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3231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02602926-2BF5-4FF2-BBF6-7AEB39BA5C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0122B0A-203F-4E9C-A500-AE3DFC4AF359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A908EF7-037F-422A-B173-B445BAB851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92D29555-909C-46E1-BA81-D883D19FE2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188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570037B1-5D57-4A02-956C-766922E43E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A83BD9-AE7B-4CE1-AFCD-556E878F40F2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A6AF5700-F895-4F90-A353-0949EBE72F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64DCC914-B670-4D25-B0AE-3CEF1AEFF0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179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934E0485-A3C1-4F8E-A5A9-230A54F4CF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81CF69-0706-457F-8121-8B44CB7A597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7457FCDC-F45B-41F7-935C-C173D04DE0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87218BFF-CD58-43DC-81F0-0DEFEE3483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04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659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8196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59657" y="130628"/>
            <a:ext cx="11872686" cy="6595636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E322F6F-1B9E-6E43-1CC6-1127CA2675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3398" y="5373544"/>
            <a:ext cx="1221220" cy="12212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9E8396-352C-9B03-724E-950BEBE2905F}"/>
              </a:ext>
            </a:extLst>
          </p:cNvPr>
          <p:cNvSpPr/>
          <p:nvPr userDrawn="1"/>
        </p:nvSpPr>
        <p:spPr>
          <a:xfrm>
            <a:off x="8662001" y="6229639"/>
            <a:ext cx="2458172" cy="365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bg1">
                    <a:lumMod val="65000"/>
                  </a:schemeClr>
                </a:solidFill>
              </a:rPr>
              <a:t>Prepared by :  </a:t>
            </a:r>
            <a:r>
              <a:rPr lang="en-IN" sz="1400" dirty="0" err="1">
                <a:solidFill>
                  <a:schemeClr val="bg1">
                    <a:lumMod val="65000"/>
                  </a:schemeClr>
                </a:solidFill>
              </a:rPr>
              <a:t>Sumith</a:t>
            </a:r>
            <a:r>
              <a:rPr lang="en-IN" sz="1400" dirty="0">
                <a:solidFill>
                  <a:schemeClr val="bg1">
                    <a:lumMod val="65000"/>
                  </a:schemeClr>
                </a:solidFill>
              </a:rPr>
              <a:t> P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29DD51C-5D64-BE70-B61F-98EA0A83B619}"/>
              </a:ext>
            </a:extLst>
          </p:cNvPr>
          <p:cNvGrpSpPr/>
          <p:nvPr/>
        </p:nvGrpSpPr>
        <p:grpSpPr>
          <a:xfrm>
            <a:off x="7452360" y="1078992"/>
            <a:ext cx="3977639" cy="3977639"/>
            <a:chOff x="7452360" y="1078992"/>
            <a:chExt cx="3977639" cy="3977639"/>
          </a:xfrm>
        </p:grpSpPr>
        <p:sp>
          <p:nvSpPr>
            <p:cNvPr id="5208" name="Oval 5207"/>
            <p:cNvSpPr/>
            <p:nvPr/>
          </p:nvSpPr>
          <p:spPr>
            <a:xfrm>
              <a:off x="7452360" y="1078992"/>
              <a:ext cx="3977639" cy="3977639"/>
            </a:xfrm>
            <a:prstGeom prst="ellipse">
              <a:avLst/>
            </a:prstGeom>
            <a:solidFill>
              <a:srgbClr val="EAF6FC"/>
            </a:solidFill>
            <a:ln w="2540">
              <a:solidFill>
                <a:srgbClr val="EAF6F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 sz="2000"/>
            </a:p>
          </p:txBody>
        </p:sp>
        <p:grpSp>
          <p:nvGrpSpPr>
            <p:cNvPr id="5156" name="Group 36">
              <a:extLst>
                <a:ext uri="{FF2B5EF4-FFF2-40B4-BE49-F238E27FC236}">
                  <a16:creationId xmlns:a16="http://schemas.microsoft.com/office/drawing/2014/main" id="{90971D56-4AE0-4B4A-BDA8-9F661E215D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63000" y="2679697"/>
              <a:ext cx="381000" cy="400187"/>
              <a:chOff x="3072" y="1881"/>
              <a:chExt cx="240" cy="251"/>
            </a:xfrm>
          </p:grpSpPr>
          <p:sp>
            <p:nvSpPr>
              <p:cNvPr id="3119" name="Arc 37">
                <a:extLst>
                  <a:ext uri="{FF2B5EF4-FFF2-40B4-BE49-F238E27FC236}">
                    <a16:creationId xmlns:a16="http://schemas.microsoft.com/office/drawing/2014/main" id="{CDD00448-E7E0-46EF-AD89-8BA31C3E0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1968"/>
                <a:ext cx="96" cy="144"/>
              </a:xfrm>
              <a:custGeom>
                <a:avLst/>
                <a:gdLst>
                  <a:gd name="T0" fmla="*/ 0 w 21558"/>
                  <a:gd name="T1" fmla="*/ 0 h 21600"/>
                  <a:gd name="T2" fmla="*/ 96 w 21558"/>
                  <a:gd name="T3" fmla="*/ 135 h 21600"/>
                  <a:gd name="T4" fmla="*/ 0 w 21558"/>
                  <a:gd name="T5" fmla="*/ 144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558" h="21600" fill="none" extrusionOk="0">
                    <a:moveTo>
                      <a:pt x="-1" y="0"/>
                    </a:moveTo>
                    <a:cubicBezTo>
                      <a:pt x="11406" y="0"/>
                      <a:pt x="20846" y="8868"/>
                      <a:pt x="21557" y="20253"/>
                    </a:cubicBezTo>
                  </a:path>
                  <a:path w="21558" h="21600" stroke="0" extrusionOk="0">
                    <a:moveTo>
                      <a:pt x="-1" y="0"/>
                    </a:moveTo>
                    <a:cubicBezTo>
                      <a:pt x="11406" y="0"/>
                      <a:pt x="20846" y="8868"/>
                      <a:pt x="21557" y="20253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 sz="2000">
                  <a:solidFill>
                    <a:srgbClr val="0070C0"/>
                  </a:solidFill>
                  <a:latin typeface="+mj-lt"/>
                </a:endParaRPr>
              </a:p>
            </p:txBody>
          </p:sp>
          <p:sp>
            <p:nvSpPr>
              <p:cNvPr id="3120" name="Text Box 38">
                <a:extLst>
                  <a:ext uri="{FF2B5EF4-FFF2-40B4-BE49-F238E27FC236}">
                    <a16:creationId xmlns:a16="http://schemas.microsoft.com/office/drawing/2014/main" id="{B99F3B02-C9F7-4A0A-AA6E-B7F3BEC978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0" y="1881"/>
                <a:ext cx="192" cy="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l-GR" altLang="en-US" sz="2000" b="1">
                    <a:solidFill>
                      <a:srgbClr val="0070C0"/>
                    </a:solidFill>
                    <a:latin typeface="+mj-lt"/>
                  </a:rPr>
                  <a:t>θ</a:t>
                </a:r>
                <a:endParaRPr lang="en-US" altLang="en-US" sz="2000">
                  <a:solidFill>
                    <a:srgbClr val="0070C0"/>
                  </a:solidFill>
                  <a:latin typeface="+mj-lt"/>
                </a:endParaRPr>
              </a:p>
            </p:txBody>
          </p:sp>
        </p:grpSp>
        <p:sp>
          <p:nvSpPr>
            <p:cNvPr id="5127" name="Oval 7">
              <a:extLst>
                <a:ext uri="{FF2B5EF4-FFF2-40B4-BE49-F238E27FC236}">
                  <a16:creationId xmlns:a16="http://schemas.microsoft.com/office/drawing/2014/main" id="{5305A0F7-B8BB-4F68-842A-C695CDB317C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391595">
              <a:off x="7848600" y="2286000"/>
              <a:ext cx="762000" cy="1600200"/>
            </a:xfrm>
            <a:prstGeom prst="ellips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8575">
              <a:solidFill>
                <a:srgbClr val="A5002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 sz="2000">
                <a:solidFill>
                  <a:srgbClr val="0070C0"/>
                </a:solidFill>
                <a:latin typeface="+mj-lt"/>
              </a:endParaRPr>
            </a:p>
          </p:txBody>
        </p:sp>
        <p:grpSp>
          <p:nvGrpSpPr>
            <p:cNvPr id="5203" name="Group 83">
              <a:extLst>
                <a:ext uri="{FF2B5EF4-FFF2-40B4-BE49-F238E27FC236}">
                  <a16:creationId xmlns:a16="http://schemas.microsoft.com/office/drawing/2014/main" id="{A069574B-D6C8-4F66-B5DE-56D7F2F6B7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29600" y="2286000"/>
              <a:ext cx="1524000" cy="762000"/>
              <a:chOff x="4224" y="1440"/>
              <a:chExt cx="960" cy="480"/>
            </a:xfrm>
          </p:grpSpPr>
          <p:sp>
            <p:nvSpPr>
              <p:cNvPr id="3115" name="Line 19">
                <a:extLst>
                  <a:ext uri="{FF2B5EF4-FFF2-40B4-BE49-F238E27FC236}">
                    <a16:creationId xmlns:a16="http://schemas.microsoft.com/office/drawing/2014/main" id="{B29489D3-140E-4B09-BBBE-58C03ECF87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24" y="1584"/>
                <a:ext cx="816" cy="336"/>
              </a:xfrm>
              <a:prstGeom prst="line">
                <a:avLst/>
              </a:prstGeom>
              <a:noFill/>
              <a:ln w="28575">
                <a:solidFill>
                  <a:srgbClr val="0099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 sz="2000">
                  <a:solidFill>
                    <a:srgbClr val="0070C0"/>
                  </a:solidFill>
                  <a:latin typeface="+mj-lt"/>
                </a:endParaRPr>
              </a:p>
            </p:txBody>
          </p:sp>
          <p:grpSp>
            <p:nvGrpSpPr>
              <p:cNvPr id="3116" name="Group 32">
                <a:extLst>
                  <a:ext uri="{FF2B5EF4-FFF2-40B4-BE49-F238E27FC236}">
                    <a16:creationId xmlns:a16="http://schemas.microsoft.com/office/drawing/2014/main" id="{4054FF0B-97D2-4A7B-A7A5-C2CCB3359B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92" y="1440"/>
                <a:ext cx="192" cy="252"/>
                <a:chOff x="4080" y="2928"/>
                <a:chExt cx="192" cy="252"/>
              </a:xfrm>
            </p:grpSpPr>
            <p:sp>
              <p:nvSpPr>
                <p:cNvPr id="3117" name="Line 30">
                  <a:extLst>
                    <a:ext uri="{FF2B5EF4-FFF2-40B4-BE49-F238E27FC236}">
                      <a16:creationId xmlns:a16="http://schemas.microsoft.com/office/drawing/2014/main" id="{2F0D130B-3373-466E-A118-01739C0F6E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4152" y="2952"/>
                  <a:ext cx="48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arrow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 sz="2000">
                    <a:solidFill>
                      <a:srgbClr val="0070C0"/>
                    </a:solidFill>
                    <a:latin typeface="+mj-lt"/>
                  </a:endParaRPr>
                </a:p>
              </p:txBody>
            </p:sp>
            <p:sp>
              <p:nvSpPr>
                <p:cNvPr id="3118" name="Text Box 31">
                  <a:extLst>
                    <a:ext uri="{FF2B5EF4-FFF2-40B4-BE49-F238E27FC236}">
                      <a16:creationId xmlns:a16="http://schemas.microsoft.com/office/drawing/2014/main" id="{3B380562-BD93-4CE5-9D7F-92C3D9C3446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80" y="2928"/>
                  <a:ext cx="192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2000" b="1">
                      <a:solidFill>
                        <a:srgbClr val="0070C0"/>
                      </a:solidFill>
                      <a:latin typeface="+mj-lt"/>
                    </a:rPr>
                    <a:t>n</a:t>
                  </a:r>
                  <a:endParaRPr lang="en-US" altLang="en-US" sz="2000">
                    <a:solidFill>
                      <a:srgbClr val="0070C0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5204" name="Group 84">
              <a:extLst>
                <a:ext uri="{FF2B5EF4-FFF2-40B4-BE49-F238E27FC236}">
                  <a16:creationId xmlns:a16="http://schemas.microsoft.com/office/drawing/2014/main" id="{6A42D583-E7EA-41F5-97ED-D62B158C7F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29600" y="2909885"/>
              <a:ext cx="1905000" cy="400049"/>
              <a:chOff x="4224" y="1833"/>
              <a:chExt cx="1200" cy="252"/>
            </a:xfrm>
          </p:grpSpPr>
          <p:sp>
            <p:nvSpPr>
              <p:cNvPr id="3111" name="Line 18">
                <a:extLst>
                  <a:ext uri="{FF2B5EF4-FFF2-40B4-BE49-F238E27FC236}">
                    <a16:creationId xmlns:a16="http://schemas.microsoft.com/office/drawing/2014/main" id="{CD7755BB-CFA8-453E-85E0-B8AC14F6B0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24" y="1920"/>
                <a:ext cx="912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 sz="2000">
                  <a:solidFill>
                    <a:srgbClr val="0070C0"/>
                  </a:solidFill>
                  <a:latin typeface="+mj-lt"/>
                </a:endParaRPr>
              </a:p>
            </p:txBody>
          </p:sp>
          <p:grpSp>
            <p:nvGrpSpPr>
              <p:cNvPr id="3112" name="Group 56">
                <a:extLst>
                  <a:ext uri="{FF2B5EF4-FFF2-40B4-BE49-F238E27FC236}">
                    <a16:creationId xmlns:a16="http://schemas.microsoft.com/office/drawing/2014/main" id="{97A345BB-387C-47F9-AD99-7FCFC208A5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36" y="1833"/>
                <a:ext cx="288" cy="252"/>
                <a:chOff x="5136" y="1833"/>
                <a:chExt cx="288" cy="252"/>
              </a:xfrm>
            </p:grpSpPr>
            <p:sp>
              <p:nvSpPr>
                <p:cNvPr id="3113" name="Text Box 21">
                  <a:extLst>
                    <a:ext uri="{FF2B5EF4-FFF2-40B4-BE49-F238E27FC236}">
                      <a16:creationId xmlns:a16="http://schemas.microsoft.com/office/drawing/2014/main" id="{9E95D8C6-8BFC-4E91-804B-4DBC933805B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136" y="1833"/>
                  <a:ext cx="288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2000" b="1">
                      <a:solidFill>
                        <a:srgbClr val="0070C0"/>
                      </a:solidFill>
                      <a:latin typeface="+mj-lt"/>
                    </a:rPr>
                    <a:t>B</a:t>
                  </a:r>
                  <a:endParaRPr lang="en-US" altLang="en-US" sz="2000">
                    <a:solidFill>
                      <a:srgbClr val="0070C0"/>
                    </a:solidFill>
                    <a:latin typeface="+mj-lt"/>
                  </a:endParaRPr>
                </a:p>
              </p:txBody>
            </p:sp>
            <p:sp>
              <p:nvSpPr>
                <p:cNvPr id="3114" name="Line 39">
                  <a:extLst>
                    <a:ext uri="{FF2B5EF4-FFF2-40B4-BE49-F238E27FC236}">
                      <a16:creationId xmlns:a16="http://schemas.microsoft.com/office/drawing/2014/main" id="{2D75E646-D45E-43A4-8DA2-4CE897AA68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84" y="1872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 sz="2000">
                    <a:solidFill>
                      <a:srgbClr val="0070C0"/>
                    </a:solidFill>
                    <a:latin typeface="+mj-lt"/>
                  </a:endParaRPr>
                </a:p>
              </p:txBody>
            </p:sp>
          </p:grpSp>
        </p:grpSp>
        <p:sp>
          <p:nvSpPr>
            <p:cNvPr id="3081" name="Text Box 41">
              <a:extLst>
                <a:ext uri="{FF2B5EF4-FFF2-40B4-BE49-F238E27FC236}">
                  <a16:creationId xmlns:a16="http://schemas.microsoft.com/office/drawing/2014/main" id="{65FAD949-45A2-4343-9BB8-9A466CAF5A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86800" y="1752601"/>
              <a:ext cx="13716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altLang="en-US" sz="2000">
                <a:solidFill>
                  <a:srgbClr val="0070C0"/>
                </a:solidFill>
                <a:latin typeface="+mj-lt"/>
              </a:endParaRPr>
            </a:p>
          </p:txBody>
        </p:sp>
        <p:sp>
          <p:nvSpPr>
            <p:cNvPr id="5164" name="Rectangle 44">
              <a:extLst>
                <a:ext uri="{FF2B5EF4-FFF2-40B4-BE49-F238E27FC236}">
                  <a16:creationId xmlns:a16="http://schemas.microsoft.com/office/drawing/2014/main" id="{19481359-B4FF-48ED-944E-D06F6D61C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3800" y="1905000"/>
              <a:ext cx="2743200" cy="2209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 sz="2000">
                <a:solidFill>
                  <a:srgbClr val="0070C0"/>
                </a:solidFill>
                <a:latin typeface="+mj-lt"/>
              </a:endParaRPr>
            </a:p>
          </p:txBody>
        </p:sp>
      </p:grpSp>
      <p:sp>
        <p:nvSpPr>
          <p:cNvPr id="5206" name="TextBox 5205"/>
          <p:cNvSpPr txBox="1"/>
          <p:nvPr/>
        </p:nvSpPr>
        <p:spPr>
          <a:xfrm>
            <a:off x="749808" y="365760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>
                <a:solidFill>
                  <a:srgbClr val="003F7D"/>
                </a:solidFill>
                <a:latin typeface="Calibri Light"/>
              </a:rPr>
              <a:t>Magnetic flux measures field through a surface</a:t>
            </a:r>
          </a:p>
        </p:txBody>
      </p:sp>
      <p:sp>
        <p:nvSpPr>
          <p:cNvPr id="5207" name="TextBox 5206"/>
          <p:cNvSpPr txBox="1"/>
          <p:nvPr/>
        </p:nvSpPr>
        <p:spPr>
          <a:xfrm>
            <a:off x="9646920" y="259934"/>
            <a:ext cx="1600200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5209" name="TextBox 5208"/>
          <p:cNvSpPr txBox="1"/>
          <p:nvPr/>
        </p:nvSpPr>
        <p:spPr>
          <a:xfrm>
            <a:off x="902408" y="1013589"/>
            <a:ext cx="7327192" cy="8617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dirty="0">
                <a:solidFill>
                  <a:srgbClr val="162E3D"/>
                </a:solidFill>
                <a:latin typeface="Calibri"/>
              </a:rPr>
              <a:t>Magnetic flux counts the magnetic field passing normally through a chosen surface.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E768F7-55A8-9D32-6B93-5492FB2C8329}"/>
              </a:ext>
            </a:extLst>
          </p:cNvPr>
          <p:cNvGrpSpPr/>
          <p:nvPr/>
        </p:nvGrpSpPr>
        <p:grpSpPr>
          <a:xfrm>
            <a:off x="822960" y="2231136"/>
            <a:ext cx="384048" cy="384048"/>
            <a:chOff x="822960" y="2231136"/>
            <a:chExt cx="384048" cy="384048"/>
          </a:xfrm>
        </p:grpSpPr>
        <p:sp>
          <p:nvSpPr>
            <p:cNvPr id="5210" name="Oval 5209"/>
            <p:cNvSpPr/>
            <p:nvPr/>
          </p:nvSpPr>
          <p:spPr>
            <a:xfrm>
              <a:off x="822960" y="2231136"/>
              <a:ext cx="384048" cy="384048"/>
            </a:xfrm>
            <a:prstGeom prst="ellipse">
              <a:avLst/>
            </a:prstGeom>
            <a:solidFill>
              <a:srgbClr val="0070C0"/>
            </a:solidFill>
            <a:ln w="1016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 sz="2400"/>
            </a:p>
          </p:txBody>
        </p:sp>
        <p:sp>
          <p:nvSpPr>
            <p:cNvPr id="5211" name="TextBox 5210"/>
            <p:cNvSpPr txBox="1"/>
            <p:nvPr/>
          </p:nvSpPr>
          <p:spPr>
            <a:xfrm>
              <a:off x="822960" y="2284660"/>
              <a:ext cx="384048" cy="27699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b="1" i="0">
                  <a:solidFill>
                    <a:srgbClr val="FFFFFF"/>
                  </a:solidFill>
                  <a:latin typeface="Calibri"/>
                </a:rPr>
                <a:t>1</a:t>
              </a:r>
            </a:p>
          </p:txBody>
        </p:sp>
      </p:grpSp>
      <p:sp>
        <p:nvSpPr>
          <p:cNvPr id="5212" name="TextBox 5211"/>
          <p:cNvSpPr txBox="1"/>
          <p:nvPr/>
        </p:nvSpPr>
        <p:spPr>
          <a:xfrm>
            <a:off x="1353312" y="2212848"/>
            <a:ext cx="532180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VECTOR DEFINITION</a:t>
            </a:r>
          </a:p>
        </p:txBody>
      </p:sp>
      <p:sp>
        <p:nvSpPr>
          <p:cNvPr id="5213" name="TextBox 5212"/>
          <p:cNvSpPr txBox="1"/>
          <p:nvPr/>
        </p:nvSpPr>
        <p:spPr>
          <a:xfrm>
            <a:off x="1353312" y="2472893"/>
            <a:ext cx="532180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 err="1">
                <a:solidFill>
                  <a:srgbClr val="003F7D"/>
                </a:solidFill>
                <a:latin typeface="Cambria Math"/>
              </a:rPr>
              <a:t>dΦ</a:t>
            </a:r>
            <a:r>
              <a:rPr sz="2800" b="1" i="0" dirty="0">
                <a:solidFill>
                  <a:srgbClr val="003F7D"/>
                </a:solidFill>
                <a:latin typeface="Cambria Math"/>
              </a:rPr>
              <a:t> = B · ds = B ds cos θ</a:t>
            </a:r>
          </a:p>
        </p:txBody>
      </p:sp>
      <p:sp>
        <p:nvSpPr>
          <p:cNvPr id="5214" name="TextBox 5213"/>
          <p:cNvSpPr txBox="1"/>
          <p:nvPr/>
        </p:nvSpPr>
        <p:spPr>
          <a:xfrm>
            <a:off x="1289304" y="3825311"/>
            <a:ext cx="5321808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dirty="0">
                <a:solidFill>
                  <a:srgbClr val="C00000"/>
                </a:solidFill>
                <a:latin typeface="Calibri"/>
              </a:rPr>
              <a:t>θ is the angle between the field B and the surface normal</a:t>
            </a:r>
          </a:p>
        </p:txBody>
      </p:sp>
      <p:sp>
        <p:nvSpPr>
          <p:cNvPr id="5215" name="Rectangle 5214"/>
          <p:cNvSpPr/>
          <p:nvPr/>
        </p:nvSpPr>
        <p:spPr>
          <a:xfrm>
            <a:off x="713232" y="4422754"/>
            <a:ext cx="6080760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8864F2-1BB2-8FEC-B582-8F4FCA180868}"/>
              </a:ext>
            </a:extLst>
          </p:cNvPr>
          <p:cNvGrpSpPr/>
          <p:nvPr/>
        </p:nvGrpSpPr>
        <p:grpSpPr>
          <a:xfrm>
            <a:off x="758952" y="4538543"/>
            <a:ext cx="384048" cy="384048"/>
            <a:chOff x="822960" y="3630168"/>
            <a:chExt cx="384048" cy="384048"/>
          </a:xfrm>
        </p:grpSpPr>
        <p:sp>
          <p:nvSpPr>
            <p:cNvPr id="5216" name="Oval 5215"/>
            <p:cNvSpPr/>
            <p:nvPr/>
          </p:nvSpPr>
          <p:spPr>
            <a:xfrm>
              <a:off x="822960" y="3630168"/>
              <a:ext cx="384048" cy="384048"/>
            </a:xfrm>
            <a:prstGeom prst="ellipse">
              <a:avLst/>
            </a:prstGeom>
            <a:solidFill>
              <a:srgbClr val="0070C0"/>
            </a:solidFill>
            <a:ln w="1016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 sz="2400"/>
            </a:p>
          </p:txBody>
        </p:sp>
        <p:sp>
          <p:nvSpPr>
            <p:cNvPr id="5217" name="TextBox 5216"/>
            <p:cNvSpPr txBox="1"/>
            <p:nvPr/>
          </p:nvSpPr>
          <p:spPr>
            <a:xfrm>
              <a:off x="822960" y="3683692"/>
              <a:ext cx="384048" cy="27699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b="1" i="0">
                  <a:solidFill>
                    <a:srgbClr val="FFFFFF"/>
                  </a:solidFill>
                  <a:latin typeface="Calibri"/>
                </a:rPr>
                <a:t>2</a:t>
              </a:r>
            </a:p>
          </p:txBody>
        </p:sp>
      </p:grpSp>
      <p:sp>
        <p:nvSpPr>
          <p:cNvPr id="5218" name="TextBox 5217"/>
          <p:cNvSpPr txBox="1"/>
          <p:nvPr/>
        </p:nvSpPr>
        <p:spPr>
          <a:xfrm>
            <a:off x="1289304" y="4520255"/>
            <a:ext cx="532180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UNIFORM FIELD THROUGH A PLANE AREA</a:t>
            </a:r>
          </a:p>
        </p:txBody>
      </p:sp>
      <p:sp>
        <p:nvSpPr>
          <p:cNvPr id="5219" name="TextBox 5218"/>
          <p:cNvSpPr txBox="1"/>
          <p:nvPr/>
        </p:nvSpPr>
        <p:spPr>
          <a:xfrm>
            <a:off x="1289304" y="4780300"/>
            <a:ext cx="532180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Φ = B A cos θ</a:t>
            </a:r>
          </a:p>
        </p:txBody>
      </p:sp>
      <p:sp>
        <p:nvSpPr>
          <p:cNvPr id="5220" name="TextBox 5219"/>
          <p:cNvSpPr txBox="1"/>
          <p:nvPr/>
        </p:nvSpPr>
        <p:spPr>
          <a:xfrm>
            <a:off x="1289304" y="5224343"/>
            <a:ext cx="532180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dirty="0">
                <a:solidFill>
                  <a:srgbClr val="C00000"/>
                </a:solidFill>
                <a:latin typeface="Calibri"/>
              </a:rPr>
              <a:t>Maximum at θ = 0°  •  zero at θ = 90°</a:t>
            </a:r>
          </a:p>
        </p:txBody>
      </p:sp>
      <p:sp>
        <p:nvSpPr>
          <p:cNvPr id="5221" name="TextBox 5220"/>
          <p:cNvSpPr txBox="1"/>
          <p:nvPr/>
        </p:nvSpPr>
        <p:spPr>
          <a:xfrm>
            <a:off x="7479792" y="4590395"/>
            <a:ext cx="3749039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5D788C"/>
                </a:solidFill>
                <a:latin typeface="Calibri"/>
              </a:rPr>
              <a:t>The projected area A cos θ determines how much field crosses the surface.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AAFC03-E47B-3051-4D4A-B7652FB18E7B}"/>
                  </a:ext>
                </a:extLst>
              </p:cNvPr>
              <p:cNvSpPr txBox="1"/>
              <p:nvPr/>
            </p:nvSpPr>
            <p:spPr>
              <a:xfrm>
                <a:off x="1353312" y="3153848"/>
                <a:ext cx="5321808" cy="44723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r>
                  <a:rPr lang="el-GR" sz="2800" b="1" i="0" dirty="0">
                    <a:solidFill>
                      <a:srgbClr val="003F7D"/>
                    </a:solidFill>
                    <a:latin typeface="Cambria Math"/>
                  </a:rPr>
                  <a:t>Φ = </a:t>
                </a:r>
                <a14:m>
                  <m:oMath xmlns:m="http://schemas.openxmlformats.org/officeDocument/2006/math">
                    <m:r>
                      <a:rPr lang="el-GR" sz="2800" b="1" i="1" smtClean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∫</m:t>
                    </m:r>
                  </m:oMath>
                </a14:m>
                <a:r>
                  <a:rPr lang="en-IN" sz="2800" b="1" i="0" dirty="0">
                    <a:solidFill>
                      <a:srgbClr val="003F7D"/>
                    </a:solidFill>
                    <a:latin typeface="Cambria Math"/>
                  </a:rPr>
                  <a:t>B · ds =</a:t>
                </a:r>
                <a:r>
                  <a:rPr lang="el-GR" sz="2800" b="1" dirty="0">
                    <a:solidFill>
                      <a:srgbClr val="003F7D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sz="2800" b="1" i="1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∫</m:t>
                    </m:r>
                  </m:oMath>
                </a14:m>
                <a:r>
                  <a:rPr lang="en-IN" sz="2800" b="1" i="0" dirty="0">
                    <a:solidFill>
                      <a:srgbClr val="003F7D"/>
                    </a:solidFill>
                    <a:latin typeface="Cambria Math"/>
                  </a:rPr>
                  <a:t> B ds cos </a:t>
                </a:r>
                <a:r>
                  <a:rPr lang="el-GR" sz="2800" b="1" i="0" dirty="0">
                    <a:solidFill>
                      <a:srgbClr val="003F7D"/>
                    </a:solidFill>
                    <a:latin typeface="Cambria Math"/>
                  </a:rPr>
                  <a:t>θ</a:t>
                </a:r>
                <a:endParaRPr sz="28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AAFC03-E47B-3051-4D4A-B7652FB18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312" y="3153848"/>
                <a:ext cx="5321808" cy="447238"/>
              </a:xfrm>
              <a:prstGeom prst="rect">
                <a:avLst/>
              </a:prstGeom>
              <a:blipFill>
                <a:blip r:embed="rId4"/>
                <a:stretch>
                  <a:fillRect l="-4009" t="-21622" b="-445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32267C9-9E18-9316-34BB-3AD2DF263860}"/>
              </a:ext>
            </a:extLst>
          </p:cNvPr>
          <p:cNvSpPr txBox="1"/>
          <p:nvPr/>
        </p:nvSpPr>
        <p:spPr>
          <a:xfrm>
            <a:off x="5643797" y="2975548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E4998E-C9F9-5901-D4F3-DC834359EE50}"/>
              </a:ext>
            </a:extLst>
          </p:cNvPr>
          <p:cNvSpPr txBox="1"/>
          <p:nvPr/>
        </p:nvSpPr>
        <p:spPr>
          <a:xfrm>
            <a:off x="5643797" y="2975548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en-IN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79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6" grpId="0"/>
      <p:bldP spid="5209" grpId="0"/>
      <p:bldP spid="5212" grpId="0"/>
      <p:bldP spid="5213" grpId="0"/>
      <p:bldP spid="5214" grpId="0"/>
      <p:bldP spid="5218" grpId="0"/>
      <p:bldP spid="5219" grpId="0"/>
      <p:bldP spid="5220" grpId="0"/>
      <p:bldP spid="5221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9808" y="365760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dirty="0">
                <a:solidFill>
                  <a:srgbClr val="003F7D"/>
                </a:solidFill>
                <a:latin typeface="Calibri Light"/>
              </a:rPr>
              <a:t>Four variables control magnetic flux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1234440"/>
            <a:ext cx="67665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03F7D"/>
                </a:solidFill>
                <a:latin typeface="Cambria Math"/>
              </a:rPr>
              <a:t>Φ = B A cos θ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2B12EF-D06B-F07E-7C2A-64EF200495B2}"/>
              </a:ext>
            </a:extLst>
          </p:cNvPr>
          <p:cNvGrpSpPr/>
          <p:nvPr/>
        </p:nvGrpSpPr>
        <p:grpSpPr>
          <a:xfrm>
            <a:off x="841248" y="2130552"/>
            <a:ext cx="438912" cy="438912"/>
            <a:chOff x="841248" y="2130552"/>
            <a:chExt cx="438912" cy="438912"/>
          </a:xfrm>
        </p:grpSpPr>
        <p:sp>
          <p:nvSpPr>
            <p:cNvPr id="6" name="Oval 5"/>
            <p:cNvSpPr/>
            <p:nvPr/>
          </p:nvSpPr>
          <p:spPr>
            <a:xfrm>
              <a:off x="841248" y="2130552"/>
              <a:ext cx="438912" cy="438912"/>
            </a:xfrm>
            <a:prstGeom prst="ellipse">
              <a:avLst/>
            </a:prstGeom>
            <a:solidFill>
              <a:srgbClr val="0070C0"/>
            </a:solidFill>
            <a:ln w="1016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41248" y="2130552"/>
              <a:ext cx="438912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1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41248" y="2724912"/>
            <a:ext cx="2395728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0070C0"/>
                </a:solidFill>
                <a:latin typeface="Calibri"/>
              </a:rPr>
              <a:t>FIELD STRENGTH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054096"/>
            <a:ext cx="2395728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03F7D"/>
                </a:solidFill>
                <a:latin typeface="Calibri Light"/>
              </a:rPr>
              <a:t>Change B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264408" y="2194560"/>
            <a:ext cx="0" cy="1691640"/>
          </a:xfrm>
          <a:prstGeom prst="line">
            <a:avLst/>
          </a:prstGeom>
          <a:ln w="12700">
            <a:solidFill>
              <a:srgbClr val="C9DE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9E1D7CF-3170-9F31-6B4C-D8B0504A5192}"/>
              </a:ext>
            </a:extLst>
          </p:cNvPr>
          <p:cNvGrpSpPr/>
          <p:nvPr/>
        </p:nvGrpSpPr>
        <p:grpSpPr>
          <a:xfrm>
            <a:off x="3602736" y="2130552"/>
            <a:ext cx="438912" cy="438912"/>
            <a:chOff x="3602736" y="2130552"/>
            <a:chExt cx="438912" cy="438912"/>
          </a:xfrm>
        </p:grpSpPr>
        <p:sp>
          <p:nvSpPr>
            <p:cNvPr id="11" name="Oval 10"/>
            <p:cNvSpPr/>
            <p:nvPr/>
          </p:nvSpPr>
          <p:spPr>
            <a:xfrm>
              <a:off x="3602736" y="2130552"/>
              <a:ext cx="438912" cy="438912"/>
            </a:xfrm>
            <a:prstGeom prst="ellipse">
              <a:avLst/>
            </a:prstGeom>
            <a:solidFill>
              <a:srgbClr val="0070C0"/>
            </a:solidFill>
            <a:ln w="1016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02736" y="2130552"/>
              <a:ext cx="438912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2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602736" y="2724912"/>
            <a:ext cx="2395728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0070C0"/>
                </a:solidFill>
                <a:latin typeface="Calibri"/>
              </a:rPr>
              <a:t>COIL AREA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2736" y="3054096"/>
            <a:ext cx="2395728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03F7D"/>
                </a:solidFill>
                <a:latin typeface="Calibri Light"/>
              </a:rPr>
              <a:t>Change A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025896" y="2194560"/>
            <a:ext cx="0" cy="1691640"/>
          </a:xfrm>
          <a:prstGeom prst="line">
            <a:avLst/>
          </a:prstGeom>
          <a:ln w="12700">
            <a:solidFill>
              <a:srgbClr val="C9DE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B636E09-4E08-9F85-1771-DB4F79378246}"/>
              </a:ext>
            </a:extLst>
          </p:cNvPr>
          <p:cNvGrpSpPr/>
          <p:nvPr/>
        </p:nvGrpSpPr>
        <p:grpSpPr>
          <a:xfrm>
            <a:off x="6364224" y="2130552"/>
            <a:ext cx="438912" cy="438912"/>
            <a:chOff x="6364224" y="2130552"/>
            <a:chExt cx="438912" cy="438912"/>
          </a:xfrm>
        </p:grpSpPr>
        <p:sp>
          <p:nvSpPr>
            <p:cNvPr id="16" name="Oval 15"/>
            <p:cNvSpPr/>
            <p:nvPr/>
          </p:nvSpPr>
          <p:spPr>
            <a:xfrm>
              <a:off x="6364224" y="2130552"/>
              <a:ext cx="438912" cy="438912"/>
            </a:xfrm>
            <a:prstGeom prst="ellipse">
              <a:avLst/>
            </a:prstGeom>
            <a:solidFill>
              <a:srgbClr val="0070C0"/>
            </a:solidFill>
            <a:ln w="1016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64224" y="2130552"/>
              <a:ext cx="438912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3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364224" y="2724912"/>
            <a:ext cx="2395728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0070C0"/>
                </a:solidFill>
                <a:latin typeface="Calibri"/>
              </a:rPr>
              <a:t>ORIENTATION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4224" y="3054096"/>
            <a:ext cx="2395728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03F7D"/>
                </a:solidFill>
                <a:latin typeface="Calibri Light"/>
              </a:rPr>
              <a:t>Change θ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787384" y="2194560"/>
            <a:ext cx="0" cy="1691640"/>
          </a:xfrm>
          <a:prstGeom prst="line">
            <a:avLst/>
          </a:prstGeom>
          <a:ln w="12700">
            <a:solidFill>
              <a:srgbClr val="C9DE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9FD1DE1-806A-38C1-01E3-95D7B106AE64}"/>
              </a:ext>
            </a:extLst>
          </p:cNvPr>
          <p:cNvGrpSpPr/>
          <p:nvPr/>
        </p:nvGrpSpPr>
        <p:grpSpPr>
          <a:xfrm>
            <a:off x="9125712" y="2130552"/>
            <a:ext cx="438912" cy="438912"/>
            <a:chOff x="9125712" y="2130552"/>
            <a:chExt cx="438912" cy="438912"/>
          </a:xfrm>
        </p:grpSpPr>
        <p:sp>
          <p:nvSpPr>
            <p:cNvPr id="21" name="Oval 20"/>
            <p:cNvSpPr/>
            <p:nvPr/>
          </p:nvSpPr>
          <p:spPr>
            <a:xfrm>
              <a:off x="9125712" y="2130552"/>
              <a:ext cx="438912" cy="438912"/>
            </a:xfrm>
            <a:prstGeom prst="ellipse">
              <a:avLst/>
            </a:prstGeom>
            <a:solidFill>
              <a:srgbClr val="0070C0"/>
            </a:solidFill>
            <a:ln w="1016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125712" y="2130552"/>
              <a:ext cx="438912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00" b="1" i="0">
                  <a:solidFill>
                    <a:srgbClr val="FFFFFF"/>
                  </a:solidFill>
                  <a:latin typeface="Calibri"/>
                </a:rPr>
                <a:t>4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9125712" y="2724912"/>
            <a:ext cx="239572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0070C0"/>
                </a:solidFill>
                <a:latin typeface="Calibri"/>
              </a:rPr>
              <a:t>COMBINATION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59952" y="3054096"/>
            <a:ext cx="2992338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003F7D"/>
                </a:solidFill>
                <a:latin typeface="Calibri Light"/>
              </a:rPr>
              <a:t>Change more than one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1248" y="4297680"/>
            <a:ext cx="10332720" cy="45720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800"/>
          </a:p>
        </p:txBody>
      </p:sp>
      <p:sp>
        <p:nvSpPr>
          <p:cNvPr id="26" name="TextBox 25"/>
          <p:cNvSpPr txBox="1"/>
          <p:nvPr/>
        </p:nvSpPr>
        <p:spPr>
          <a:xfrm>
            <a:off x="841248" y="4526280"/>
            <a:ext cx="50292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62E3D"/>
                </a:solidFill>
                <a:latin typeface="Calibri"/>
              </a:rPr>
              <a:t>Flux is a scalar quantity.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" y="4992624"/>
            <a:ext cx="50292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dirty="0">
                <a:solidFill>
                  <a:srgbClr val="C00000"/>
                </a:solidFill>
                <a:latin typeface="Calibri"/>
              </a:rPr>
              <a:t>SI unit: weber (Wb) = tesla·metre²
CGS unit: maxwell; 1 Mx = 10⁻⁸ Wb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4526280"/>
            <a:ext cx="4572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62E3D"/>
                </a:solidFill>
                <a:latin typeface="Calibri"/>
              </a:rPr>
              <a:t>Flux density is the magnetic field B.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0" y="4992624"/>
            <a:ext cx="45720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dirty="0">
                <a:solidFill>
                  <a:srgbClr val="C00000"/>
                </a:solidFill>
                <a:latin typeface="Calibri"/>
              </a:rPr>
              <a:t>For a normal surface, flux per unit area equals B.</a:t>
            </a:r>
          </a:p>
        </p:txBody>
      </p:sp>
    </p:spTree>
    <p:extLst>
      <p:ext uri="{BB962C8B-B14F-4D97-AF65-F5344CB8AC3E}">
        <p14:creationId xmlns:p14="http://schemas.microsoft.com/office/powerpoint/2010/main" val="405656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9" grpId="0"/>
      <p:bldP spid="13" grpId="0"/>
      <p:bldP spid="14" grpId="0"/>
      <p:bldP spid="18" grpId="0"/>
      <p:bldP spid="19" grpId="0"/>
      <p:bldP spid="23" grpId="0"/>
      <p:bldP spid="24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6" name="Line 152">
            <a:extLst>
              <a:ext uri="{FF2B5EF4-FFF2-40B4-BE49-F238E27FC236}">
                <a16:creationId xmlns:a16="http://schemas.microsoft.com/office/drawing/2014/main" id="{D4E51588-CABE-4414-BD70-E361C4D6B80A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10020300" y="2095500"/>
            <a:ext cx="76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/>
          <a:p>
            <a:endParaRPr lang="en-IN"/>
          </a:p>
        </p:txBody>
      </p:sp>
      <p:sp>
        <p:nvSpPr>
          <p:cNvPr id="7207" name="Rectangle 177">
            <a:extLst>
              <a:ext uri="{FF2B5EF4-FFF2-40B4-BE49-F238E27FC236}">
                <a16:creationId xmlns:a16="http://schemas.microsoft.com/office/drawing/2014/main" id="{DAAFED99-EC68-46ED-906E-87649587A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923544"/>
            <a:ext cx="8305800" cy="4943856"/>
          </a:xfrm>
          <a:prstGeom prst="rect">
            <a:avLst/>
          </a:prstGeom>
          <a:noFill/>
          <a:ln w="28575">
            <a:solidFill>
              <a:srgbClr val="0099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sp>
        <p:nvSpPr>
          <p:cNvPr id="11422" name="TextBox 11421"/>
          <p:cNvSpPr txBox="1"/>
          <p:nvPr/>
        </p:nvSpPr>
        <p:spPr>
          <a:xfrm>
            <a:off x="749808" y="365760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03F7D"/>
                </a:solidFill>
                <a:latin typeface="Calibri Light"/>
              </a:rPr>
              <a:t>Faraday’s first experiment: motion induces current</a:t>
            </a:r>
          </a:p>
        </p:txBody>
      </p:sp>
      <p:sp>
        <p:nvSpPr>
          <p:cNvPr id="11423" name="TextBox 11422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11424" name="TextBox 11423"/>
          <p:cNvSpPr txBox="1"/>
          <p:nvPr/>
        </p:nvSpPr>
        <p:spPr>
          <a:xfrm>
            <a:off x="749808" y="5784582"/>
            <a:ext cx="992124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dirty="0">
                <a:solidFill>
                  <a:srgbClr val="C00000"/>
                </a:solidFill>
                <a:latin typeface="Calibri"/>
              </a:rPr>
              <a:t>Move the magnet relative to the coil → flux changes → the galvanometer deflects. Stop the motion → the deflection disappears.</a:t>
            </a:r>
          </a:p>
        </p:txBody>
      </p:sp>
      <p:pic>
        <p:nvPicPr>
          <p:cNvPr id="3" name="Picture 2" descr="What is induced current?">
            <a:extLst>
              <a:ext uri="{FF2B5EF4-FFF2-40B4-BE49-F238E27FC236}">
                <a16:creationId xmlns:a16="http://schemas.microsoft.com/office/drawing/2014/main" id="{F8443CB6-0A52-17A9-1B9E-766355374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949" y="1313356"/>
            <a:ext cx="5990441" cy="33746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04013B-1F88-CCD5-B990-2781A209AE55}"/>
              </a:ext>
            </a:extLst>
          </p:cNvPr>
          <p:cNvSpPr/>
          <p:nvPr/>
        </p:nvSpPr>
        <p:spPr>
          <a:xfrm>
            <a:off x="2563319" y="1313356"/>
            <a:ext cx="1798819" cy="17596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40006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7" grpId="0" animBg="1"/>
      <p:bldP spid="11422" grpId="0"/>
      <p:bldP spid="114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94673-E704-6AF1-D1FC-29EB039F1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7" name="Rectangle 177">
            <a:extLst>
              <a:ext uri="{FF2B5EF4-FFF2-40B4-BE49-F238E27FC236}">
                <a16:creationId xmlns:a16="http://schemas.microsoft.com/office/drawing/2014/main" id="{287F7C77-F992-52EA-169D-91E829BD9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923544"/>
            <a:ext cx="8305800" cy="4943856"/>
          </a:xfrm>
          <a:prstGeom prst="rect">
            <a:avLst/>
          </a:prstGeom>
          <a:noFill/>
          <a:ln w="28575">
            <a:solidFill>
              <a:srgbClr val="0099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sp>
        <p:nvSpPr>
          <p:cNvPr id="11422" name="TextBox 11421">
            <a:extLst>
              <a:ext uri="{FF2B5EF4-FFF2-40B4-BE49-F238E27FC236}">
                <a16:creationId xmlns:a16="http://schemas.microsoft.com/office/drawing/2014/main" id="{D20402AA-9BB6-3167-8653-510B3E4442CC}"/>
              </a:ext>
            </a:extLst>
          </p:cNvPr>
          <p:cNvSpPr txBox="1"/>
          <p:nvPr/>
        </p:nvSpPr>
        <p:spPr>
          <a:xfrm>
            <a:off x="749808" y="365760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dirty="0">
                <a:solidFill>
                  <a:srgbClr val="003F7D"/>
                </a:solidFill>
                <a:latin typeface="Calibri Light"/>
              </a:rPr>
              <a:t>Faraday’s first experiment: motion induces current</a:t>
            </a:r>
          </a:p>
        </p:txBody>
      </p:sp>
      <p:sp>
        <p:nvSpPr>
          <p:cNvPr id="11423" name="TextBox 11422">
            <a:extLst>
              <a:ext uri="{FF2B5EF4-FFF2-40B4-BE49-F238E27FC236}">
                <a16:creationId xmlns:a16="http://schemas.microsoft.com/office/drawing/2014/main" id="{C1289CA8-7A6C-76A9-44C5-493B6E2A2527}"/>
              </a:ext>
            </a:extLst>
          </p:cNvPr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11424" name="TextBox 11423">
            <a:extLst>
              <a:ext uri="{FF2B5EF4-FFF2-40B4-BE49-F238E27FC236}">
                <a16:creationId xmlns:a16="http://schemas.microsoft.com/office/drawing/2014/main" id="{7918CA57-7B75-E042-F6BB-DD547E76013C}"/>
              </a:ext>
            </a:extLst>
          </p:cNvPr>
          <p:cNvSpPr txBox="1"/>
          <p:nvPr/>
        </p:nvSpPr>
        <p:spPr>
          <a:xfrm>
            <a:off x="749808" y="5923080"/>
            <a:ext cx="992124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 dirty="0">
                <a:solidFill>
                  <a:srgbClr val="C00000"/>
                </a:solidFill>
                <a:latin typeface="Calibri"/>
              </a:rPr>
              <a:t>Move the magnet relative to the coil → flux changes → the galvanometer deflects. Stop the motion → the deflection disappears.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8ECD70-BF63-BF90-49A6-CFCF81245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161" y="992299"/>
            <a:ext cx="5674089" cy="419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0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7" grpId="0" animBg="1"/>
      <p:bldP spid="11422" grpId="0"/>
      <p:bldP spid="114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9808" y="394082"/>
            <a:ext cx="10561320" cy="4462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dirty="0">
                <a:solidFill>
                  <a:srgbClr val="003F7D"/>
                </a:solidFill>
                <a:latin typeface="Calibri Light"/>
              </a:rPr>
              <a:t>Faraday’s laws </a:t>
            </a:r>
            <a:r>
              <a:rPr lang="en-IN" sz="2900" b="1" i="0" dirty="0">
                <a:solidFill>
                  <a:srgbClr val="003F7D"/>
                </a:solidFill>
                <a:latin typeface="Calibri Light"/>
              </a:rPr>
              <a:t>of electromagnetic induction</a:t>
            </a:r>
            <a:endParaRPr sz="2900" b="1" i="0" dirty="0">
              <a:solidFill>
                <a:srgbClr val="003F7D"/>
              </a:solidFill>
              <a:latin typeface="Calibri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3EBF9D3-A152-0EA0-BF61-B7F6B0D93EA3}"/>
              </a:ext>
            </a:extLst>
          </p:cNvPr>
          <p:cNvGrpSpPr/>
          <p:nvPr/>
        </p:nvGrpSpPr>
        <p:grpSpPr>
          <a:xfrm>
            <a:off x="841248" y="1371600"/>
            <a:ext cx="384048" cy="384048"/>
            <a:chOff x="841248" y="1371600"/>
            <a:chExt cx="384048" cy="384048"/>
          </a:xfrm>
        </p:grpSpPr>
        <p:sp>
          <p:nvSpPr>
            <p:cNvPr id="5" name="Oval 4"/>
            <p:cNvSpPr/>
            <p:nvPr/>
          </p:nvSpPr>
          <p:spPr>
            <a:xfrm>
              <a:off x="841248" y="1371600"/>
              <a:ext cx="384048" cy="384048"/>
            </a:xfrm>
            <a:prstGeom prst="ellipse">
              <a:avLst/>
            </a:prstGeom>
            <a:solidFill>
              <a:srgbClr val="0070C0"/>
            </a:solidFill>
            <a:ln w="1016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41248" y="1371600"/>
              <a:ext cx="384048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>
                  <a:solidFill>
                    <a:srgbClr val="FFFFFF"/>
                  </a:solidFill>
                  <a:latin typeface="Calibri"/>
                </a:rPr>
                <a:t>1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371600" y="1353312"/>
            <a:ext cx="463600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600" b="1" i="0" dirty="0">
                <a:solidFill>
                  <a:srgbClr val="C00000"/>
                </a:solidFill>
                <a:latin typeface="Calibri"/>
              </a:rPr>
              <a:t>FIRST LAW</a:t>
            </a:r>
            <a:endParaRPr sz="1600" b="1" i="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7028" y="1819803"/>
            <a:ext cx="4636008" cy="135421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b="1" i="0" dirty="0">
                <a:solidFill>
                  <a:srgbClr val="003F7D"/>
                </a:solidFill>
                <a:latin typeface="Cambria Math"/>
              </a:rPr>
              <a:t>When ever the magnetic flux linked with the coil changes , an induced emf  is developed. It lasts as long as the change occurs </a:t>
            </a:r>
            <a:endParaRPr sz="2200" b="1" i="0" dirty="0">
              <a:solidFill>
                <a:srgbClr val="003F7D"/>
              </a:solidFill>
              <a:latin typeface="Cambria Math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BE64DDF-D72E-261E-69B0-5B6D89095910}"/>
              </a:ext>
            </a:extLst>
          </p:cNvPr>
          <p:cNvGrpSpPr/>
          <p:nvPr/>
        </p:nvGrpSpPr>
        <p:grpSpPr>
          <a:xfrm>
            <a:off x="749807" y="3779470"/>
            <a:ext cx="384048" cy="384048"/>
            <a:chOff x="749807" y="3779470"/>
            <a:chExt cx="384048" cy="384048"/>
          </a:xfrm>
        </p:grpSpPr>
        <p:sp>
          <p:nvSpPr>
            <p:cNvPr id="10" name="Oval 9"/>
            <p:cNvSpPr/>
            <p:nvPr/>
          </p:nvSpPr>
          <p:spPr>
            <a:xfrm>
              <a:off x="749807" y="3779470"/>
              <a:ext cx="384048" cy="384048"/>
            </a:xfrm>
            <a:prstGeom prst="ellipse">
              <a:avLst/>
            </a:prstGeom>
            <a:solidFill>
              <a:srgbClr val="0070C0"/>
            </a:solidFill>
            <a:ln w="1016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49807" y="3779470"/>
              <a:ext cx="384048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500" b="1" i="0">
                  <a:solidFill>
                    <a:srgbClr val="FFFFFF"/>
                  </a:solidFill>
                  <a:latin typeface="Calibri"/>
                </a:rPr>
                <a:t>2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280159" y="3761182"/>
            <a:ext cx="463600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600" b="1" dirty="0">
                <a:solidFill>
                  <a:srgbClr val="C00000"/>
                </a:solidFill>
                <a:latin typeface="Calibri"/>
              </a:rPr>
              <a:t>SSECOND LAW</a:t>
            </a:r>
            <a:endParaRPr sz="1600" b="1" i="0" dirty="0">
              <a:solidFill>
                <a:srgbClr val="C00000"/>
              </a:solidFill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41248" y="5183126"/>
                <a:ext cx="4636008" cy="64312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l-GR" sz="2200" b="1" i="0" dirty="0" smtClean="0">
                          <a:solidFill>
                            <a:srgbClr val="003F7D"/>
                          </a:solidFill>
                          <a:latin typeface="Cambria Math"/>
                        </a:rPr>
                        <m:t>ε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/>
                        </a:rPr>
                        <m:t>∝</m:t>
                      </m:r>
                      <m:f>
                        <m:fPr>
                          <m:ctrlP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m:rPr>
                              <m:sty m:val="p"/>
                            </m:rP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sz="22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48" y="5183126"/>
                <a:ext cx="4636008" cy="6431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or 14"/>
          <p:cNvCxnSpPr/>
          <p:nvPr/>
        </p:nvCxnSpPr>
        <p:spPr>
          <a:xfrm>
            <a:off x="6144768" y="1335024"/>
            <a:ext cx="0" cy="4041648"/>
          </a:xfrm>
          <a:prstGeom prst="line">
            <a:avLst/>
          </a:prstGeom>
          <a:ln w="15240">
            <a:solidFill>
              <a:srgbClr val="C9DE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20840" y="1481328"/>
            <a:ext cx="4343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 dirty="0">
                <a:solidFill>
                  <a:srgbClr val="C00000"/>
                </a:solidFill>
                <a:latin typeface="Calibri"/>
              </a:rPr>
              <a:t>COMPACT FORM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7103" y="4563524"/>
            <a:ext cx="425196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dirty="0">
                <a:solidFill>
                  <a:srgbClr val="C00000"/>
                </a:solidFill>
                <a:latin typeface="Calibri"/>
              </a:rPr>
              <a:t>N is the number of turns.
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20840" y="5197617"/>
            <a:ext cx="4343400" cy="5029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693408" y="5277611"/>
            <a:ext cx="43434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62E3D"/>
                </a:solidFill>
                <a:latin typeface="Calibri"/>
              </a:rPr>
              <a:t>No changing flux, no induced emf.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5528B2-F304-8D3D-0758-536B8E906395}"/>
              </a:ext>
            </a:extLst>
          </p:cNvPr>
          <p:cNvSpPr txBox="1"/>
          <p:nvPr/>
        </p:nvSpPr>
        <p:spPr>
          <a:xfrm>
            <a:off x="1352937" y="4310048"/>
            <a:ext cx="4636008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200" b="1" i="0" dirty="0">
                <a:solidFill>
                  <a:srgbClr val="003F7D"/>
                </a:solidFill>
                <a:latin typeface="Cambria Math"/>
              </a:rPr>
              <a:t>Induced emf is directly proportional to the rate of change in flux</a:t>
            </a:r>
            <a:endParaRPr sz="2200" b="1" i="0" dirty="0">
              <a:solidFill>
                <a:srgbClr val="003F7D"/>
              </a:solidFill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58CFBD1-FA04-5F71-76D4-F760A5E39750}"/>
                  </a:ext>
                </a:extLst>
              </p:cNvPr>
              <p:cNvSpPr txBox="1"/>
              <p:nvPr/>
            </p:nvSpPr>
            <p:spPr>
              <a:xfrm>
                <a:off x="6096000" y="2019301"/>
                <a:ext cx="4636008" cy="64312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l-GR" sz="2200" b="1" i="0" dirty="0" smtClean="0">
                          <a:solidFill>
                            <a:srgbClr val="003F7D"/>
                          </a:solidFill>
                          <a:latin typeface="Cambria Math"/>
                        </a:rPr>
                        <m:t>ε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m:rPr>
                              <m:sty m:val="p"/>
                            </m:rP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sz="22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58CFBD1-FA04-5F71-76D4-F760A5E39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019301"/>
                <a:ext cx="4636008" cy="6431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AD0C2C3-C22D-AA9C-1481-906871BB4F7D}"/>
                  </a:ext>
                </a:extLst>
              </p:cNvPr>
              <p:cNvSpPr txBox="1"/>
              <p:nvPr/>
            </p:nvSpPr>
            <p:spPr>
              <a:xfrm>
                <a:off x="6003036" y="3254503"/>
                <a:ext cx="4636008" cy="64312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l-GR" sz="2200" b="1" i="0" dirty="0" smtClean="0">
                          <a:solidFill>
                            <a:srgbClr val="003F7D"/>
                          </a:solidFill>
                          <a:latin typeface="Cambria Math"/>
                        </a:rPr>
                        <m:t>ε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f>
                        <m:fPr>
                          <m:ctrlP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m:rPr>
                              <m:sty m:val="p"/>
                            </m:rP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sz="22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AD0C2C3-C22D-AA9C-1481-906871BB4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3036" y="3254503"/>
                <a:ext cx="4636008" cy="6431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34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13" grpId="0"/>
      <p:bldP spid="16" grpId="0"/>
      <p:bldP spid="18" grpId="0"/>
      <p:bldP spid="19" grpId="0" animBg="1"/>
      <p:bldP spid="20" grpId="0"/>
      <p:bldP spid="2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9808" y="394082"/>
            <a:ext cx="10561320" cy="4462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dirty="0">
                <a:solidFill>
                  <a:srgbClr val="003F7D"/>
                </a:solidFill>
                <a:latin typeface="Calibri Light"/>
              </a:rPr>
              <a:t>Lenz’s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772" y="1069398"/>
            <a:ext cx="9829800" cy="3847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1" dirty="0">
                <a:solidFill>
                  <a:srgbClr val="003F7D"/>
                </a:solidFill>
                <a:latin typeface="Calibri Light"/>
              </a:rPr>
              <a:t>“The induced current acts to oppose the change</a:t>
            </a:r>
            <a:r>
              <a:rPr lang="en-IN" sz="2500" b="1" i="1" dirty="0">
                <a:solidFill>
                  <a:srgbClr val="003F7D"/>
                </a:solidFill>
                <a:latin typeface="Calibri Light"/>
              </a:rPr>
              <a:t> of flux</a:t>
            </a:r>
            <a:r>
              <a:rPr sz="2500" b="1" i="1" dirty="0">
                <a:solidFill>
                  <a:srgbClr val="003F7D"/>
                </a:solidFill>
                <a:latin typeface="Calibri Light"/>
              </a:rPr>
              <a:t> that produced it.”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008632" y="2343262"/>
            <a:ext cx="8174736" cy="0"/>
          </a:xfrm>
          <a:prstGeom prst="line">
            <a:avLst/>
          </a:prstGeom>
          <a:ln w="16510">
            <a:solidFill>
              <a:srgbClr val="C9DE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95E15A3-F27F-D6AC-5B3D-C459F830D2F1}"/>
              </a:ext>
            </a:extLst>
          </p:cNvPr>
          <p:cNvGrpSpPr/>
          <p:nvPr/>
        </p:nvGrpSpPr>
        <p:grpSpPr>
          <a:xfrm>
            <a:off x="1327079" y="2625527"/>
            <a:ext cx="1051560" cy="1051560"/>
            <a:chOff x="1327079" y="2625527"/>
            <a:chExt cx="1051560" cy="1051560"/>
          </a:xfrm>
        </p:grpSpPr>
        <p:sp>
          <p:nvSpPr>
            <p:cNvPr id="7" name="Oval 6"/>
            <p:cNvSpPr/>
            <p:nvPr/>
          </p:nvSpPr>
          <p:spPr>
            <a:xfrm>
              <a:off x="1327079" y="2625527"/>
              <a:ext cx="1051560" cy="1051560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27079" y="2625527"/>
              <a:ext cx="1051560" cy="10515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300" b="1" i="0">
                  <a:solidFill>
                    <a:srgbClr val="0070C0"/>
                  </a:solidFill>
                  <a:latin typeface="Cambria Math"/>
                </a:rPr>
                <a:t>ΔΦ</a:t>
              </a:r>
            </a:p>
          </p:txBody>
        </p:sp>
      </p:grpSp>
      <p:sp>
        <p:nvSpPr>
          <p:cNvPr id="9" name="Right Arrow 8"/>
          <p:cNvSpPr/>
          <p:nvPr/>
        </p:nvSpPr>
        <p:spPr>
          <a:xfrm>
            <a:off x="2643815" y="2954710"/>
            <a:ext cx="1170432" cy="237744"/>
          </a:xfrm>
          <a:prstGeom prst="rightArrow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CF1AB7B-0EA3-DADE-66C6-80C25B1FECC4}"/>
              </a:ext>
            </a:extLst>
          </p:cNvPr>
          <p:cNvGrpSpPr/>
          <p:nvPr/>
        </p:nvGrpSpPr>
        <p:grpSpPr>
          <a:xfrm>
            <a:off x="4070279" y="2625527"/>
            <a:ext cx="1051560" cy="1051560"/>
            <a:chOff x="4070279" y="2625527"/>
            <a:chExt cx="1051560" cy="1051560"/>
          </a:xfrm>
        </p:grpSpPr>
        <p:sp>
          <p:nvSpPr>
            <p:cNvPr id="10" name="Oval 9"/>
            <p:cNvSpPr/>
            <p:nvPr/>
          </p:nvSpPr>
          <p:spPr>
            <a:xfrm>
              <a:off x="4070279" y="2625527"/>
              <a:ext cx="1051560" cy="1051560"/>
            </a:xfrm>
            <a:prstGeom prst="ellipse">
              <a:avLst/>
            </a:prstGeom>
            <a:noFill/>
            <a:ln w="25400">
              <a:solidFill>
                <a:srgbClr val="D83A0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70279" y="2625527"/>
              <a:ext cx="1051560" cy="10515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500" b="1" i="0">
                  <a:solidFill>
                    <a:srgbClr val="D83A0B"/>
                  </a:solidFill>
                  <a:latin typeface="Cambria Math"/>
                </a:rPr>
                <a:t>ε</a:t>
              </a:r>
            </a:p>
          </p:txBody>
        </p:sp>
      </p:grpSp>
      <p:sp>
        <p:nvSpPr>
          <p:cNvPr id="12" name="Right Arrow 11"/>
          <p:cNvSpPr/>
          <p:nvPr/>
        </p:nvSpPr>
        <p:spPr>
          <a:xfrm>
            <a:off x="5387015" y="2954710"/>
            <a:ext cx="1170432" cy="237744"/>
          </a:xfrm>
          <a:prstGeom prst="rightArrow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0F56A6F-0259-42F8-CE67-C7DDA84D99DE}"/>
              </a:ext>
            </a:extLst>
          </p:cNvPr>
          <p:cNvGrpSpPr/>
          <p:nvPr/>
        </p:nvGrpSpPr>
        <p:grpSpPr>
          <a:xfrm>
            <a:off x="6813479" y="2625527"/>
            <a:ext cx="1051560" cy="1051560"/>
            <a:chOff x="6813479" y="2625527"/>
            <a:chExt cx="1051560" cy="1051560"/>
          </a:xfrm>
        </p:grpSpPr>
        <p:sp>
          <p:nvSpPr>
            <p:cNvPr id="13" name="Oval 12"/>
            <p:cNvSpPr/>
            <p:nvPr/>
          </p:nvSpPr>
          <p:spPr>
            <a:xfrm>
              <a:off x="6813479" y="2625527"/>
              <a:ext cx="1051560" cy="1051560"/>
            </a:xfrm>
            <a:prstGeom prst="ellipse">
              <a:avLst/>
            </a:prstGeom>
            <a:noFill/>
            <a:ln w="25400">
              <a:solidFill>
                <a:srgbClr val="003F7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13479" y="2625527"/>
              <a:ext cx="1051560" cy="10515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500" b="1" i="0">
                  <a:solidFill>
                    <a:srgbClr val="003F7D"/>
                  </a:solidFill>
                  <a:latin typeface="Cambria Math"/>
                </a:rPr>
                <a:t>I</a:t>
              </a:r>
            </a:p>
          </p:txBody>
        </p:sp>
      </p:grpSp>
      <p:sp>
        <p:nvSpPr>
          <p:cNvPr id="15" name="Right Arrow 14"/>
          <p:cNvSpPr/>
          <p:nvPr/>
        </p:nvSpPr>
        <p:spPr>
          <a:xfrm>
            <a:off x="8130215" y="2954710"/>
            <a:ext cx="1170432" cy="237744"/>
          </a:xfrm>
          <a:prstGeom prst="rightArrow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83527" y="2745176"/>
            <a:ext cx="1417320" cy="7848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dirty="0">
                <a:solidFill>
                  <a:srgbClr val="162E3D"/>
                </a:solidFill>
                <a:latin typeface="Calibri"/>
              </a:rPr>
              <a:t>opposing
</a:t>
            </a:r>
            <a:r>
              <a:rPr lang="en-IN" sz="1700" b="1" i="0" dirty="0">
                <a:solidFill>
                  <a:srgbClr val="162E3D"/>
                </a:solidFill>
                <a:latin typeface="Calibri"/>
              </a:rPr>
              <a:t>the change in flux</a:t>
            </a:r>
            <a:endParaRPr sz="1700" b="1" i="0" dirty="0">
              <a:solidFill>
                <a:srgbClr val="162E3D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3867" y="5788602"/>
            <a:ext cx="941832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480000"/>
                </a:solidFill>
                <a:latin typeface="Calibri"/>
              </a:rPr>
              <a:t>This opposition is the electromagnetic expression of energy conservation</a:t>
            </a:r>
            <a:r>
              <a:rPr sz="1700" b="0" i="0" dirty="0">
                <a:solidFill>
                  <a:srgbClr val="5D788C"/>
                </a:solidFill>
                <a:latin typeface="Calibri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F7FE61-7D41-CCF3-A501-D760D760D3FD}"/>
              </a:ext>
            </a:extLst>
          </p:cNvPr>
          <p:cNvSpPr txBox="1"/>
          <p:nvPr/>
        </p:nvSpPr>
        <p:spPr>
          <a:xfrm>
            <a:off x="2313432" y="1653281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dirty="0">
                <a:solidFill>
                  <a:srgbClr val="003F7D"/>
                </a:solidFill>
                <a:latin typeface="Calibri Light"/>
              </a:rPr>
              <a:t>Lenz’s law fixes the direction of induction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D805F2-0691-52D5-084E-D5DB5A93CAE0}"/>
              </a:ext>
            </a:extLst>
          </p:cNvPr>
          <p:cNvSpPr txBox="1"/>
          <p:nvPr/>
        </p:nvSpPr>
        <p:spPr>
          <a:xfrm>
            <a:off x="1114218" y="4064917"/>
            <a:ext cx="6036090" cy="4462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900" b="1" i="0" dirty="0">
                <a:solidFill>
                  <a:srgbClr val="003F7D"/>
                </a:solidFill>
                <a:latin typeface="Calibri Light"/>
              </a:rPr>
              <a:t>Now, Faraday’s law becomes</a:t>
            </a:r>
            <a:endParaRPr sz="2900" b="1" i="0" dirty="0">
              <a:solidFill>
                <a:srgbClr val="003F7D"/>
              </a:solidFill>
              <a:latin typeface="Calibri Ligh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64F2437-FC1C-4B83-23F1-27FC9F8D247E}"/>
                  </a:ext>
                </a:extLst>
              </p:cNvPr>
              <p:cNvSpPr txBox="1"/>
              <p:nvPr/>
            </p:nvSpPr>
            <p:spPr>
              <a:xfrm>
                <a:off x="3058668" y="4699389"/>
                <a:ext cx="4636008" cy="64312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l-GR" sz="2200" b="1" i="0" dirty="0" smtClean="0">
                          <a:solidFill>
                            <a:srgbClr val="003F7D"/>
                          </a:solidFill>
                          <a:latin typeface="Cambria Math"/>
                        </a:rPr>
                        <m:t>ε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f>
                        <m:fPr>
                          <m:ctrlP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m:rPr>
                              <m:sty m:val="p"/>
                            </m:rP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ϕ</m:t>
                          </m:r>
                        </m:num>
                        <m:den>
                          <m: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sz="22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64F2437-FC1C-4B83-23F1-27FC9F8D2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8668" y="4699389"/>
                <a:ext cx="4636008" cy="6431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477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 animBg="1"/>
      <p:bldP spid="12" grpId="0" animBg="1"/>
      <p:bldP spid="15" grpId="0" animBg="1"/>
      <p:bldP spid="16" grpId="0"/>
      <p:bldP spid="17" grpId="0"/>
      <p:bldP spid="2" grpId="0"/>
      <p:bldP spid="18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9808" y="365760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03F7D"/>
                </a:solidFill>
                <a:latin typeface="Calibri Light"/>
              </a:rPr>
              <a:t>Three routes produce an induced emf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188720"/>
            <a:ext cx="658368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62E3D"/>
                </a:solidFill>
                <a:latin typeface="Calibri"/>
              </a:rPr>
              <a:t>Every route changes one term in  Φ = B A cos θ</a:t>
            </a:r>
          </a:p>
        </p:txBody>
      </p:sp>
      <p:sp>
        <p:nvSpPr>
          <p:cNvPr id="6" name="Oval 5"/>
          <p:cNvSpPr/>
          <p:nvPr/>
        </p:nvSpPr>
        <p:spPr>
          <a:xfrm>
            <a:off x="841248" y="1865376"/>
            <a:ext cx="841248" cy="841248"/>
          </a:xfrm>
          <a:prstGeom prst="ellipse">
            <a:avLst/>
          </a:prstGeom>
          <a:solidFill>
            <a:srgbClr val="EAF6FC"/>
          </a:solidFill>
          <a:ln w="1651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7" name="TextBox 6"/>
          <p:cNvSpPr txBox="1"/>
          <p:nvPr/>
        </p:nvSpPr>
        <p:spPr>
          <a:xfrm>
            <a:off x="841248" y="2070556"/>
            <a:ext cx="84124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926080"/>
            <a:ext cx="31546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70C0"/>
                </a:solidFill>
                <a:latin typeface="Calibri"/>
              </a:rPr>
              <a:t>CHANGE THE FIELD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337560"/>
            <a:ext cx="315468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62E3D"/>
                </a:solidFill>
                <a:latin typeface="Calibri"/>
              </a:rPr>
              <a:t>Move a magnet or vary current in a nearby coil.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178808" y="1920240"/>
            <a:ext cx="0" cy="2697480"/>
          </a:xfrm>
          <a:prstGeom prst="line">
            <a:avLst/>
          </a:prstGeom>
          <a:ln w="12700">
            <a:solidFill>
              <a:srgbClr val="C9DE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544568" y="1865376"/>
            <a:ext cx="841248" cy="841248"/>
          </a:xfrm>
          <a:prstGeom prst="ellipse">
            <a:avLst/>
          </a:prstGeom>
          <a:solidFill>
            <a:srgbClr val="EAF6FC"/>
          </a:solidFill>
          <a:ln w="1651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2" name="TextBox 11"/>
          <p:cNvSpPr txBox="1"/>
          <p:nvPr/>
        </p:nvSpPr>
        <p:spPr>
          <a:xfrm>
            <a:off x="4544568" y="2070556"/>
            <a:ext cx="84124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2926080"/>
            <a:ext cx="31546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70C0"/>
                </a:solidFill>
                <a:latin typeface="Calibri"/>
              </a:rPr>
              <a:t>CHANGE THE AREA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3337560"/>
            <a:ext cx="315468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62E3D"/>
                </a:solidFill>
                <a:latin typeface="Calibri"/>
              </a:rPr>
              <a:t>Move a conductor into or out of the field.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882127" y="1920240"/>
            <a:ext cx="0" cy="2697480"/>
          </a:xfrm>
          <a:prstGeom prst="line">
            <a:avLst/>
          </a:prstGeom>
          <a:ln w="12700">
            <a:solidFill>
              <a:srgbClr val="C9DE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247888" y="1865376"/>
            <a:ext cx="841248" cy="841248"/>
          </a:xfrm>
          <a:prstGeom prst="ellipse">
            <a:avLst/>
          </a:prstGeom>
          <a:solidFill>
            <a:srgbClr val="EAF6FC"/>
          </a:solidFill>
          <a:ln w="1651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7" name="TextBox 16"/>
          <p:cNvSpPr txBox="1"/>
          <p:nvPr/>
        </p:nvSpPr>
        <p:spPr>
          <a:xfrm>
            <a:off x="8247888" y="2070556"/>
            <a:ext cx="84124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926080"/>
            <a:ext cx="31546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70C0"/>
                </a:solidFill>
                <a:latin typeface="Calibri"/>
              </a:rPr>
              <a:t>CHANGE THE ANGLE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3337560"/>
            <a:ext cx="315468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62E3D"/>
                </a:solidFill>
                <a:latin typeface="Calibri"/>
              </a:rPr>
              <a:t>Rotate the coil relative to the field.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1248" y="5047488"/>
            <a:ext cx="10287000" cy="5029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8" y="5285232"/>
            <a:ext cx="102870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3F7D"/>
                </a:solidFill>
                <a:latin typeface="Calibri"/>
              </a:rPr>
              <a:t>Faraday’s experiments changed B; generators commonly change θ.</a:t>
            </a:r>
          </a:p>
        </p:txBody>
      </p:sp>
    </p:spTree>
    <p:extLst>
      <p:ext uri="{BB962C8B-B14F-4D97-AF65-F5344CB8AC3E}">
        <p14:creationId xmlns:p14="http://schemas.microsoft.com/office/powerpoint/2010/main" val="337276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8" grpId="0"/>
      <p:bldP spid="9" grpId="0"/>
      <p:bldP spid="11" grpId="0" animBg="1"/>
      <p:bldP spid="13" grpId="0"/>
      <p:bldP spid="14" grpId="0"/>
      <p:bldP spid="16" grpId="0" animBg="1"/>
      <p:bldP spid="18" grpId="0"/>
      <p:bldP spid="19" grpId="0"/>
      <p:bldP spid="2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6" name="Rectangle 106">
            <a:extLst>
              <a:ext uri="{FF2B5EF4-FFF2-40B4-BE49-F238E27FC236}">
                <a16:creationId xmlns:a16="http://schemas.microsoft.com/office/drawing/2014/main" id="{1C1E0299-D0E0-4AC7-84F2-5CF579AEF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510" y="2014728"/>
            <a:ext cx="2667000" cy="1524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>
            <a:solidFill>
              <a:srgbClr val="C00000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>
              <a:solidFill>
                <a:srgbClr val="0070C0"/>
              </a:solidFill>
            </a:endParaRPr>
          </a:p>
        </p:txBody>
      </p:sp>
      <p:grpSp>
        <p:nvGrpSpPr>
          <p:cNvPr id="25667" name="Group 67">
            <a:extLst>
              <a:ext uri="{FF2B5EF4-FFF2-40B4-BE49-F238E27FC236}">
                <a16:creationId xmlns:a16="http://schemas.microsoft.com/office/drawing/2014/main" id="{CA585539-4F8D-4FEB-BF43-8F599BF68141}"/>
              </a:ext>
            </a:extLst>
          </p:cNvPr>
          <p:cNvGrpSpPr>
            <a:grpSpLocks/>
          </p:cNvGrpSpPr>
          <p:nvPr/>
        </p:nvGrpSpPr>
        <p:grpSpPr bwMode="auto">
          <a:xfrm>
            <a:off x="749358" y="1581912"/>
            <a:ext cx="3352800" cy="2438400"/>
            <a:chOff x="2784" y="2208"/>
            <a:chExt cx="2112" cy="1536"/>
          </a:xfrm>
        </p:grpSpPr>
        <p:sp>
          <p:nvSpPr>
            <p:cNvPr id="21553" name="AutoShape 9">
              <a:extLst>
                <a:ext uri="{FF2B5EF4-FFF2-40B4-BE49-F238E27FC236}">
                  <a16:creationId xmlns:a16="http://schemas.microsoft.com/office/drawing/2014/main" id="{9E423B4D-540C-4FFB-93FC-096708D78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220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54" name="AutoShape 10">
              <a:extLst>
                <a:ext uri="{FF2B5EF4-FFF2-40B4-BE49-F238E27FC236}">
                  <a16:creationId xmlns:a16="http://schemas.microsoft.com/office/drawing/2014/main" id="{085FBEF4-59CD-4EBC-80B5-5C8F37AF6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20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55" name="AutoShape 14">
              <a:extLst>
                <a:ext uri="{FF2B5EF4-FFF2-40B4-BE49-F238E27FC236}">
                  <a16:creationId xmlns:a16="http://schemas.microsoft.com/office/drawing/2014/main" id="{EEC97FAB-AE5A-45A8-9EAE-B4BC06A84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496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56" name="AutoShape 15">
              <a:extLst>
                <a:ext uri="{FF2B5EF4-FFF2-40B4-BE49-F238E27FC236}">
                  <a16:creationId xmlns:a16="http://schemas.microsoft.com/office/drawing/2014/main" id="{A00E211A-FF77-4854-9067-1644EA48F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2496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57" name="AutoShape 21">
              <a:extLst>
                <a:ext uri="{FF2B5EF4-FFF2-40B4-BE49-F238E27FC236}">
                  <a16:creationId xmlns:a16="http://schemas.microsoft.com/office/drawing/2014/main" id="{6C64B8F3-382F-4FA9-AABA-1A9FF9626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20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58" name="AutoShape 22">
              <a:extLst>
                <a:ext uri="{FF2B5EF4-FFF2-40B4-BE49-F238E27FC236}">
                  <a16:creationId xmlns:a16="http://schemas.microsoft.com/office/drawing/2014/main" id="{C1133392-ED6C-46EB-AC5B-2437CF7BF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20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59" name="AutoShape 23">
              <a:extLst>
                <a:ext uri="{FF2B5EF4-FFF2-40B4-BE49-F238E27FC236}">
                  <a16:creationId xmlns:a16="http://schemas.microsoft.com/office/drawing/2014/main" id="{759C90FD-EA55-4EC0-A837-B2AEB87CD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496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60" name="AutoShape 24">
              <a:extLst>
                <a:ext uri="{FF2B5EF4-FFF2-40B4-BE49-F238E27FC236}">
                  <a16:creationId xmlns:a16="http://schemas.microsoft.com/office/drawing/2014/main" id="{05BFA152-32A1-4F8D-9B21-A720CAFFB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496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61" name="AutoShape 25">
              <a:extLst>
                <a:ext uri="{FF2B5EF4-FFF2-40B4-BE49-F238E27FC236}">
                  <a16:creationId xmlns:a16="http://schemas.microsoft.com/office/drawing/2014/main" id="{1E98DD7F-D078-4FD6-B3B8-63B96980C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20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62" name="AutoShape 26">
              <a:extLst>
                <a:ext uri="{FF2B5EF4-FFF2-40B4-BE49-F238E27FC236}">
                  <a16:creationId xmlns:a16="http://schemas.microsoft.com/office/drawing/2014/main" id="{053412CC-D7A6-45D1-BA92-2632C8E2C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20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63" name="AutoShape 27">
              <a:extLst>
                <a:ext uri="{FF2B5EF4-FFF2-40B4-BE49-F238E27FC236}">
                  <a16:creationId xmlns:a16="http://schemas.microsoft.com/office/drawing/2014/main" id="{CEA7EFA1-C2F9-423E-AC05-CF178AB79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496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64" name="AutoShape 28">
              <a:extLst>
                <a:ext uri="{FF2B5EF4-FFF2-40B4-BE49-F238E27FC236}">
                  <a16:creationId xmlns:a16="http://schemas.microsoft.com/office/drawing/2014/main" id="{F40258CA-31C7-4427-8731-DFBF7A6DC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496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65" name="AutoShape 29">
              <a:extLst>
                <a:ext uri="{FF2B5EF4-FFF2-40B4-BE49-F238E27FC236}">
                  <a16:creationId xmlns:a16="http://schemas.microsoft.com/office/drawing/2014/main" id="{CA66681E-8EE7-4813-B020-5FEB2E213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20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66" name="AutoShape 30">
              <a:extLst>
                <a:ext uri="{FF2B5EF4-FFF2-40B4-BE49-F238E27FC236}">
                  <a16:creationId xmlns:a16="http://schemas.microsoft.com/office/drawing/2014/main" id="{D3A90782-C13E-419C-BF71-13DC0B359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20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67" name="AutoShape 31">
              <a:extLst>
                <a:ext uri="{FF2B5EF4-FFF2-40B4-BE49-F238E27FC236}">
                  <a16:creationId xmlns:a16="http://schemas.microsoft.com/office/drawing/2014/main" id="{FB0D64E7-4265-40F5-8644-1711CE8F0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496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68" name="AutoShape 32">
              <a:extLst>
                <a:ext uri="{FF2B5EF4-FFF2-40B4-BE49-F238E27FC236}">
                  <a16:creationId xmlns:a16="http://schemas.microsoft.com/office/drawing/2014/main" id="{43D59AD4-B5BB-4964-B27D-B7CA789E0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496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69" name="AutoShape 33">
              <a:extLst>
                <a:ext uri="{FF2B5EF4-FFF2-40B4-BE49-F238E27FC236}">
                  <a16:creationId xmlns:a16="http://schemas.microsoft.com/office/drawing/2014/main" id="{BBAA43DB-D7F1-4A43-927A-152EB7704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2784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70" name="AutoShape 34">
              <a:extLst>
                <a:ext uri="{FF2B5EF4-FFF2-40B4-BE49-F238E27FC236}">
                  <a16:creationId xmlns:a16="http://schemas.microsoft.com/office/drawing/2014/main" id="{B7593A23-AE8F-4B38-A435-3CE3A64CC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84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71" name="AutoShape 35">
              <a:extLst>
                <a:ext uri="{FF2B5EF4-FFF2-40B4-BE49-F238E27FC236}">
                  <a16:creationId xmlns:a16="http://schemas.microsoft.com/office/drawing/2014/main" id="{9174C5CA-24EB-4A91-AEA5-4416049EB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3072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72" name="AutoShape 36">
              <a:extLst>
                <a:ext uri="{FF2B5EF4-FFF2-40B4-BE49-F238E27FC236}">
                  <a16:creationId xmlns:a16="http://schemas.microsoft.com/office/drawing/2014/main" id="{B843C48D-78D2-435B-8194-DD2BE32F2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3072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73" name="AutoShape 37">
              <a:extLst>
                <a:ext uri="{FF2B5EF4-FFF2-40B4-BE49-F238E27FC236}">
                  <a16:creationId xmlns:a16="http://schemas.microsoft.com/office/drawing/2014/main" id="{6AF22946-3A5C-4835-AA8B-76972C5BD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784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74" name="AutoShape 38">
              <a:extLst>
                <a:ext uri="{FF2B5EF4-FFF2-40B4-BE49-F238E27FC236}">
                  <a16:creationId xmlns:a16="http://schemas.microsoft.com/office/drawing/2014/main" id="{3A3C9DC6-A69A-46CE-8ABC-DEEB1720A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84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75" name="AutoShape 39">
              <a:extLst>
                <a:ext uri="{FF2B5EF4-FFF2-40B4-BE49-F238E27FC236}">
                  <a16:creationId xmlns:a16="http://schemas.microsoft.com/office/drawing/2014/main" id="{1D72B3F0-FD89-4D00-9C70-F9490E871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3072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76" name="AutoShape 40">
              <a:extLst>
                <a:ext uri="{FF2B5EF4-FFF2-40B4-BE49-F238E27FC236}">
                  <a16:creationId xmlns:a16="http://schemas.microsoft.com/office/drawing/2014/main" id="{C52A0BB0-ED5D-409F-8632-05ADF95CD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3072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77" name="AutoShape 41">
              <a:extLst>
                <a:ext uri="{FF2B5EF4-FFF2-40B4-BE49-F238E27FC236}">
                  <a16:creationId xmlns:a16="http://schemas.microsoft.com/office/drawing/2014/main" id="{9DAA02C8-E8A0-4913-BEE8-30D834FF1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784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78" name="AutoShape 42">
              <a:extLst>
                <a:ext uri="{FF2B5EF4-FFF2-40B4-BE49-F238E27FC236}">
                  <a16:creationId xmlns:a16="http://schemas.microsoft.com/office/drawing/2014/main" id="{7102BB76-B34F-49A9-B7A1-B95E77430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784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79" name="AutoShape 43">
              <a:extLst>
                <a:ext uri="{FF2B5EF4-FFF2-40B4-BE49-F238E27FC236}">
                  <a16:creationId xmlns:a16="http://schemas.microsoft.com/office/drawing/2014/main" id="{80E30A37-65A4-4173-91A2-5819FC00C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072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80" name="AutoShape 44">
              <a:extLst>
                <a:ext uri="{FF2B5EF4-FFF2-40B4-BE49-F238E27FC236}">
                  <a16:creationId xmlns:a16="http://schemas.microsoft.com/office/drawing/2014/main" id="{4DDD894E-B32A-4365-87E8-8FB57D352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3072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81" name="AutoShape 45">
              <a:extLst>
                <a:ext uri="{FF2B5EF4-FFF2-40B4-BE49-F238E27FC236}">
                  <a16:creationId xmlns:a16="http://schemas.microsoft.com/office/drawing/2014/main" id="{A868610C-22DD-4586-A953-04903AA07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784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82" name="AutoShape 46">
              <a:extLst>
                <a:ext uri="{FF2B5EF4-FFF2-40B4-BE49-F238E27FC236}">
                  <a16:creationId xmlns:a16="http://schemas.microsoft.com/office/drawing/2014/main" id="{8AECD7E6-8FEB-4046-A10B-1A697F29B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84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83" name="AutoShape 47">
              <a:extLst>
                <a:ext uri="{FF2B5EF4-FFF2-40B4-BE49-F238E27FC236}">
                  <a16:creationId xmlns:a16="http://schemas.microsoft.com/office/drawing/2014/main" id="{C7479DC5-79C5-4B57-AF94-356B9DEFC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072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84" name="AutoShape 48">
              <a:extLst>
                <a:ext uri="{FF2B5EF4-FFF2-40B4-BE49-F238E27FC236}">
                  <a16:creationId xmlns:a16="http://schemas.microsoft.com/office/drawing/2014/main" id="{A0BF57B7-E21A-458E-8539-2842A3D3C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3072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85" name="AutoShape 49">
              <a:extLst>
                <a:ext uri="{FF2B5EF4-FFF2-40B4-BE49-F238E27FC236}">
                  <a16:creationId xmlns:a16="http://schemas.microsoft.com/office/drawing/2014/main" id="{43069A19-4D9E-4F85-AB20-5E5020FC7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3360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86" name="AutoShape 50">
              <a:extLst>
                <a:ext uri="{FF2B5EF4-FFF2-40B4-BE49-F238E27FC236}">
                  <a16:creationId xmlns:a16="http://schemas.microsoft.com/office/drawing/2014/main" id="{6AB7E3A6-F438-4EA2-A845-4C7234462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3360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87" name="AutoShape 51">
              <a:extLst>
                <a:ext uri="{FF2B5EF4-FFF2-40B4-BE49-F238E27FC236}">
                  <a16:creationId xmlns:a16="http://schemas.microsoft.com/office/drawing/2014/main" id="{DE6C8B67-F198-43BE-A49F-92C8AD54B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364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88" name="AutoShape 52">
              <a:extLst>
                <a:ext uri="{FF2B5EF4-FFF2-40B4-BE49-F238E27FC236}">
                  <a16:creationId xmlns:a16="http://schemas.microsoft.com/office/drawing/2014/main" id="{17721C5C-9A3A-4351-9195-599F0DCE0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364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89" name="AutoShape 53">
              <a:extLst>
                <a:ext uri="{FF2B5EF4-FFF2-40B4-BE49-F238E27FC236}">
                  <a16:creationId xmlns:a16="http://schemas.microsoft.com/office/drawing/2014/main" id="{27808B68-7DDD-430E-B560-3879E1019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3360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90" name="AutoShape 54">
              <a:extLst>
                <a:ext uri="{FF2B5EF4-FFF2-40B4-BE49-F238E27FC236}">
                  <a16:creationId xmlns:a16="http://schemas.microsoft.com/office/drawing/2014/main" id="{C12BCDB7-8DFE-4377-851A-3E337B0BA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3360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91" name="AutoShape 55">
              <a:extLst>
                <a:ext uri="{FF2B5EF4-FFF2-40B4-BE49-F238E27FC236}">
                  <a16:creationId xmlns:a16="http://schemas.microsoft.com/office/drawing/2014/main" id="{EA283F70-3909-4281-A615-9529BB397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364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92" name="AutoShape 56">
              <a:extLst>
                <a:ext uri="{FF2B5EF4-FFF2-40B4-BE49-F238E27FC236}">
                  <a16:creationId xmlns:a16="http://schemas.microsoft.com/office/drawing/2014/main" id="{CD54110E-C8C9-4467-83E8-CCA4A4C9D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364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93" name="AutoShape 57">
              <a:extLst>
                <a:ext uri="{FF2B5EF4-FFF2-40B4-BE49-F238E27FC236}">
                  <a16:creationId xmlns:a16="http://schemas.microsoft.com/office/drawing/2014/main" id="{9A001000-8BB3-4107-8000-69BEA1D50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3360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94" name="AutoShape 58">
              <a:extLst>
                <a:ext uri="{FF2B5EF4-FFF2-40B4-BE49-F238E27FC236}">
                  <a16:creationId xmlns:a16="http://schemas.microsoft.com/office/drawing/2014/main" id="{FEBC9604-76DB-4946-A590-95969356C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360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95" name="AutoShape 59">
              <a:extLst>
                <a:ext uri="{FF2B5EF4-FFF2-40B4-BE49-F238E27FC236}">
                  <a16:creationId xmlns:a16="http://schemas.microsoft.com/office/drawing/2014/main" id="{F707BC53-9FA7-4843-9943-8B9CBC343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64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96" name="AutoShape 60">
              <a:extLst>
                <a:ext uri="{FF2B5EF4-FFF2-40B4-BE49-F238E27FC236}">
                  <a16:creationId xmlns:a16="http://schemas.microsoft.com/office/drawing/2014/main" id="{6C60C679-3328-432F-A063-F8126FAF2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364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97" name="AutoShape 61">
              <a:extLst>
                <a:ext uri="{FF2B5EF4-FFF2-40B4-BE49-F238E27FC236}">
                  <a16:creationId xmlns:a16="http://schemas.microsoft.com/office/drawing/2014/main" id="{F3C204A8-11B1-4910-8F5A-AB0E86427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3360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598" name="AutoShape 62">
              <a:extLst>
                <a:ext uri="{FF2B5EF4-FFF2-40B4-BE49-F238E27FC236}">
                  <a16:creationId xmlns:a16="http://schemas.microsoft.com/office/drawing/2014/main" id="{7AF44138-85A0-4E78-A348-47097FE9B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360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1599" name="AutoShape 63">
              <a:extLst>
                <a:ext uri="{FF2B5EF4-FFF2-40B4-BE49-F238E27FC236}">
                  <a16:creationId xmlns:a16="http://schemas.microsoft.com/office/drawing/2014/main" id="{2118DCDB-4CFE-47CF-99BF-9DE818CE5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64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sp>
          <p:nvSpPr>
            <p:cNvPr id="21600" name="AutoShape 64">
              <a:extLst>
                <a:ext uri="{FF2B5EF4-FFF2-40B4-BE49-F238E27FC236}">
                  <a16:creationId xmlns:a16="http://schemas.microsoft.com/office/drawing/2014/main" id="{ABDF9DD4-E2A5-483C-893B-EDEC7781D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3648"/>
              <a:ext cx="96" cy="96"/>
            </a:xfrm>
            <a:prstGeom prst="flowChartSummingJunction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5665" name="Rectangle 65">
            <a:extLst>
              <a:ext uri="{FF2B5EF4-FFF2-40B4-BE49-F238E27FC236}">
                <a16:creationId xmlns:a16="http://schemas.microsoft.com/office/drawing/2014/main" id="{5D948448-90DE-4866-88AA-D5F5BCA98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58" y="2039112"/>
            <a:ext cx="2667000" cy="1524000"/>
          </a:xfrm>
          <a:prstGeom prst="rect">
            <a:avLst/>
          </a:prstGeom>
          <a:noFill/>
          <a:ln w="28575">
            <a:solidFill>
              <a:srgbClr val="CC33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>
              <a:solidFill>
                <a:srgbClr val="0070C0"/>
              </a:solidFill>
            </a:endParaRPr>
          </a:p>
        </p:txBody>
      </p:sp>
      <p:sp>
        <p:nvSpPr>
          <p:cNvPr id="21549" name="Text Box 68">
            <a:extLst>
              <a:ext uri="{FF2B5EF4-FFF2-40B4-BE49-F238E27FC236}">
                <a16:creationId xmlns:a16="http://schemas.microsoft.com/office/drawing/2014/main" id="{409A7D8D-C86E-43AD-8B9B-3062F5184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6057" y="1830578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C00000"/>
                </a:solidFill>
              </a:rPr>
              <a:t>P</a:t>
            </a:r>
          </a:p>
        </p:txBody>
      </p:sp>
      <p:sp>
        <p:nvSpPr>
          <p:cNvPr id="21550" name="Text Box 69">
            <a:extLst>
              <a:ext uri="{FF2B5EF4-FFF2-40B4-BE49-F238E27FC236}">
                <a16:creationId xmlns:a16="http://schemas.microsoft.com/office/drawing/2014/main" id="{8137F3F5-B7C3-4D1C-A0D6-00908576C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0246" y="1725803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C00000"/>
                </a:solidFill>
              </a:rPr>
              <a:t>Q</a:t>
            </a:r>
          </a:p>
        </p:txBody>
      </p:sp>
      <p:sp>
        <p:nvSpPr>
          <p:cNvPr id="21551" name="Text Box 70">
            <a:extLst>
              <a:ext uri="{FF2B5EF4-FFF2-40B4-BE49-F238E27FC236}">
                <a16:creationId xmlns:a16="http://schemas.microsoft.com/office/drawing/2014/main" id="{AE8AC935-B62C-4B2C-8700-3B68E663D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6057" y="3659378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21552" name="Text Box 71">
            <a:extLst>
              <a:ext uri="{FF2B5EF4-FFF2-40B4-BE49-F238E27FC236}">
                <a16:creationId xmlns:a16="http://schemas.microsoft.com/office/drawing/2014/main" id="{B9C5177B-CFCC-491B-9514-D67994EC3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6857" y="3627628"/>
            <a:ext cx="22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C00000"/>
                </a:solidFill>
              </a:rPr>
              <a:t>R</a:t>
            </a:r>
          </a:p>
        </p:txBody>
      </p:sp>
      <p:grpSp>
        <p:nvGrpSpPr>
          <p:cNvPr id="25701" name="Group 101">
            <a:extLst>
              <a:ext uri="{FF2B5EF4-FFF2-40B4-BE49-F238E27FC236}">
                <a16:creationId xmlns:a16="http://schemas.microsoft.com/office/drawing/2014/main" id="{24795A53-1047-461C-890A-BF72931EDA74}"/>
              </a:ext>
            </a:extLst>
          </p:cNvPr>
          <p:cNvGrpSpPr>
            <a:grpSpLocks/>
          </p:cNvGrpSpPr>
          <p:nvPr/>
        </p:nvGrpSpPr>
        <p:grpSpPr bwMode="auto">
          <a:xfrm>
            <a:off x="1435158" y="1734312"/>
            <a:ext cx="3048000" cy="2165350"/>
            <a:chOff x="1296" y="1104"/>
            <a:chExt cx="1920" cy="1364"/>
          </a:xfrm>
        </p:grpSpPr>
        <p:sp>
          <p:nvSpPr>
            <p:cNvPr id="21545" name="Text Box 75">
              <a:extLst>
                <a:ext uri="{FF2B5EF4-FFF2-40B4-BE49-F238E27FC236}">
                  <a16:creationId xmlns:a16="http://schemas.microsoft.com/office/drawing/2014/main" id="{09433BC0-E6D6-4CE5-85BE-6CA95EC2B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1104"/>
              <a:ext cx="24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solidFill>
                    <a:srgbClr val="C00000"/>
                  </a:solidFill>
                </a:rPr>
                <a:t>P’</a:t>
              </a:r>
            </a:p>
          </p:txBody>
        </p:sp>
        <p:sp>
          <p:nvSpPr>
            <p:cNvPr id="21546" name="Text Box 76">
              <a:extLst>
                <a:ext uri="{FF2B5EF4-FFF2-40B4-BE49-F238E27FC236}">
                  <a16:creationId xmlns:a16="http://schemas.microsoft.com/office/drawing/2014/main" id="{20825E17-71D4-48FA-8C55-D3392BF88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1104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solidFill>
                    <a:srgbClr val="C00000"/>
                  </a:solidFill>
                </a:rPr>
                <a:t>Q’</a:t>
              </a:r>
            </a:p>
          </p:txBody>
        </p:sp>
        <p:sp>
          <p:nvSpPr>
            <p:cNvPr id="21547" name="Text Box 77">
              <a:extLst>
                <a:ext uri="{FF2B5EF4-FFF2-40B4-BE49-F238E27FC236}">
                  <a16:creationId xmlns:a16="http://schemas.microsoft.com/office/drawing/2014/main" id="{CB533129-D4CA-40A1-8C56-9B05012DD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2256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solidFill>
                    <a:srgbClr val="C00000"/>
                  </a:solidFill>
                </a:rPr>
                <a:t>S’</a:t>
              </a:r>
            </a:p>
          </p:txBody>
        </p:sp>
        <p:sp>
          <p:nvSpPr>
            <p:cNvPr id="21548" name="Text Box 78">
              <a:extLst>
                <a:ext uri="{FF2B5EF4-FFF2-40B4-BE49-F238E27FC236}">
                  <a16:creationId xmlns:a16="http://schemas.microsoft.com/office/drawing/2014/main" id="{3DA55618-ED8E-4E42-AB62-82AC817FB1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236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solidFill>
                    <a:srgbClr val="C00000"/>
                  </a:solidFill>
                </a:rPr>
                <a:t>R’</a:t>
              </a:r>
            </a:p>
          </p:txBody>
        </p:sp>
      </p:grpSp>
      <p:grpSp>
        <p:nvGrpSpPr>
          <p:cNvPr id="25704" name="Group 104">
            <a:extLst>
              <a:ext uri="{FF2B5EF4-FFF2-40B4-BE49-F238E27FC236}">
                <a16:creationId xmlns:a16="http://schemas.microsoft.com/office/drawing/2014/main" id="{D0F50297-A143-45BC-87D7-364A392D43F4}"/>
              </a:ext>
            </a:extLst>
          </p:cNvPr>
          <p:cNvGrpSpPr>
            <a:grpSpLocks/>
          </p:cNvGrpSpPr>
          <p:nvPr/>
        </p:nvGrpSpPr>
        <p:grpSpPr bwMode="auto">
          <a:xfrm>
            <a:off x="6159558" y="2496312"/>
            <a:ext cx="381000" cy="336550"/>
            <a:chOff x="4320" y="1564"/>
            <a:chExt cx="240" cy="212"/>
          </a:xfrm>
        </p:grpSpPr>
        <p:grpSp>
          <p:nvGrpSpPr>
            <p:cNvPr id="21541" name="Group 103">
              <a:extLst>
                <a:ext uri="{FF2B5EF4-FFF2-40B4-BE49-F238E27FC236}">
                  <a16:creationId xmlns:a16="http://schemas.microsoft.com/office/drawing/2014/main" id="{B520726D-3861-4436-B224-81C5A5BD5D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0" y="1564"/>
              <a:ext cx="240" cy="212"/>
              <a:chOff x="4320" y="1564"/>
              <a:chExt cx="240" cy="212"/>
            </a:xfrm>
          </p:grpSpPr>
          <p:sp>
            <p:nvSpPr>
              <p:cNvPr id="21543" name="Line 80">
                <a:extLst>
                  <a:ext uri="{FF2B5EF4-FFF2-40B4-BE49-F238E27FC236}">
                    <a16:creationId xmlns:a16="http://schemas.microsoft.com/office/drawing/2014/main" id="{BEE8347F-3DAC-402C-87D9-BF2945E6D5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20" y="1776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544" name="Text Box 81">
                    <a:extLst>
                      <a:ext uri="{FF2B5EF4-FFF2-40B4-BE49-F238E27FC236}">
                        <a16:creationId xmlns:a16="http://schemas.microsoft.com/office/drawing/2014/main" id="{44B4B989-047D-42EA-809C-7D41896D3CB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0" y="1564"/>
                    <a:ext cx="144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14:m>
                      <m:oMathPara xmlns:m="http://schemas.openxmlformats.org/officeDocument/2006/math">
                        <m:oMath>
                          <m:r>
                            <a:rPr lang="en-US" altLang="en-US" sz="16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oMath>
                      </m:oMathPara>
                    </a14:m>
                    <a:endParaRPr lang="en-US" altLang="en-US" sz="1600" b="1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544" name="Text Box 81">
                    <a:extLst>
                      <a:ext uri="{FF2B5EF4-FFF2-40B4-BE49-F238E27FC236}">
                        <a16:creationId xmlns:a16="http://schemas.microsoft.com/office/drawing/2014/main" id="{44B4B989-047D-42EA-809C-7D41896D3C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320" y="1564"/>
                    <a:ext cx="144" cy="21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15789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1542" name="Line 82">
              <a:extLst>
                <a:ext uri="{FF2B5EF4-FFF2-40B4-BE49-F238E27FC236}">
                  <a16:creationId xmlns:a16="http://schemas.microsoft.com/office/drawing/2014/main" id="{997FD771-8885-4D5A-80B3-CACFC15550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8" y="1584"/>
              <a:ext cx="9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</p:grpSp>
      <p:grpSp>
        <p:nvGrpSpPr>
          <p:cNvPr id="25696" name="Group 96">
            <a:extLst>
              <a:ext uri="{FF2B5EF4-FFF2-40B4-BE49-F238E27FC236}">
                <a16:creationId xmlns:a16="http://schemas.microsoft.com/office/drawing/2014/main" id="{1D4EE91E-8053-4727-876F-48E50992DF1F}"/>
              </a:ext>
            </a:extLst>
          </p:cNvPr>
          <p:cNvGrpSpPr>
            <a:grpSpLocks/>
          </p:cNvGrpSpPr>
          <p:nvPr/>
        </p:nvGrpSpPr>
        <p:grpSpPr bwMode="auto">
          <a:xfrm>
            <a:off x="977958" y="1734313"/>
            <a:ext cx="457200" cy="366713"/>
            <a:chOff x="5136" y="1737"/>
            <a:chExt cx="288" cy="231"/>
          </a:xfrm>
        </p:grpSpPr>
        <p:sp>
          <p:nvSpPr>
            <p:cNvPr id="21539" name="Text Box 97">
              <a:extLst>
                <a:ext uri="{FF2B5EF4-FFF2-40B4-BE49-F238E27FC236}">
                  <a16:creationId xmlns:a16="http://schemas.microsoft.com/office/drawing/2014/main" id="{FBB99E5A-3591-47A4-B349-E728489E11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" y="1737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C00000"/>
                  </a:solidFill>
                </a:rPr>
                <a:t>B</a:t>
              </a:r>
              <a:endParaRPr lang="en-US" altLang="en-US">
                <a:solidFill>
                  <a:srgbClr val="C00000"/>
                </a:solidFill>
              </a:endParaRPr>
            </a:p>
          </p:txBody>
        </p:sp>
        <p:sp>
          <p:nvSpPr>
            <p:cNvPr id="21540" name="Line 98">
              <a:extLst>
                <a:ext uri="{FF2B5EF4-FFF2-40B4-BE49-F238E27FC236}">
                  <a16:creationId xmlns:a16="http://schemas.microsoft.com/office/drawing/2014/main" id="{7D1FB4A7-B6AD-4D7F-90E0-57C352A8E3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1776"/>
              <a:ext cx="14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C00000"/>
                </a:solidFill>
              </a:endParaRPr>
            </a:p>
          </p:txBody>
        </p:sp>
      </p:grpSp>
      <p:grpSp>
        <p:nvGrpSpPr>
          <p:cNvPr id="25714" name="Group 114">
            <a:extLst>
              <a:ext uri="{FF2B5EF4-FFF2-40B4-BE49-F238E27FC236}">
                <a16:creationId xmlns:a16="http://schemas.microsoft.com/office/drawing/2014/main" id="{283252A9-C8BC-4255-96E0-303563485BF9}"/>
              </a:ext>
            </a:extLst>
          </p:cNvPr>
          <p:cNvGrpSpPr>
            <a:grpSpLocks/>
          </p:cNvGrpSpPr>
          <p:nvPr/>
        </p:nvGrpSpPr>
        <p:grpSpPr bwMode="auto">
          <a:xfrm>
            <a:off x="1592469" y="3489755"/>
            <a:ext cx="2286000" cy="366713"/>
            <a:chOff x="1440" y="2208"/>
            <a:chExt cx="1440" cy="231"/>
          </a:xfrm>
        </p:grpSpPr>
        <p:sp>
          <p:nvSpPr>
            <p:cNvPr id="21535" name="Text Box 112">
              <a:extLst>
                <a:ext uri="{FF2B5EF4-FFF2-40B4-BE49-F238E27FC236}">
                  <a16:creationId xmlns:a16="http://schemas.microsoft.com/office/drawing/2014/main" id="{6B73EB47-8326-4AF5-9C00-0036AB01C9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2208"/>
              <a:ext cx="384" cy="23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 err="1">
                  <a:solidFill>
                    <a:srgbClr val="C00000"/>
                  </a:solidFill>
                </a:rPr>
                <a:t>v.dt</a:t>
              </a:r>
              <a:endParaRPr lang="en-US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21536" name="Line 113">
              <a:extLst>
                <a:ext uri="{FF2B5EF4-FFF2-40B4-BE49-F238E27FC236}">
                  <a16:creationId xmlns:a16="http://schemas.microsoft.com/office/drawing/2014/main" id="{38711305-EBBC-4ED2-B4AA-3F22A8D7ED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2400"/>
              <a:ext cx="1440" cy="0"/>
            </a:xfrm>
            <a:prstGeom prst="line">
              <a:avLst/>
            </a:prstGeom>
            <a:ln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</p:grpSp>
      <p:sp>
        <p:nvSpPr>
          <p:cNvPr id="25740" name="TextBox 25739"/>
          <p:cNvSpPr txBox="1"/>
          <p:nvPr/>
        </p:nvSpPr>
        <p:spPr>
          <a:xfrm>
            <a:off x="749808" y="394082"/>
            <a:ext cx="10561320" cy="4462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900" b="1" i="0" dirty="0">
                <a:solidFill>
                  <a:srgbClr val="003F7D"/>
                </a:solidFill>
                <a:latin typeface="Calibri Light"/>
              </a:rPr>
              <a:t>Motional emf</a:t>
            </a:r>
            <a:endParaRPr sz="2900" b="1" i="0" dirty="0">
              <a:solidFill>
                <a:srgbClr val="003F7D"/>
              </a:solidFill>
              <a:latin typeface="Calibri Light"/>
            </a:endParaRPr>
          </a:p>
        </p:txBody>
      </p:sp>
      <p:sp>
        <p:nvSpPr>
          <p:cNvPr id="25741" name="TextBox 25740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25742" name="TextBox 25741"/>
          <p:cNvSpPr txBox="1"/>
          <p:nvPr/>
        </p:nvSpPr>
        <p:spPr>
          <a:xfrm>
            <a:off x="901758" y="939107"/>
            <a:ext cx="25146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0070C0"/>
                </a:solidFill>
                <a:latin typeface="Calibri"/>
              </a:rPr>
              <a:t>CONDUCTOR MOVING IN B</a:t>
            </a:r>
          </a:p>
        </p:txBody>
      </p:sp>
      <p:sp>
        <p:nvSpPr>
          <p:cNvPr id="25746" name="Rectangle 25745"/>
          <p:cNvSpPr/>
          <p:nvPr/>
        </p:nvSpPr>
        <p:spPr>
          <a:xfrm>
            <a:off x="841248" y="3995928"/>
            <a:ext cx="2514600" cy="5029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7FFED3A-9BCB-8E14-6397-CBE2CA7B7140}"/>
                  </a:ext>
                </a:extLst>
              </p:cNvPr>
              <p:cNvSpPr txBox="1"/>
              <p:nvPr/>
            </p:nvSpPr>
            <p:spPr>
              <a:xfrm>
                <a:off x="7328662" y="736618"/>
                <a:ext cx="2959782" cy="5613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en-US" sz="24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l-GR" altLang="en-US" sz="2400" b="1" i="0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𝚽</m:t>
                      </m:r>
                      <m:r>
                        <a:rPr lang="en-US" altLang="en-US" sz="2400" b="1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altLang="en-US" sz="2400" b="1" i="1" dirty="0" err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altLang="en-US" sz="2400" b="1" i="1" dirty="0" err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en-US" sz="2400" b="1" i="1" dirty="0" err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𝒅𝑨</m:t>
                      </m:r>
                      <m:r>
                        <a:rPr lang="en-US" altLang="en-US" sz="24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IN" altLang="en-US" sz="2400" b="1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eaLnBrk="1" hangingPunct="1"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en-IN" altLang="en-US" sz="2400" b="1" dirty="0">
                    <a:solidFill>
                      <a:srgbClr val="0070C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IN" altLang="en-US" sz="24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altLang="en-US" sz="2400" b="1" i="1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altLang="en-US" sz="2400" b="1" i="1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en-US" sz="2400" b="1" i="1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altLang="en-US" sz="2400" b="1" i="1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en-US" sz="2400" b="1" i="1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altLang="en-US" sz="2400" b="1" i="1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en-US" sz="2400" b="1" i="1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𝒅𝒕</m:t>
                    </m:r>
                  </m:oMath>
                </a14:m>
                <a:endParaRPr lang="en-IN" altLang="en-US" sz="2400" b="1" dirty="0">
                  <a:solidFill>
                    <a:srgbClr val="0070C0"/>
                  </a:solidFill>
                </a:endParaRPr>
              </a:p>
              <a:p>
                <a:pPr eaLnBrk="1" hangingPunct="1">
                  <a:lnSpc>
                    <a:spcPct val="150000"/>
                  </a:lnSpc>
                  <a:spcBef>
                    <a:spcPct val="50000"/>
                  </a:spcBef>
                </a:pPr>
                <a:endParaRPr lang="en-US" altLang="en-US" sz="2400" b="1" dirty="0">
                  <a:solidFill>
                    <a:srgbClr val="0070C0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l-GR" sz="24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en-US" altLang="en-US" sz="2400" b="1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= −</m:t>
                      </m:r>
                      <m:f>
                        <m:fPr>
                          <m:ctrlPr>
                            <a:rPr lang="en-US" altLang="en-US" sz="24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l-GR" altLang="en-US" sz="2400" b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𝚽</m:t>
                          </m:r>
                        </m:num>
                        <m:den>
                          <m:r>
                            <a:rPr lang="en-US" altLang="en-US" sz="24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altLang="en-US" sz="2400" b="1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altLang="en-US" sz="24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=−</m:t>
                      </m:r>
                      <m:f>
                        <m:fPr>
                          <m:ctrlPr>
                            <a:rPr lang="en-IN" altLang="en-US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altLang="en-US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IN" altLang="en-US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d>
                        <m:dPr>
                          <m:ctrlPr>
                            <a:rPr lang="en-IN" altLang="en-US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altLang="en-US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𝑩𝒍𝒗𝒅𝒕</m:t>
                          </m:r>
                        </m:e>
                      </m:d>
                    </m:oMath>
                  </m:oMathPara>
                </a14:m>
                <a:endParaRPr lang="en-IN" altLang="en-US" sz="2400" b="1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IN" altLang="en-US" sz="24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altLang="en-US" sz="2400" b="1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altLang="en-US" sz="2400" b="1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𝐁𝐥𝐯</m:t>
                      </m:r>
                    </m:oMath>
                  </m:oMathPara>
                </a14:m>
                <a:endParaRPr lang="en-IN" altLang="en-US" sz="2400" b="1" dirty="0">
                  <a:solidFill>
                    <a:srgbClr val="0070C0"/>
                  </a:solidFill>
                </a:endParaRPr>
              </a:p>
              <a:p>
                <a:pPr>
                  <a:spcBef>
                    <a:spcPct val="50000"/>
                  </a:spcBef>
                </a:pPr>
                <a:endParaRPr lang="en-US" altLang="en-US" b="1" dirty="0">
                  <a:solidFill>
                    <a:srgbClr val="0070C0"/>
                  </a:solidFill>
                  <a:cs typeface="Arial" panose="020B0604020202020204" pitchFamily="34" charset="0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7FFED3A-9BCB-8E14-6397-CBE2CA7B7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662" y="736618"/>
                <a:ext cx="2959782" cy="5613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555B4C-D461-D4DF-6508-B36EEC9E632E}"/>
                  </a:ext>
                </a:extLst>
              </p:cNvPr>
              <p:cNvSpPr txBox="1"/>
              <p:nvPr/>
            </p:nvSpPr>
            <p:spPr>
              <a:xfrm>
                <a:off x="1168458" y="5100496"/>
                <a:ext cx="1638300" cy="6463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l-GR" sz="24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en-IN" altLang="en-US" sz="24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altLang="en-US" sz="2400" b="1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altLang="en-US" sz="2400" b="1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𝐁𝐥𝐯</m:t>
                      </m:r>
                    </m:oMath>
                  </m:oMathPara>
                </a14:m>
                <a:endParaRPr lang="en-IN" alt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555B4C-D461-D4DF-6508-B36EEC9E63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458" y="5100496"/>
                <a:ext cx="1638300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111">
            <a:extLst>
              <a:ext uri="{FF2B5EF4-FFF2-40B4-BE49-F238E27FC236}">
                <a16:creationId xmlns:a16="http://schemas.microsoft.com/office/drawing/2014/main" id="{7733E9AD-7CF0-07E5-7FBA-D3329825328D}"/>
              </a:ext>
            </a:extLst>
          </p:cNvPr>
          <p:cNvGrpSpPr>
            <a:grpSpLocks/>
          </p:cNvGrpSpPr>
          <p:nvPr/>
        </p:nvGrpSpPr>
        <p:grpSpPr bwMode="auto">
          <a:xfrm>
            <a:off x="6515510" y="2083759"/>
            <a:ext cx="304800" cy="1524000"/>
            <a:chOff x="1152" y="1296"/>
            <a:chExt cx="192" cy="960"/>
          </a:xfrm>
        </p:grpSpPr>
        <p:sp>
          <p:nvSpPr>
            <p:cNvPr id="7" name="Line 109">
              <a:extLst>
                <a:ext uri="{FF2B5EF4-FFF2-40B4-BE49-F238E27FC236}">
                  <a16:creationId xmlns:a16="http://schemas.microsoft.com/office/drawing/2014/main" id="{EBCEABAF-10EE-07D3-1706-AC37455776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1296"/>
              <a:ext cx="0" cy="960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 Box 110">
                  <a:extLst>
                    <a:ext uri="{FF2B5EF4-FFF2-40B4-BE49-F238E27FC236}">
                      <a16:creationId xmlns:a16="http://schemas.microsoft.com/office/drawing/2014/main" id="{1DD76A89-3644-B601-D810-F8E387350A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52" y="1689"/>
                  <a:ext cx="144" cy="2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>
                        <m:r>
                          <a:rPr lang="en-IN" alt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oMath>
                    </m:oMathPara>
                  </a14:m>
                  <a:endParaRPr lang="en-US" altLang="en-US" b="1" dirty="0">
                    <a:solidFill>
                      <a:srgbClr val="0070C0"/>
                    </a:solidFill>
                    <a:latin typeface="ItalicC" pitchFamily="2" charset="0"/>
                  </a:endParaRPr>
                </a:p>
              </p:txBody>
            </p:sp>
          </mc:Choice>
          <mc:Fallback xmlns="">
            <p:sp>
              <p:nvSpPr>
                <p:cNvPr id="8" name="Text Box 110">
                  <a:extLst>
                    <a:ext uri="{FF2B5EF4-FFF2-40B4-BE49-F238E27FC236}">
                      <a16:creationId xmlns:a16="http://schemas.microsoft.com/office/drawing/2014/main" id="{1DD76A89-3644-B601-D810-F8E387350A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52" y="1689"/>
                  <a:ext cx="144" cy="233"/>
                </a:xfrm>
                <a:prstGeom prst="rect">
                  <a:avLst/>
                </a:prstGeom>
                <a:blipFill>
                  <a:blip r:embed="rId7"/>
                  <a:stretch>
                    <a:fillRect r="-16216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9800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-0.19115 0.0053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5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57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6" grpId="0" animBg="1"/>
      <p:bldP spid="25706" grpId="1" animBg="1"/>
      <p:bldP spid="25665" grpId="0" animBg="1"/>
      <p:bldP spid="21549" grpId="0"/>
      <p:bldP spid="21550" grpId="0"/>
      <p:bldP spid="21551" grpId="0"/>
      <p:bldP spid="21552" grpId="0"/>
      <p:bldP spid="25740" grpId="0"/>
      <p:bldP spid="25742" grpId="0"/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8" name="Rectangle 32">
            <a:extLst>
              <a:ext uri="{FF2B5EF4-FFF2-40B4-BE49-F238E27FC236}">
                <a16:creationId xmlns:a16="http://schemas.microsoft.com/office/drawing/2014/main" id="{48D8309D-791E-459B-A3B6-2F83C268B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3383" y="1540117"/>
            <a:ext cx="3276600" cy="2514600"/>
          </a:xfrm>
          <a:prstGeom prst="rect">
            <a:avLst/>
          </a:prstGeom>
          <a:solidFill>
            <a:schemeClr val="bg1"/>
          </a:solidFill>
          <a:ln w="28575">
            <a:solidFill>
              <a:srgbClr val="33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>
              <a:solidFill>
                <a:srgbClr val="0070C0"/>
              </a:solidFill>
            </a:endParaRPr>
          </a:p>
        </p:txBody>
      </p:sp>
      <p:pic>
        <p:nvPicPr>
          <p:cNvPr id="29721" name="Picture 25">
            <a:extLst>
              <a:ext uri="{FF2B5EF4-FFF2-40B4-BE49-F238E27FC236}">
                <a16:creationId xmlns:a16="http://schemas.microsoft.com/office/drawing/2014/main" id="{663EAD32-4669-45D5-A913-8D9CC2C49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" r="722"/>
          <a:stretch>
            <a:fillRect/>
          </a:stretch>
        </p:blipFill>
        <p:spPr bwMode="auto">
          <a:xfrm>
            <a:off x="7317783" y="2060817"/>
            <a:ext cx="2133600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33" name="Group 37">
            <a:extLst>
              <a:ext uri="{FF2B5EF4-FFF2-40B4-BE49-F238E27FC236}">
                <a16:creationId xmlns:a16="http://schemas.microsoft.com/office/drawing/2014/main" id="{BC419CFA-100E-41E0-A5A3-EEDB8B8E1C0F}"/>
              </a:ext>
            </a:extLst>
          </p:cNvPr>
          <p:cNvGrpSpPr>
            <a:grpSpLocks/>
          </p:cNvGrpSpPr>
          <p:nvPr/>
        </p:nvGrpSpPr>
        <p:grpSpPr bwMode="auto">
          <a:xfrm>
            <a:off x="6327184" y="2746618"/>
            <a:ext cx="2157413" cy="915987"/>
            <a:chOff x="3648" y="3496"/>
            <a:chExt cx="1359" cy="577"/>
          </a:xfrm>
        </p:grpSpPr>
        <p:sp>
          <p:nvSpPr>
            <p:cNvPr id="23566" name="Line 26">
              <a:extLst>
                <a:ext uri="{FF2B5EF4-FFF2-40B4-BE49-F238E27FC236}">
                  <a16:creationId xmlns:a16="http://schemas.microsoft.com/office/drawing/2014/main" id="{AA9AA55B-ED1C-49F3-A610-C8A0A985C0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8" y="3564"/>
              <a:ext cx="879" cy="433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3567" name="Text Box 27">
              <a:extLst>
                <a:ext uri="{FF2B5EF4-FFF2-40B4-BE49-F238E27FC236}">
                  <a16:creationId xmlns:a16="http://schemas.microsoft.com/office/drawing/2014/main" id="{A70E8BB3-A533-44A8-B2FF-B5B54CF1CB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648" y="3496"/>
              <a:ext cx="672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70C0"/>
                  </a:solidFill>
                </a:rPr>
                <a:t>ElectricCurrent  (I)</a:t>
              </a:r>
            </a:p>
          </p:txBody>
        </p:sp>
      </p:grpSp>
      <p:grpSp>
        <p:nvGrpSpPr>
          <p:cNvPr id="29732" name="Group 36">
            <a:extLst>
              <a:ext uri="{FF2B5EF4-FFF2-40B4-BE49-F238E27FC236}">
                <a16:creationId xmlns:a16="http://schemas.microsoft.com/office/drawing/2014/main" id="{60528C8E-0913-40AD-A002-5230BB9E8AAF}"/>
              </a:ext>
            </a:extLst>
          </p:cNvPr>
          <p:cNvGrpSpPr>
            <a:grpSpLocks/>
          </p:cNvGrpSpPr>
          <p:nvPr/>
        </p:nvGrpSpPr>
        <p:grpSpPr bwMode="auto">
          <a:xfrm>
            <a:off x="8460783" y="1495667"/>
            <a:ext cx="838200" cy="1358900"/>
            <a:chOff x="4992" y="2708"/>
            <a:chExt cx="528" cy="856"/>
          </a:xfrm>
        </p:grpSpPr>
        <p:sp>
          <p:nvSpPr>
            <p:cNvPr id="23564" name="Line 28">
              <a:extLst>
                <a:ext uri="{FF2B5EF4-FFF2-40B4-BE49-F238E27FC236}">
                  <a16:creationId xmlns:a16="http://schemas.microsoft.com/office/drawing/2014/main" id="{081D6B2C-C0BA-46F0-A5D5-66D028821D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07" y="2891"/>
              <a:ext cx="377" cy="673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3565" name="Text Box 29">
              <a:extLst>
                <a:ext uri="{FF2B5EF4-FFF2-40B4-BE49-F238E27FC236}">
                  <a16:creationId xmlns:a16="http://schemas.microsoft.com/office/drawing/2014/main" id="{1BBFEC06-AA64-465F-8461-6A1079EE4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992" y="2708"/>
              <a:ext cx="52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70C0"/>
                  </a:solidFill>
                </a:rPr>
                <a:t>Force (F)</a:t>
              </a:r>
            </a:p>
          </p:txBody>
        </p:sp>
      </p:grpSp>
      <p:grpSp>
        <p:nvGrpSpPr>
          <p:cNvPr id="29731" name="Group 35">
            <a:extLst>
              <a:ext uri="{FF2B5EF4-FFF2-40B4-BE49-F238E27FC236}">
                <a16:creationId xmlns:a16="http://schemas.microsoft.com/office/drawing/2014/main" id="{E6A5465C-F5C4-4517-8A57-EF8EFC300023}"/>
              </a:ext>
            </a:extLst>
          </p:cNvPr>
          <p:cNvGrpSpPr>
            <a:grpSpLocks/>
          </p:cNvGrpSpPr>
          <p:nvPr/>
        </p:nvGrpSpPr>
        <p:grpSpPr bwMode="auto">
          <a:xfrm>
            <a:off x="6631983" y="1481379"/>
            <a:ext cx="1841500" cy="1371600"/>
            <a:chOff x="3840" y="2699"/>
            <a:chExt cx="1160" cy="864"/>
          </a:xfrm>
        </p:grpSpPr>
        <p:sp>
          <p:nvSpPr>
            <p:cNvPr id="23562" name="Line 30">
              <a:extLst>
                <a:ext uri="{FF2B5EF4-FFF2-40B4-BE49-F238E27FC236}">
                  <a16:creationId xmlns:a16="http://schemas.microsoft.com/office/drawing/2014/main" id="{E8D9C3E3-0253-4562-A1B7-5BA236C513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80" y="3083"/>
              <a:ext cx="720" cy="48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3563" name="Text Box 31">
              <a:extLst>
                <a:ext uri="{FF2B5EF4-FFF2-40B4-BE49-F238E27FC236}">
                  <a16:creationId xmlns:a16="http://schemas.microsoft.com/office/drawing/2014/main" id="{4B9CBE73-15CD-4654-B267-4B2E20218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840" y="2699"/>
              <a:ext cx="768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70C0"/>
                  </a:solidFill>
                </a:rPr>
                <a:t>Magnetic Field   (B)</a:t>
              </a:r>
            </a:p>
          </p:txBody>
        </p:sp>
      </p:grpSp>
      <p:sp>
        <p:nvSpPr>
          <p:cNvPr id="29734" name="Rectangle 29733"/>
          <p:cNvSpPr/>
          <p:nvPr/>
        </p:nvSpPr>
        <p:spPr>
          <a:xfrm>
            <a:off x="749808" y="237744"/>
            <a:ext cx="768096" cy="7315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735" name="TextBox 29734"/>
          <p:cNvSpPr txBox="1"/>
          <p:nvPr/>
        </p:nvSpPr>
        <p:spPr>
          <a:xfrm>
            <a:off x="749808" y="365760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03F7D"/>
                </a:solidFill>
                <a:latin typeface="Calibri Light"/>
              </a:rPr>
              <a:t>Fleming’s rule predicts current direction</a:t>
            </a:r>
          </a:p>
        </p:txBody>
      </p:sp>
      <p:sp>
        <p:nvSpPr>
          <p:cNvPr id="29736" name="TextBox 29735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29737" name="TextBox 29736"/>
          <p:cNvSpPr txBox="1"/>
          <p:nvPr/>
        </p:nvSpPr>
        <p:spPr>
          <a:xfrm>
            <a:off x="868680" y="1389888"/>
            <a:ext cx="4754880" cy="6949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162E3D"/>
                </a:solidFill>
                <a:latin typeface="Calibri"/>
              </a:rPr>
              <a:t>Stretch the right-hand thumb, forefinger and middle finger mutually perpendicular.</a:t>
            </a:r>
          </a:p>
        </p:txBody>
      </p:sp>
      <p:sp>
        <p:nvSpPr>
          <p:cNvPr id="29738" name="Oval 29737"/>
          <p:cNvSpPr/>
          <p:nvPr/>
        </p:nvSpPr>
        <p:spPr>
          <a:xfrm>
            <a:off x="896112" y="2404872"/>
            <a:ext cx="365760" cy="365760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739" name="TextBox 29738"/>
          <p:cNvSpPr txBox="1"/>
          <p:nvPr/>
        </p:nvSpPr>
        <p:spPr>
          <a:xfrm>
            <a:off x="896112" y="2404872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9740" name="TextBox 29739"/>
          <p:cNvSpPr txBox="1"/>
          <p:nvPr/>
        </p:nvSpPr>
        <p:spPr>
          <a:xfrm>
            <a:off x="1444752" y="2386584"/>
            <a:ext cx="14173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070C0"/>
                </a:solidFill>
                <a:latin typeface="Calibri"/>
              </a:rPr>
              <a:t>FOREFINGER</a:t>
            </a:r>
          </a:p>
        </p:txBody>
      </p:sp>
      <p:sp>
        <p:nvSpPr>
          <p:cNvPr id="29741" name="TextBox 29740"/>
          <p:cNvSpPr txBox="1"/>
          <p:nvPr/>
        </p:nvSpPr>
        <p:spPr>
          <a:xfrm>
            <a:off x="2816352" y="2386584"/>
            <a:ext cx="2514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3F7D"/>
                </a:solidFill>
                <a:latin typeface="Calibri Light"/>
              </a:rPr>
              <a:t>magnetic field B</a:t>
            </a:r>
          </a:p>
        </p:txBody>
      </p:sp>
      <p:sp>
        <p:nvSpPr>
          <p:cNvPr id="29742" name="Oval 29741"/>
          <p:cNvSpPr/>
          <p:nvPr/>
        </p:nvSpPr>
        <p:spPr>
          <a:xfrm>
            <a:off x="896112" y="3337560"/>
            <a:ext cx="365760" cy="365760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743" name="TextBox 29742"/>
          <p:cNvSpPr txBox="1"/>
          <p:nvPr/>
        </p:nvSpPr>
        <p:spPr>
          <a:xfrm>
            <a:off x="896112" y="333756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9744" name="TextBox 29743"/>
          <p:cNvSpPr txBox="1"/>
          <p:nvPr/>
        </p:nvSpPr>
        <p:spPr>
          <a:xfrm>
            <a:off x="1444752" y="3319272"/>
            <a:ext cx="14173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070C0"/>
                </a:solidFill>
                <a:latin typeface="Calibri"/>
              </a:rPr>
              <a:t>THUMB</a:t>
            </a:r>
          </a:p>
        </p:txBody>
      </p:sp>
      <p:sp>
        <p:nvSpPr>
          <p:cNvPr id="29745" name="TextBox 29744"/>
          <p:cNvSpPr txBox="1"/>
          <p:nvPr/>
        </p:nvSpPr>
        <p:spPr>
          <a:xfrm>
            <a:off x="2816352" y="3319272"/>
            <a:ext cx="2514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3F7D"/>
                </a:solidFill>
                <a:latin typeface="Calibri Light"/>
              </a:rPr>
              <a:t>motion / force</a:t>
            </a:r>
          </a:p>
        </p:txBody>
      </p:sp>
      <p:sp>
        <p:nvSpPr>
          <p:cNvPr id="29746" name="Oval 29745"/>
          <p:cNvSpPr/>
          <p:nvPr/>
        </p:nvSpPr>
        <p:spPr>
          <a:xfrm>
            <a:off x="896112" y="4270248"/>
            <a:ext cx="365760" cy="365760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747" name="TextBox 29746"/>
          <p:cNvSpPr txBox="1"/>
          <p:nvPr/>
        </p:nvSpPr>
        <p:spPr>
          <a:xfrm>
            <a:off x="896112" y="427024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9748" name="TextBox 29747"/>
          <p:cNvSpPr txBox="1"/>
          <p:nvPr/>
        </p:nvSpPr>
        <p:spPr>
          <a:xfrm>
            <a:off x="1444752" y="4251960"/>
            <a:ext cx="14173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070C0"/>
                </a:solidFill>
                <a:latin typeface="Calibri"/>
              </a:rPr>
              <a:t>MIDDLE FINGER</a:t>
            </a:r>
          </a:p>
        </p:txBody>
      </p:sp>
      <p:sp>
        <p:nvSpPr>
          <p:cNvPr id="29749" name="TextBox 29748"/>
          <p:cNvSpPr txBox="1"/>
          <p:nvPr/>
        </p:nvSpPr>
        <p:spPr>
          <a:xfrm>
            <a:off x="2816352" y="4251960"/>
            <a:ext cx="2514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3F7D"/>
                </a:solidFill>
                <a:latin typeface="Calibri Light"/>
              </a:rPr>
              <a:t>induced current I</a:t>
            </a:r>
          </a:p>
        </p:txBody>
      </p:sp>
      <p:sp>
        <p:nvSpPr>
          <p:cNvPr id="29750" name="TextBox 29749"/>
          <p:cNvSpPr txBox="1"/>
          <p:nvPr/>
        </p:nvSpPr>
        <p:spPr>
          <a:xfrm>
            <a:off x="6565392" y="4754880"/>
            <a:ext cx="306324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3F7D"/>
                </a:solidFill>
                <a:latin typeface="Cambria Math"/>
              </a:rPr>
              <a:t>B ⟂ motion ⟂ I</a:t>
            </a:r>
          </a:p>
        </p:txBody>
      </p:sp>
    </p:spTree>
    <p:extLst>
      <p:ext uri="{BB962C8B-B14F-4D97-AF65-F5344CB8AC3E}">
        <p14:creationId xmlns:p14="http://schemas.microsoft.com/office/powerpoint/2010/main" val="391872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37" grpId="0"/>
      <p:bldP spid="29739" grpId="0"/>
      <p:bldP spid="29740" grpId="0"/>
      <p:bldP spid="29741" grpId="0"/>
      <p:bldP spid="29743" grpId="0"/>
      <p:bldP spid="29744" grpId="0"/>
      <p:bldP spid="29745" grpId="0"/>
      <p:bldP spid="29747" grpId="0"/>
      <p:bldP spid="29748" grpId="0"/>
      <p:bldP spid="297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6" name="Line 42">
            <a:extLst>
              <a:ext uri="{FF2B5EF4-FFF2-40B4-BE49-F238E27FC236}">
                <a16:creationId xmlns:a16="http://schemas.microsoft.com/office/drawing/2014/main" id="{7EEF0C34-EB47-473E-B8F1-C17CE00D183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39200" y="2209800"/>
            <a:ext cx="0" cy="411480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/>
          <a:p>
            <a:endParaRPr lang="en-IN">
              <a:solidFill>
                <a:srgbClr val="0070C0"/>
              </a:solidFill>
            </a:endParaRPr>
          </a:p>
        </p:txBody>
      </p:sp>
      <p:grpSp>
        <p:nvGrpSpPr>
          <p:cNvPr id="31787" name="Group 43">
            <a:extLst>
              <a:ext uri="{FF2B5EF4-FFF2-40B4-BE49-F238E27FC236}">
                <a16:creationId xmlns:a16="http://schemas.microsoft.com/office/drawing/2014/main" id="{A3920589-E7A9-48FE-94AB-693A7044EB37}"/>
              </a:ext>
            </a:extLst>
          </p:cNvPr>
          <p:cNvGrpSpPr>
            <a:grpSpLocks/>
          </p:cNvGrpSpPr>
          <p:nvPr/>
        </p:nvGrpSpPr>
        <p:grpSpPr bwMode="auto">
          <a:xfrm>
            <a:off x="7924800" y="2438400"/>
            <a:ext cx="1828800" cy="3581400"/>
            <a:chOff x="3936" y="576"/>
            <a:chExt cx="1152" cy="2256"/>
          </a:xfrm>
        </p:grpSpPr>
        <p:sp>
          <p:nvSpPr>
            <p:cNvPr id="25662" name="Text Box 44">
              <a:extLst>
                <a:ext uri="{FF2B5EF4-FFF2-40B4-BE49-F238E27FC236}">
                  <a16:creationId xmlns:a16="http://schemas.microsoft.com/office/drawing/2014/main" id="{E292AC27-9206-42DD-BC15-C00180CA68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1104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70C0"/>
                  </a:solidFill>
                </a:rPr>
                <a:t>P</a:t>
              </a:r>
            </a:p>
          </p:txBody>
        </p:sp>
        <p:sp>
          <p:nvSpPr>
            <p:cNvPr id="25663" name="Text Box 45">
              <a:extLst>
                <a:ext uri="{FF2B5EF4-FFF2-40B4-BE49-F238E27FC236}">
                  <a16:creationId xmlns:a16="http://schemas.microsoft.com/office/drawing/2014/main" id="{291C2365-4575-4F45-ADA3-F833CDA757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601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70C0"/>
                  </a:solidFill>
                </a:rPr>
                <a:t>Q</a:t>
              </a:r>
            </a:p>
          </p:txBody>
        </p:sp>
        <p:sp>
          <p:nvSpPr>
            <p:cNvPr id="25664" name="Text Box 46">
              <a:extLst>
                <a:ext uri="{FF2B5EF4-FFF2-40B4-BE49-F238E27FC236}">
                  <a16:creationId xmlns:a16="http://schemas.microsoft.com/office/drawing/2014/main" id="{122320AD-3FF8-4B00-9F86-E411CEBA30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2064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70C0"/>
                  </a:solidFill>
                </a:rPr>
                <a:t>R</a:t>
              </a:r>
            </a:p>
          </p:txBody>
        </p:sp>
        <p:sp>
          <p:nvSpPr>
            <p:cNvPr id="25665" name="Text Box 47">
              <a:extLst>
                <a:ext uri="{FF2B5EF4-FFF2-40B4-BE49-F238E27FC236}">
                  <a16:creationId xmlns:a16="http://schemas.microsoft.com/office/drawing/2014/main" id="{D9C885B5-425C-4780-93AC-3F0ACDC847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576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70C0"/>
                  </a:solidFill>
                </a:rPr>
                <a:t>S</a:t>
              </a:r>
            </a:p>
          </p:txBody>
        </p:sp>
      </p:grpSp>
      <p:grpSp>
        <p:nvGrpSpPr>
          <p:cNvPr id="31931" name="Group 187">
            <a:extLst>
              <a:ext uri="{FF2B5EF4-FFF2-40B4-BE49-F238E27FC236}">
                <a16:creationId xmlns:a16="http://schemas.microsoft.com/office/drawing/2014/main" id="{3019D8C5-4524-4051-9AA4-35E773BF8D0C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3048000"/>
            <a:ext cx="1295400" cy="2438400"/>
            <a:chOff x="912" y="1392"/>
            <a:chExt cx="816" cy="1536"/>
          </a:xfrm>
        </p:grpSpPr>
        <p:sp>
          <p:nvSpPr>
            <p:cNvPr id="25657" name="Line 99">
              <a:extLst>
                <a:ext uri="{FF2B5EF4-FFF2-40B4-BE49-F238E27FC236}">
                  <a16:creationId xmlns:a16="http://schemas.microsoft.com/office/drawing/2014/main" id="{DDE7C01C-2DE9-40EE-A965-05D41FC820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392"/>
              <a:ext cx="81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5658" name="Line 100">
              <a:extLst>
                <a:ext uri="{FF2B5EF4-FFF2-40B4-BE49-F238E27FC236}">
                  <a16:creationId xmlns:a16="http://schemas.microsoft.com/office/drawing/2014/main" id="{AE47A577-051D-4FF8-840F-3FEC4EC967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776"/>
              <a:ext cx="81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5659" name="Line 101">
              <a:extLst>
                <a:ext uri="{FF2B5EF4-FFF2-40B4-BE49-F238E27FC236}">
                  <a16:creationId xmlns:a16="http://schemas.microsoft.com/office/drawing/2014/main" id="{D11263AD-A09B-4436-9BF9-EF6949513A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160"/>
              <a:ext cx="81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5660" name="Line 102">
              <a:extLst>
                <a:ext uri="{FF2B5EF4-FFF2-40B4-BE49-F238E27FC236}">
                  <a16:creationId xmlns:a16="http://schemas.microsoft.com/office/drawing/2014/main" id="{471773AD-6C4D-4B88-8CB5-CF0A920008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544"/>
              <a:ext cx="81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5661" name="Line 103">
              <a:extLst>
                <a:ext uri="{FF2B5EF4-FFF2-40B4-BE49-F238E27FC236}">
                  <a16:creationId xmlns:a16="http://schemas.microsoft.com/office/drawing/2014/main" id="{C2C1F05E-3E37-469F-B630-EF6860A289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928"/>
              <a:ext cx="81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</p:grpSp>
      <p:grpSp>
        <p:nvGrpSpPr>
          <p:cNvPr id="31886" name="Group 142">
            <a:extLst>
              <a:ext uri="{FF2B5EF4-FFF2-40B4-BE49-F238E27FC236}">
                <a16:creationId xmlns:a16="http://schemas.microsoft.com/office/drawing/2014/main" id="{3F76DFCB-0CE9-4A5E-8A78-A54B2720A9BF}"/>
              </a:ext>
            </a:extLst>
          </p:cNvPr>
          <p:cNvGrpSpPr>
            <a:grpSpLocks/>
          </p:cNvGrpSpPr>
          <p:nvPr/>
        </p:nvGrpSpPr>
        <p:grpSpPr bwMode="auto">
          <a:xfrm>
            <a:off x="8229600" y="2667000"/>
            <a:ext cx="1143000" cy="3352800"/>
            <a:chOff x="3648" y="1200"/>
            <a:chExt cx="720" cy="2112"/>
          </a:xfrm>
        </p:grpSpPr>
        <p:sp>
          <p:nvSpPr>
            <p:cNvPr id="25648" name="AutoShape 126">
              <a:extLst>
                <a:ext uri="{FF2B5EF4-FFF2-40B4-BE49-F238E27FC236}">
                  <a16:creationId xmlns:a16="http://schemas.microsoft.com/office/drawing/2014/main" id="{388D99A8-24A8-4002-8133-16A5DDC8EE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3072" y="1776"/>
              <a:ext cx="1872" cy="720"/>
            </a:xfrm>
            <a:prstGeom prst="parallelogram">
              <a:avLst>
                <a:gd name="adj" fmla="val 65000"/>
              </a:avLst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rgbClr val="CC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grpSp>
          <p:nvGrpSpPr>
            <p:cNvPr id="25649" name="Group 141">
              <a:extLst>
                <a:ext uri="{FF2B5EF4-FFF2-40B4-BE49-F238E27FC236}">
                  <a16:creationId xmlns:a16="http://schemas.microsoft.com/office/drawing/2014/main" id="{9C094D22-1E8E-4980-BF30-D8F4F52FF1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8" y="1200"/>
              <a:ext cx="720" cy="2112"/>
              <a:chOff x="3648" y="1200"/>
              <a:chExt cx="720" cy="2112"/>
            </a:xfrm>
          </p:grpSpPr>
          <p:sp>
            <p:nvSpPr>
              <p:cNvPr id="25650" name="Line 116">
                <a:extLst>
                  <a:ext uri="{FF2B5EF4-FFF2-40B4-BE49-F238E27FC236}">
                    <a16:creationId xmlns:a16="http://schemas.microsoft.com/office/drawing/2014/main" id="{181E0F5E-D00B-4B75-8FF5-3D03C7A66B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2832"/>
                <a:ext cx="0" cy="48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51" name="Line 117">
                <a:extLst>
                  <a:ext uri="{FF2B5EF4-FFF2-40B4-BE49-F238E27FC236}">
                    <a16:creationId xmlns:a16="http://schemas.microsoft.com/office/drawing/2014/main" id="{80ABD29E-EC3D-45A3-B016-DA00BAF7FB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0" y="2784"/>
                <a:ext cx="0" cy="48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52" name="Line 131">
                <a:extLst>
                  <a:ext uri="{FF2B5EF4-FFF2-40B4-BE49-F238E27FC236}">
                    <a16:creationId xmlns:a16="http://schemas.microsoft.com/office/drawing/2014/main" id="{CE27D871-C1DE-4558-B1A2-0B81972F94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8" y="1680"/>
                <a:ext cx="0" cy="1392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53" name="Line 132">
                <a:extLst>
                  <a:ext uri="{FF2B5EF4-FFF2-40B4-BE49-F238E27FC236}">
                    <a16:creationId xmlns:a16="http://schemas.microsoft.com/office/drawing/2014/main" id="{282CB899-DFF4-474D-B690-2DE5A4F0A0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8" y="1200"/>
                <a:ext cx="0" cy="1392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54" name="Line 133">
                <a:extLst>
                  <a:ext uri="{FF2B5EF4-FFF2-40B4-BE49-F238E27FC236}">
                    <a16:creationId xmlns:a16="http://schemas.microsoft.com/office/drawing/2014/main" id="{9B17953C-7CC0-446E-B387-0A7583722D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8" y="1200"/>
                <a:ext cx="720" cy="48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55" name="Line 134">
                <a:extLst>
                  <a:ext uri="{FF2B5EF4-FFF2-40B4-BE49-F238E27FC236}">
                    <a16:creationId xmlns:a16="http://schemas.microsoft.com/office/drawing/2014/main" id="{1CBB8BCC-181D-4B13-AB3C-B942A1BCE5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8" y="2832"/>
                <a:ext cx="336" cy="24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56" name="Line 140">
                <a:extLst>
                  <a:ext uri="{FF2B5EF4-FFF2-40B4-BE49-F238E27FC236}">
                    <a16:creationId xmlns:a16="http://schemas.microsoft.com/office/drawing/2014/main" id="{FA16D38D-43E5-4981-8086-CA287B0CF6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80" y="2592"/>
                <a:ext cx="288" cy="192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</p:grpSp>
      </p:grpSp>
      <p:grpSp>
        <p:nvGrpSpPr>
          <p:cNvPr id="31887" name="Group 143">
            <a:extLst>
              <a:ext uri="{FF2B5EF4-FFF2-40B4-BE49-F238E27FC236}">
                <a16:creationId xmlns:a16="http://schemas.microsoft.com/office/drawing/2014/main" id="{46964BE3-4345-484A-A1A7-4F47E4FAA6D1}"/>
              </a:ext>
            </a:extLst>
          </p:cNvPr>
          <p:cNvGrpSpPr>
            <a:grpSpLocks/>
          </p:cNvGrpSpPr>
          <p:nvPr/>
        </p:nvGrpSpPr>
        <p:grpSpPr bwMode="auto">
          <a:xfrm>
            <a:off x="9677400" y="3200401"/>
            <a:ext cx="457200" cy="366713"/>
            <a:chOff x="5136" y="1737"/>
            <a:chExt cx="288" cy="231"/>
          </a:xfrm>
        </p:grpSpPr>
        <p:sp>
          <p:nvSpPr>
            <p:cNvPr id="25646" name="Text Box 144">
              <a:extLst>
                <a:ext uri="{FF2B5EF4-FFF2-40B4-BE49-F238E27FC236}">
                  <a16:creationId xmlns:a16="http://schemas.microsoft.com/office/drawing/2014/main" id="{95D40166-01F6-4BC1-8885-338F399FE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" y="1737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0070C0"/>
                  </a:solidFill>
                </a:rPr>
                <a:t>B</a:t>
              </a:r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25647" name="Line 145">
              <a:extLst>
                <a:ext uri="{FF2B5EF4-FFF2-40B4-BE49-F238E27FC236}">
                  <a16:creationId xmlns:a16="http://schemas.microsoft.com/office/drawing/2014/main" id="{B8F34C69-17AF-4658-B968-50F9137B3C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1776"/>
              <a:ext cx="14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</p:grpSp>
      <p:grpSp>
        <p:nvGrpSpPr>
          <p:cNvPr id="31920" name="Group 176">
            <a:extLst>
              <a:ext uri="{FF2B5EF4-FFF2-40B4-BE49-F238E27FC236}">
                <a16:creationId xmlns:a16="http://schemas.microsoft.com/office/drawing/2014/main" id="{E61C7F38-F3DA-4519-9B95-B225A2E14D53}"/>
              </a:ext>
            </a:extLst>
          </p:cNvPr>
          <p:cNvGrpSpPr>
            <a:grpSpLocks/>
          </p:cNvGrpSpPr>
          <p:nvPr/>
        </p:nvGrpSpPr>
        <p:grpSpPr bwMode="auto">
          <a:xfrm>
            <a:off x="8763000" y="2590800"/>
            <a:ext cx="228600" cy="3352800"/>
            <a:chOff x="3648" y="1200"/>
            <a:chExt cx="720" cy="2112"/>
          </a:xfrm>
        </p:grpSpPr>
        <p:sp>
          <p:nvSpPr>
            <p:cNvPr id="25637" name="AutoShape 177">
              <a:extLst>
                <a:ext uri="{FF2B5EF4-FFF2-40B4-BE49-F238E27FC236}">
                  <a16:creationId xmlns:a16="http://schemas.microsoft.com/office/drawing/2014/main" id="{E34BBF18-8525-4C0D-91C0-BB275B27BEC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3072" y="1776"/>
              <a:ext cx="1872" cy="720"/>
            </a:xfrm>
            <a:prstGeom prst="parallelogram">
              <a:avLst>
                <a:gd name="adj" fmla="val 65000"/>
              </a:avLst>
            </a:prstGeom>
            <a:solidFill>
              <a:srgbClr val="CCECFF"/>
            </a:solidFill>
            <a:ln w="3175">
              <a:solidFill>
                <a:srgbClr val="CC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grpSp>
          <p:nvGrpSpPr>
            <p:cNvPr id="25638" name="Group 178">
              <a:extLst>
                <a:ext uri="{FF2B5EF4-FFF2-40B4-BE49-F238E27FC236}">
                  <a16:creationId xmlns:a16="http://schemas.microsoft.com/office/drawing/2014/main" id="{DCDCA80C-715A-4100-9E17-0C10439B71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8" y="1200"/>
              <a:ext cx="720" cy="2112"/>
              <a:chOff x="3648" y="1200"/>
              <a:chExt cx="720" cy="2112"/>
            </a:xfrm>
          </p:grpSpPr>
          <p:sp>
            <p:nvSpPr>
              <p:cNvPr id="25639" name="Line 179">
                <a:extLst>
                  <a:ext uri="{FF2B5EF4-FFF2-40B4-BE49-F238E27FC236}">
                    <a16:creationId xmlns:a16="http://schemas.microsoft.com/office/drawing/2014/main" id="{571625F7-481C-43D4-8BDD-956BD04A07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2832"/>
                <a:ext cx="0" cy="48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40" name="Line 180">
                <a:extLst>
                  <a:ext uri="{FF2B5EF4-FFF2-40B4-BE49-F238E27FC236}">
                    <a16:creationId xmlns:a16="http://schemas.microsoft.com/office/drawing/2014/main" id="{FB696ABF-1402-43B7-A614-9A6DD4E3D1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0" y="2784"/>
                <a:ext cx="0" cy="48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41" name="Line 181">
                <a:extLst>
                  <a:ext uri="{FF2B5EF4-FFF2-40B4-BE49-F238E27FC236}">
                    <a16:creationId xmlns:a16="http://schemas.microsoft.com/office/drawing/2014/main" id="{F86A454C-2328-4CF7-B636-39639A25FA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8" y="1680"/>
                <a:ext cx="0" cy="1392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42" name="Line 182">
                <a:extLst>
                  <a:ext uri="{FF2B5EF4-FFF2-40B4-BE49-F238E27FC236}">
                    <a16:creationId xmlns:a16="http://schemas.microsoft.com/office/drawing/2014/main" id="{F372E400-CEB7-4E02-903E-398B6DEFF6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8" y="1200"/>
                <a:ext cx="0" cy="1392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43" name="Line 183">
                <a:extLst>
                  <a:ext uri="{FF2B5EF4-FFF2-40B4-BE49-F238E27FC236}">
                    <a16:creationId xmlns:a16="http://schemas.microsoft.com/office/drawing/2014/main" id="{11D3217B-42F1-4B52-A076-4B502EA203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8" y="1200"/>
                <a:ext cx="720" cy="48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44" name="Line 184">
                <a:extLst>
                  <a:ext uri="{FF2B5EF4-FFF2-40B4-BE49-F238E27FC236}">
                    <a16:creationId xmlns:a16="http://schemas.microsoft.com/office/drawing/2014/main" id="{2192C3BA-1BC8-48A4-B5F6-85C5E88689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8" y="2832"/>
                <a:ext cx="336" cy="24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5645" name="Line 185">
                <a:extLst>
                  <a:ext uri="{FF2B5EF4-FFF2-40B4-BE49-F238E27FC236}">
                    <a16:creationId xmlns:a16="http://schemas.microsoft.com/office/drawing/2014/main" id="{9EC673E7-3264-4767-AF9A-3B87EA080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80" y="2592"/>
                <a:ext cx="288" cy="192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</p:grpSp>
      </p:grpSp>
      <p:grpSp>
        <p:nvGrpSpPr>
          <p:cNvPr id="31930" name="Group 186">
            <a:extLst>
              <a:ext uri="{FF2B5EF4-FFF2-40B4-BE49-F238E27FC236}">
                <a16:creationId xmlns:a16="http://schemas.microsoft.com/office/drawing/2014/main" id="{184D33B1-0D67-4085-AF5A-1DEC239D4922}"/>
              </a:ext>
            </a:extLst>
          </p:cNvPr>
          <p:cNvGrpSpPr>
            <a:grpSpLocks/>
          </p:cNvGrpSpPr>
          <p:nvPr/>
        </p:nvGrpSpPr>
        <p:grpSpPr bwMode="auto">
          <a:xfrm>
            <a:off x="8839200" y="3048000"/>
            <a:ext cx="1219200" cy="2438400"/>
            <a:chOff x="1728" y="1392"/>
            <a:chExt cx="768" cy="1536"/>
          </a:xfrm>
        </p:grpSpPr>
        <p:sp>
          <p:nvSpPr>
            <p:cNvPr id="25632" name="Line 98">
              <a:extLst>
                <a:ext uri="{FF2B5EF4-FFF2-40B4-BE49-F238E27FC236}">
                  <a16:creationId xmlns:a16="http://schemas.microsoft.com/office/drawing/2014/main" id="{E1BB1E42-9298-429D-BB82-9B2BD2E3F9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928"/>
              <a:ext cx="76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5633" name="Line 104">
              <a:extLst>
                <a:ext uri="{FF2B5EF4-FFF2-40B4-BE49-F238E27FC236}">
                  <a16:creationId xmlns:a16="http://schemas.microsoft.com/office/drawing/2014/main" id="{0C5DF22A-5602-43BA-9D5C-03F5CFE03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392"/>
              <a:ext cx="76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5634" name="Line 105">
              <a:extLst>
                <a:ext uri="{FF2B5EF4-FFF2-40B4-BE49-F238E27FC236}">
                  <a16:creationId xmlns:a16="http://schemas.microsoft.com/office/drawing/2014/main" id="{A24B171F-9140-4C0D-B850-B7D5E60E0D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776"/>
              <a:ext cx="76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5635" name="Line 106">
              <a:extLst>
                <a:ext uri="{FF2B5EF4-FFF2-40B4-BE49-F238E27FC236}">
                  <a16:creationId xmlns:a16="http://schemas.microsoft.com/office/drawing/2014/main" id="{B074A924-BA8A-4A2D-BF45-1A8F95D2A1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160"/>
              <a:ext cx="76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5636" name="Line 107">
              <a:extLst>
                <a:ext uri="{FF2B5EF4-FFF2-40B4-BE49-F238E27FC236}">
                  <a16:creationId xmlns:a16="http://schemas.microsoft.com/office/drawing/2014/main" id="{AF2031AA-3865-4975-BE4C-61468C3FB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544"/>
              <a:ext cx="76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</p:grpSp>
      <p:grpSp>
        <p:nvGrpSpPr>
          <p:cNvPr id="31954" name="Group 210">
            <a:extLst>
              <a:ext uri="{FF2B5EF4-FFF2-40B4-BE49-F238E27FC236}">
                <a16:creationId xmlns:a16="http://schemas.microsoft.com/office/drawing/2014/main" id="{F025C2B5-DE9C-4033-BE2F-72BFC3CACEE8}"/>
              </a:ext>
            </a:extLst>
          </p:cNvPr>
          <p:cNvGrpSpPr>
            <a:grpSpLocks/>
          </p:cNvGrpSpPr>
          <p:nvPr/>
        </p:nvGrpSpPr>
        <p:grpSpPr bwMode="auto">
          <a:xfrm>
            <a:off x="8915401" y="3124201"/>
            <a:ext cx="384175" cy="442913"/>
            <a:chOff x="4560" y="1632"/>
            <a:chExt cx="242" cy="279"/>
          </a:xfrm>
        </p:grpSpPr>
        <p:sp>
          <p:nvSpPr>
            <p:cNvPr id="25630" name="Arc 189">
              <a:extLst>
                <a:ext uri="{FF2B5EF4-FFF2-40B4-BE49-F238E27FC236}">
                  <a16:creationId xmlns:a16="http://schemas.microsoft.com/office/drawing/2014/main" id="{15733323-4ECD-4ED6-BB62-0D890270E0B1}"/>
                </a:ext>
              </a:extLst>
            </p:cNvPr>
            <p:cNvSpPr>
              <a:spLocks/>
            </p:cNvSpPr>
            <p:nvPr/>
          </p:nvSpPr>
          <p:spPr bwMode="auto">
            <a:xfrm rot="3318290">
              <a:off x="4592" y="1600"/>
              <a:ext cx="96" cy="159"/>
            </a:xfrm>
            <a:custGeom>
              <a:avLst/>
              <a:gdLst>
                <a:gd name="T0" fmla="*/ 0 w 21600"/>
                <a:gd name="T1" fmla="*/ 0 h 35904"/>
                <a:gd name="T2" fmla="*/ 72 w 21600"/>
                <a:gd name="T3" fmla="*/ 159 h 35904"/>
                <a:gd name="T4" fmla="*/ 0 w 21600"/>
                <a:gd name="T5" fmla="*/ 96 h 3590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35904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868"/>
                    <a:pt x="19674" y="31956"/>
                    <a:pt x="16185" y="35904"/>
                  </a:cubicBezTo>
                </a:path>
                <a:path w="21600" h="35904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6868"/>
                    <a:pt x="19674" y="31956"/>
                    <a:pt x="16185" y="35904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5631" name="Rectangle 190">
              <a:extLst>
                <a:ext uri="{FF2B5EF4-FFF2-40B4-BE49-F238E27FC236}">
                  <a16:creationId xmlns:a16="http://schemas.microsoft.com/office/drawing/2014/main" id="{5F2BC328-7F76-4C4B-A8DA-3DB898075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1680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n-US" b="1">
                  <a:solidFill>
                    <a:srgbClr val="0070C0"/>
                  </a:solidFill>
                </a:rPr>
                <a:t>θ</a:t>
              </a:r>
              <a:endParaRPr lang="en-US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1936" name="AutoShape 192">
            <a:extLst>
              <a:ext uri="{FF2B5EF4-FFF2-40B4-BE49-F238E27FC236}">
                <a16:creationId xmlns:a16="http://schemas.microsoft.com/office/drawing/2014/main" id="{4A051C5F-EF80-48A9-A83E-5FE75D301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2133600"/>
            <a:ext cx="381000" cy="381000"/>
          </a:xfrm>
          <a:prstGeom prst="curvedLeftArrow">
            <a:avLst>
              <a:gd name="adj1" fmla="val 20000"/>
              <a:gd name="adj2" fmla="val 40000"/>
              <a:gd name="adj3" fmla="val 33333"/>
            </a:avLst>
          </a:prstGeom>
          <a:solidFill>
            <a:srgbClr val="66FFFF"/>
          </a:solidFill>
          <a:ln w="6350">
            <a:solidFill>
              <a:srgbClr val="66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>
              <a:solidFill>
                <a:srgbClr val="0070C0"/>
              </a:solidFill>
            </a:endParaRPr>
          </a:p>
        </p:txBody>
      </p:sp>
      <p:sp>
        <p:nvSpPr>
          <p:cNvPr id="31938" name="Line 194">
            <a:extLst>
              <a:ext uri="{FF2B5EF4-FFF2-40B4-BE49-F238E27FC236}">
                <a16:creationId xmlns:a16="http://schemas.microsoft.com/office/drawing/2014/main" id="{4A7D6886-8A61-4F75-9B34-61D9BDCBD6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39200" y="1828800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/>
          <a:p>
            <a:endParaRPr lang="en-IN">
              <a:solidFill>
                <a:srgbClr val="0070C0"/>
              </a:solidFill>
            </a:endParaRPr>
          </a:p>
        </p:txBody>
      </p:sp>
      <p:sp>
        <p:nvSpPr>
          <p:cNvPr id="31939" name="Rectangle 195">
            <a:extLst>
              <a:ext uri="{FF2B5EF4-FFF2-40B4-BE49-F238E27FC236}">
                <a16:creationId xmlns:a16="http://schemas.microsoft.com/office/drawing/2014/main" id="{694CF50A-AB77-466C-ADA3-030DBFEA1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1676400"/>
            <a:ext cx="3352800" cy="4876800"/>
          </a:xfrm>
          <a:prstGeom prst="rect">
            <a:avLst/>
          </a:prstGeom>
          <a:noFill/>
          <a:ln w="28575">
            <a:solidFill>
              <a:srgbClr val="99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0070C0"/>
              </a:solidFill>
            </a:endParaRPr>
          </a:p>
        </p:txBody>
      </p:sp>
      <p:sp>
        <p:nvSpPr>
          <p:cNvPr id="31953" name="Line 209">
            <a:extLst>
              <a:ext uri="{FF2B5EF4-FFF2-40B4-BE49-F238E27FC236}">
                <a16:creationId xmlns:a16="http://schemas.microsoft.com/office/drawing/2014/main" id="{06797336-DA35-4C59-9F9D-9717DF734B9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39200" y="3048000"/>
            <a:ext cx="304800" cy="609600"/>
          </a:xfrm>
          <a:prstGeom prst="line">
            <a:avLst/>
          </a:prstGeom>
          <a:noFill/>
          <a:ln w="28575">
            <a:solidFill>
              <a:srgbClr val="3399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/>
          <a:lstStyle/>
          <a:p>
            <a:endParaRPr lang="en-IN">
              <a:solidFill>
                <a:srgbClr val="0070C0"/>
              </a:solidFill>
            </a:endParaRPr>
          </a:p>
        </p:txBody>
      </p:sp>
      <p:grpSp>
        <p:nvGrpSpPr>
          <p:cNvPr id="31956" name="Group 212">
            <a:extLst>
              <a:ext uri="{FF2B5EF4-FFF2-40B4-BE49-F238E27FC236}">
                <a16:creationId xmlns:a16="http://schemas.microsoft.com/office/drawing/2014/main" id="{95CDEFC3-C5EB-4132-981B-F9E05BAF553D}"/>
              </a:ext>
            </a:extLst>
          </p:cNvPr>
          <p:cNvGrpSpPr>
            <a:grpSpLocks/>
          </p:cNvGrpSpPr>
          <p:nvPr/>
        </p:nvGrpSpPr>
        <p:grpSpPr bwMode="auto">
          <a:xfrm>
            <a:off x="8991600" y="3671888"/>
            <a:ext cx="304800" cy="366712"/>
            <a:chOff x="4080" y="2928"/>
            <a:chExt cx="192" cy="231"/>
          </a:xfrm>
        </p:grpSpPr>
        <p:sp>
          <p:nvSpPr>
            <p:cNvPr id="25621" name="Line 213">
              <a:extLst>
                <a:ext uri="{FF2B5EF4-FFF2-40B4-BE49-F238E27FC236}">
                  <a16:creationId xmlns:a16="http://schemas.microsoft.com/office/drawing/2014/main" id="{FE495168-DF7D-4AB0-A8B8-33019A617C0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152" y="295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25622" name="Text Box 214">
              <a:extLst>
                <a:ext uri="{FF2B5EF4-FFF2-40B4-BE49-F238E27FC236}">
                  <a16:creationId xmlns:a16="http://schemas.microsoft.com/office/drawing/2014/main" id="{61E94B9A-7C55-44FB-A2A0-8687F2B82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2928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0070C0"/>
                  </a:solidFill>
                </a:rPr>
                <a:t>n</a:t>
              </a:r>
              <a:endParaRPr lang="en-US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1958" name="TextBox 31957"/>
          <p:cNvSpPr txBox="1"/>
          <p:nvPr/>
        </p:nvSpPr>
        <p:spPr>
          <a:xfrm>
            <a:off x="749808" y="365760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03F7D"/>
                </a:solidFill>
                <a:latin typeface="Calibri Light"/>
              </a:rPr>
              <a:t>Rotating the coil makes flux vary periodically</a:t>
            </a:r>
          </a:p>
        </p:txBody>
      </p:sp>
      <p:sp>
        <p:nvSpPr>
          <p:cNvPr id="31959" name="TextBox 31958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31960" name="Oval 31959"/>
          <p:cNvSpPr/>
          <p:nvPr/>
        </p:nvSpPr>
        <p:spPr>
          <a:xfrm>
            <a:off x="822960" y="1325880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961" name="TextBox 31960"/>
          <p:cNvSpPr txBox="1"/>
          <p:nvPr/>
        </p:nvSpPr>
        <p:spPr>
          <a:xfrm>
            <a:off x="822960" y="132588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31962" name="TextBox 31961"/>
          <p:cNvSpPr txBox="1"/>
          <p:nvPr/>
        </p:nvSpPr>
        <p:spPr>
          <a:xfrm>
            <a:off x="1353312" y="1307592"/>
            <a:ext cx="518464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INSTANTANEOUS FLUX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963" name="TextBox 31962"/>
              <p:cNvSpPr txBox="1"/>
              <p:nvPr/>
            </p:nvSpPr>
            <p:spPr>
              <a:xfrm>
                <a:off x="1353312" y="1593124"/>
                <a:ext cx="5184648" cy="379912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IN" sz="2200" b="1" i="0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𝚽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acc>
                        <m:accPr>
                          <m:chr m:val="⃗"/>
                          <m:ctrlP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2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acc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sz="22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31963" name="TextBox 319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312" y="1593124"/>
                <a:ext cx="5184648" cy="3799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964" name="TextBox 31963"/>
          <p:cNvSpPr txBox="1"/>
          <p:nvPr/>
        </p:nvSpPr>
        <p:spPr>
          <a:xfrm>
            <a:off x="1353312" y="2011680"/>
            <a:ext cx="5184648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D788C"/>
                </a:solidFill>
                <a:latin typeface="Calibri"/>
              </a:rPr>
              <a:t>For uniform B and a coil of area A</a:t>
            </a:r>
          </a:p>
        </p:txBody>
      </p:sp>
      <p:sp>
        <p:nvSpPr>
          <p:cNvPr id="31965" name="Rectangle 31964"/>
          <p:cNvSpPr/>
          <p:nvPr/>
        </p:nvSpPr>
        <p:spPr>
          <a:xfrm>
            <a:off x="822960" y="2459736"/>
            <a:ext cx="5806440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966" name="Oval 31965"/>
          <p:cNvSpPr/>
          <p:nvPr/>
        </p:nvSpPr>
        <p:spPr>
          <a:xfrm>
            <a:off x="822960" y="2670048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967" name="TextBox 31966"/>
          <p:cNvSpPr txBox="1"/>
          <p:nvPr/>
        </p:nvSpPr>
        <p:spPr>
          <a:xfrm>
            <a:off x="822960" y="267004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31968" name="TextBox 31967"/>
          <p:cNvSpPr txBox="1"/>
          <p:nvPr/>
        </p:nvSpPr>
        <p:spPr>
          <a:xfrm>
            <a:off x="1353312" y="2651760"/>
            <a:ext cx="518464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CONSTANT ANGULAR SPEED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969" name="TextBox 31968"/>
              <p:cNvSpPr txBox="1"/>
              <p:nvPr/>
            </p:nvSpPr>
            <p:spPr>
              <a:xfrm>
                <a:off x="1353312" y="2957970"/>
                <a:ext cx="5184648" cy="33855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IN" sz="2200" b="1" i="1" dirty="0" err="1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IN" sz="2200" b="1" i="1" dirty="0" err="1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sz="22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31969" name="TextBox 319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312" y="2957970"/>
                <a:ext cx="5184648" cy="338554"/>
              </a:xfrm>
              <a:prstGeom prst="rect">
                <a:avLst/>
              </a:prstGeom>
              <a:blipFill>
                <a:blip r:embed="rId4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970" name="TextBox 31969"/>
          <p:cNvSpPr txBox="1"/>
          <p:nvPr/>
        </p:nvSpPr>
        <p:spPr>
          <a:xfrm>
            <a:off x="1353312" y="3355848"/>
            <a:ext cx="5184648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D788C"/>
                </a:solidFill>
                <a:latin typeface="Calibri"/>
              </a:rPr>
              <a:t>Take θ = 0 when the coil normal is aligned with B</a:t>
            </a:r>
          </a:p>
        </p:txBody>
      </p:sp>
      <p:sp>
        <p:nvSpPr>
          <p:cNvPr id="31971" name="Rectangle 31970"/>
          <p:cNvSpPr/>
          <p:nvPr/>
        </p:nvSpPr>
        <p:spPr>
          <a:xfrm>
            <a:off x="822960" y="3803904"/>
            <a:ext cx="5806440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972" name="Oval 31971"/>
          <p:cNvSpPr/>
          <p:nvPr/>
        </p:nvSpPr>
        <p:spPr>
          <a:xfrm>
            <a:off x="822960" y="4014215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973" name="TextBox 31972"/>
          <p:cNvSpPr txBox="1"/>
          <p:nvPr/>
        </p:nvSpPr>
        <p:spPr>
          <a:xfrm>
            <a:off x="822960" y="4014215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1974" name="TextBox 31973"/>
          <p:cNvSpPr txBox="1"/>
          <p:nvPr/>
        </p:nvSpPr>
        <p:spPr>
          <a:xfrm>
            <a:off x="1353312" y="3995928"/>
            <a:ext cx="518464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INDUCED EMF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975" name="TextBox 31974"/>
              <p:cNvSpPr txBox="1"/>
              <p:nvPr/>
            </p:nvSpPr>
            <p:spPr>
              <a:xfrm>
                <a:off x="1353312" y="4346943"/>
                <a:ext cx="5184648" cy="105971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dirty="0" smtClean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𝜺</m:t>
                    </m:r>
                    <m:r>
                      <a:rPr lang="en-IN" sz="2800" b="1" i="1" dirty="0" smtClean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 =−</m:t>
                    </m:r>
                    <m:f>
                      <m:fPr>
                        <m:ctrlPr>
                          <a:rPr lang="en-IN" sz="28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IN" sz="28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𝝓</m:t>
                        </m:r>
                      </m:num>
                      <m:den>
                        <m:r>
                          <a:rPr lang="en-IN" sz="28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  <m:r>
                      <a:rPr lang="en-IN" sz="2800" b="1" i="1" dirty="0" smtClean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8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num>
                      <m:den>
                        <m:r>
                          <a:rPr lang="en-IN" sz="28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  <m:r>
                      <a:rPr lang="en-IN" sz="2800" b="1" i="1" dirty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sz="2800" b="1" i="1" dirty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IN" sz="2800" b="1" i="1" dirty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800" b="1" i="1" dirty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IN" sz="2800" b="1" i="1" dirty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800" b="1" i="1" dirty="0" smtClean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𝑨</m:t>
                    </m:r>
                    <m:func>
                      <m:funcPr>
                        <m:ctrlPr>
                          <a:rPr lang="en-IN" sz="2800" b="0" i="0" dirty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 sz="2800" b="0" i="0" dirty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IN" sz="28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  <m:r>
                          <a:rPr lang="en-IN" sz="28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</m:func>
                  </m:oMath>
                </a14:m>
                <a:r>
                  <a:rPr lang="en-IN" sz="2800" b="1" i="1" dirty="0">
                    <a:solidFill>
                      <a:srgbClr val="003F7D"/>
                    </a:solidFill>
                    <a:latin typeface="Cambria Math" panose="02040503050406030204" pitchFamily="18" charset="0"/>
                  </a:rPr>
                  <a:t>)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IN" sz="28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en-IN" sz="2800" b="1" i="1" dirty="0" err="1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IN" sz="2800" b="1" i="1" dirty="0" err="1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₀ </m:t>
                      </m:r>
                      <m:r>
                        <m:rPr>
                          <m:sty m:val="p"/>
                        </m:rP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IN" sz="28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en-IN" sz="2800" b="1" i="1" dirty="0" err="1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  <m:r>
                        <a:rPr lang="en-IN" sz="2800" b="1" i="1" dirty="0" err="1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sz="28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31975" name="TextBox 319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312" y="4346943"/>
                <a:ext cx="5184648" cy="1059714"/>
              </a:xfrm>
              <a:prstGeom prst="rect">
                <a:avLst/>
              </a:prstGeom>
              <a:blipFill>
                <a:blip r:embed="rId5"/>
                <a:stretch>
                  <a:fillRect t="-114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976" name="TextBox 31975"/>
          <p:cNvSpPr txBox="1"/>
          <p:nvPr/>
        </p:nvSpPr>
        <p:spPr>
          <a:xfrm>
            <a:off x="1138429" y="6153013"/>
            <a:ext cx="518464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C00000"/>
                </a:solidFill>
                <a:latin typeface="Calibri"/>
              </a:rPr>
              <a:t>ε₀ = N B A ω is the peak emf</a:t>
            </a:r>
          </a:p>
        </p:txBody>
      </p:sp>
    </p:spTree>
    <p:extLst>
      <p:ext uri="{BB962C8B-B14F-4D97-AF65-F5344CB8AC3E}">
        <p14:creationId xmlns:p14="http://schemas.microsoft.com/office/powerpoint/2010/main" val="13273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86" grpId="0" animBg="1"/>
      <p:bldP spid="31936" grpId="0" animBg="1"/>
      <p:bldP spid="31938" grpId="0" animBg="1"/>
      <p:bldP spid="31939" grpId="0" animBg="1"/>
      <p:bldP spid="31953" grpId="0" animBg="1"/>
      <p:bldP spid="31961" grpId="0"/>
      <p:bldP spid="31962" grpId="0"/>
      <p:bldP spid="31963" grpId="0"/>
      <p:bldP spid="31964" grpId="0"/>
      <p:bldP spid="31967" grpId="0"/>
      <p:bldP spid="31968" grpId="0"/>
      <p:bldP spid="31969" grpId="0"/>
      <p:bldP spid="31970" grpId="0"/>
      <p:bldP spid="31973" grpId="0"/>
      <p:bldP spid="31974" grpId="0"/>
      <p:bldP spid="31975" grpId="0"/>
      <p:bldP spid="319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8FE099C-C175-4026-F7F5-885E1EBF554D}"/>
              </a:ext>
            </a:extLst>
          </p:cNvPr>
          <p:cNvGrpSpPr/>
          <p:nvPr/>
        </p:nvGrpSpPr>
        <p:grpSpPr>
          <a:xfrm>
            <a:off x="6096000" y="886968"/>
            <a:ext cx="4343400" cy="5334000"/>
            <a:chOff x="6096000" y="886968"/>
            <a:chExt cx="4343400" cy="5334000"/>
          </a:xfrm>
        </p:grpSpPr>
        <p:grpSp>
          <p:nvGrpSpPr>
            <p:cNvPr id="36059" name="Group 219">
              <a:extLst>
                <a:ext uri="{FF2B5EF4-FFF2-40B4-BE49-F238E27FC236}">
                  <a16:creationId xmlns:a16="http://schemas.microsoft.com/office/drawing/2014/main" id="{F7A0B6B0-AA39-4E80-9005-4B8F7F5AFA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0" y="4544568"/>
              <a:ext cx="3200400" cy="838200"/>
              <a:chOff x="2496" y="3072"/>
              <a:chExt cx="2016" cy="528"/>
            </a:xfrm>
          </p:grpSpPr>
          <p:grpSp>
            <p:nvGrpSpPr>
              <p:cNvPr id="27730" name="Group 211">
                <a:extLst>
                  <a:ext uri="{FF2B5EF4-FFF2-40B4-BE49-F238E27FC236}">
                    <a16:creationId xmlns:a16="http://schemas.microsoft.com/office/drawing/2014/main" id="{65945C2B-773B-4D7F-9283-C9CE333FA3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44" y="3120"/>
                <a:ext cx="1968" cy="480"/>
                <a:chOff x="2352" y="912"/>
                <a:chExt cx="1536" cy="384"/>
              </a:xfrm>
            </p:grpSpPr>
            <p:grpSp>
              <p:nvGrpSpPr>
                <p:cNvPr id="27732" name="Group 212">
                  <a:extLst>
                    <a:ext uri="{FF2B5EF4-FFF2-40B4-BE49-F238E27FC236}">
                      <a16:creationId xmlns:a16="http://schemas.microsoft.com/office/drawing/2014/main" id="{9F3B779F-5D16-4B96-8284-5A2B201492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52" y="912"/>
                  <a:ext cx="768" cy="384"/>
                  <a:chOff x="2736" y="816"/>
                  <a:chExt cx="768" cy="384"/>
                </a:xfrm>
              </p:grpSpPr>
              <p:sp>
                <p:nvSpPr>
                  <p:cNvPr id="27736" name="Freeform 213">
                    <a:extLst>
                      <a:ext uri="{FF2B5EF4-FFF2-40B4-BE49-F238E27FC236}">
                        <a16:creationId xmlns:a16="http://schemas.microsoft.com/office/drawing/2014/main" id="{D0A05B65-3413-46F4-8CCB-4E33DB233C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36" y="816"/>
                    <a:ext cx="384" cy="192"/>
                  </a:xfrm>
                  <a:custGeom>
                    <a:avLst/>
                    <a:gdLst>
                      <a:gd name="T0" fmla="*/ 0 w 384"/>
                      <a:gd name="T1" fmla="*/ 192 h 192"/>
                      <a:gd name="T2" fmla="*/ 192 w 384"/>
                      <a:gd name="T3" fmla="*/ 0 h 192"/>
                      <a:gd name="T4" fmla="*/ 384 w 384"/>
                      <a:gd name="T5" fmla="*/ 192 h 192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4" h="192">
                        <a:moveTo>
                          <a:pt x="0" y="192"/>
                        </a:moveTo>
                        <a:cubicBezTo>
                          <a:pt x="64" y="96"/>
                          <a:pt x="128" y="0"/>
                          <a:pt x="192" y="0"/>
                        </a:cubicBezTo>
                        <a:cubicBezTo>
                          <a:pt x="256" y="0"/>
                          <a:pt x="320" y="96"/>
                          <a:pt x="384" y="192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99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27737" name="Freeform 214">
                    <a:extLst>
                      <a:ext uri="{FF2B5EF4-FFF2-40B4-BE49-F238E27FC236}">
                        <a16:creationId xmlns:a16="http://schemas.microsoft.com/office/drawing/2014/main" id="{ABC8501C-FF97-4448-871F-F053428F7A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3120" y="1008"/>
                    <a:ext cx="384" cy="192"/>
                  </a:xfrm>
                  <a:custGeom>
                    <a:avLst/>
                    <a:gdLst>
                      <a:gd name="T0" fmla="*/ 0 w 384"/>
                      <a:gd name="T1" fmla="*/ 192 h 192"/>
                      <a:gd name="T2" fmla="*/ 192 w 384"/>
                      <a:gd name="T3" fmla="*/ 0 h 192"/>
                      <a:gd name="T4" fmla="*/ 384 w 384"/>
                      <a:gd name="T5" fmla="*/ 192 h 192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4" h="192">
                        <a:moveTo>
                          <a:pt x="0" y="192"/>
                        </a:moveTo>
                        <a:cubicBezTo>
                          <a:pt x="64" y="96"/>
                          <a:pt x="128" y="0"/>
                          <a:pt x="192" y="0"/>
                        </a:cubicBezTo>
                        <a:cubicBezTo>
                          <a:pt x="256" y="0"/>
                          <a:pt x="320" y="96"/>
                          <a:pt x="384" y="192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99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70C0"/>
                      </a:solidFill>
                    </a:endParaRPr>
                  </a:p>
                </p:txBody>
              </p:sp>
            </p:grpSp>
            <p:grpSp>
              <p:nvGrpSpPr>
                <p:cNvPr id="27733" name="Group 215">
                  <a:extLst>
                    <a:ext uri="{FF2B5EF4-FFF2-40B4-BE49-F238E27FC236}">
                      <a16:creationId xmlns:a16="http://schemas.microsoft.com/office/drawing/2014/main" id="{EEAF1788-0FB7-48A9-9128-4AFFBBDA36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0" y="912"/>
                  <a:ext cx="768" cy="384"/>
                  <a:chOff x="2736" y="816"/>
                  <a:chExt cx="768" cy="384"/>
                </a:xfrm>
              </p:grpSpPr>
              <p:sp>
                <p:nvSpPr>
                  <p:cNvPr id="27734" name="Freeform 216">
                    <a:extLst>
                      <a:ext uri="{FF2B5EF4-FFF2-40B4-BE49-F238E27FC236}">
                        <a16:creationId xmlns:a16="http://schemas.microsoft.com/office/drawing/2014/main" id="{BD301000-F91F-4F3E-A32E-8EF0666A26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36" y="816"/>
                    <a:ext cx="384" cy="192"/>
                  </a:xfrm>
                  <a:custGeom>
                    <a:avLst/>
                    <a:gdLst>
                      <a:gd name="T0" fmla="*/ 0 w 384"/>
                      <a:gd name="T1" fmla="*/ 192 h 192"/>
                      <a:gd name="T2" fmla="*/ 192 w 384"/>
                      <a:gd name="T3" fmla="*/ 0 h 192"/>
                      <a:gd name="T4" fmla="*/ 384 w 384"/>
                      <a:gd name="T5" fmla="*/ 192 h 192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4" h="192">
                        <a:moveTo>
                          <a:pt x="0" y="192"/>
                        </a:moveTo>
                        <a:cubicBezTo>
                          <a:pt x="64" y="96"/>
                          <a:pt x="128" y="0"/>
                          <a:pt x="192" y="0"/>
                        </a:cubicBezTo>
                        <a:cubicBezTo>
                          <a:pt x="256" y="0"/>
                          <a:pt x="320" y="96"/>
                          <a:pt x="384" y="192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99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27735" name="Freeform 217">
                    <a:extLst>
                      <a:ext uri="{FF2B5EF4-FFF2-40B4-BE49-F238E27FC236}">
                        <a16:creationId xmlns:a16="http://schemas.microsoft.com/office/drawing/2014/main" id="{7FBAC16D-0A00-405A-9AB9-4F60AAA967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3120" y="1008"/>
                    <a:ext cx="384" cy="192"/>
                  </a:xfrm>
                  <a:custGeom>
                    <a:avLst/>
                    <a:gdLst>
                      <a:gd name="T0" fmla="*/ 0 w 384"/>
                      <a:gd name="T1" fmla="*/ 192 h 192"/>
                      <a:gd name="T2" fmla="*/ 192 w 384"/>
                      <a:gd name="T3" fmla="*/ 0 h 192"/>
                      <a:gd name="T4" fmla="*/ 384 w 384"/>
                      <a:gd name="T5" fmla="*/ 192 h 192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4" h="192">
                        <a:moveTo>
                          <a:pt x="0" y="192"/>
                        </a:moveTo>
                        <a:cubicBezTo>
                          <a:pt x="64" y="96"/>
                          <a:pt x="128" y="0"/>
                          <a:pt x="192" y="0"/>
                        </a:cubicBezTo>
                        <a:cubicBezTo>
                          <a:pt x="256" y="0"/>
                          <a:pt x="320" y="96"/>
                          <a:pt x="384" y="192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99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70C0"/>
                      </a:solidFill>
                    </a:endParaRPr>
                  </a:p>
                </p:txBody>
              </p:sp>
            </p:grpSp>
          </p:grpSp>
          <p:sp>
            <p:nvSpPr>
              <p:cNvPr id="27731" name="Rectangle 218">
                <a:extLst>
                  <a:ext uri="{FF2B5EF4-FFF2-40B4-BE49-F238E27FC236}">
                    <a16:creationId xmlns:a16="http://schemas.microsoft.com/office/drawing/2014/main" id="{07CE2DC7-E568-4A0E-A419-506E73DD5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3072"/>
                <a:ext cx="288" cy="336"/>
              </a:xfrm>
              <a:prstGeom prst="rect">
                <a:avLst/>
              </a:prstGeom>
              <a:solidFill>
                <a:srgbClr val="FFFF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I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5935" name="Line 95">
              <a:extLst>
                <a:ext uri="{FF2B5EF4-FFF2-40B4-BE49-F238E27FC236}">
                  <a16:creationId xmlns:a16="http://schemas.microsoft.com/office/drawing/2014/main" id="{F338C6CE-55D3-49F6-9FFF-C2804B0B21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53200" y="1039368"/>
              <a:ext cx="0" cy="228600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35940" name="Text Box 100">
              <a:extLst>
                <a:ext uri="{FF2B5EF4-FFF2-40B4-BE49-F238E27FC236}">
                  <a16:creationId xmlns:a16="http://schemas.microsoft.com/office/drawing/2014/main" id="{F51BEF08-0749-46FA-85B7-7267220A12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1200" y="2487169"/>
              <a:ext cx="5334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35943" name="Line 103">
              <a:extLst>
                <a:ext uri="{FF2B5EF4-FFF2-40B4-BE49-F238E27FC236}">
                  <a16:creationId xmlns:a16="http://schemas.microsoft.com/office/drawing/2014/main" id="{3D571472-A1A5-4DEB-8451-D1F691B39B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53200" y="1801368"/>
              <a:ext cx="3810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grpSp>
          <p:nvGrpSpPr>
            <p:cNvPr id="36010" name="Group 170">
              <a:extLst>
                <a:ext uri="{FF2B5EF4-FFF2-40B4-BE49-F238E27FC236}">
                  <a16:creationId xmlns:a16="http://schemas.microsoft.com/office/drawing/2014/main" id="{FE2CF9C4-5610-4070-B02A-D08E995638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296400" y="2639569"/>
              <a:ext cx="1143000" cy="366713"/>
              <a:chOff x="4896" y="1248"/>
              <a:chExt cx="720" cy="231"/>
            </a:xfrm>
          </p:grpSpPr>
          <p:sp>
            <p:nvSpPr>
              <p:cNvPr id="27723" name="Line 105">
                <a:extLst>
                  <a:ext uri="{FF2B5EF4-FFF2-40B4-BE49-F238E27FC236}">
                    <a16:creationId xmlns:a16="http://schemas.microsoft.com/office/drawing/2014/main" id="{73ED8BF8-0C4D-4A0E-BFAB-6AA2E8C63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1392"/>
                <a:ext cx="528" cy="0"/>
              </a:xfrm>
              <a:prstGeom prst="line">
                <a:avLst/>
              </a:prstGeom>
              <a:noFill/>
              <a:ln w="28575">
                <a:solidFill>
                  <a:srgbClr val="0066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724" name="Text Box 106">
                <a:extLst>
                  <a:ext uri="{FF2B5EF4-FFF2-40B4-BE49-F238E27FC236}">
                    <a16:creationId xmlns:a16="http://schemas.microsoft.com/office/drawing/2014/main" id="{56DD7221-D7F7-4C25-98DB-9A79B36009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24" y="1248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b="1">
                    <a:solidFill>
                      <a:srgbClr val="0070C0"/>
                    </a:solidFill>
                  </a:rPr>
                  <a:t>t</a:t>
                </a:r>
              </a:p>
            </p:txBody>
          </p:sp>
        </p:grpSp>
        <p:sp>
          <p:nvSpPr>
            <p:cNvPr id="35947" name="Rectangle 107">
              <a:extLst>
                <a:ext uri="{FF2B5EF4-FFF2-40B4-BE49-F238E27FC236}">
                  <a16:creationId xmlns:a16="http://schemas.microsoft.com/office/drawing/2014/main" id="{6379B41C-B446-40A9-AE7B-9F6833EC9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886968"/>
              <a:ext cx="4343400" cy="2514600"/>
            </a:xfrm>
            <a:prstGeom prst="rect">
              <a:avLst/>
            </a:prstGeom>
            <a:noFill/>
            <a:ln w="28575">
              <a:solidFill>
                <a:srgbClr val="6600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grpSp>
          <p:nvGrpSpPr>
            <p:cNvPr id="36009" name="Group 169">
              <a:extLst>
                <a:ext uri="{FF2B5EF4-FFF2-40B4-BE49-F238E27FC236}">
                  <a16:creationId xmlns:a16="http://schemas.microsoft.com/office/drawing/2014/main" id="{5B4CC9A7-9D0A-43AF-998E-756241AC0A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05600" y="2212532"/>
              <a:ext cx="3352800" cy="274637"/>
              <a:chOff x="3264" y="979"/>
              <a:chExt cx="2112" cy="173"/>
            </a:xfrm>
          </p:grpSpPr>
          <p:sp>
            <p:nvSpPr>
              <p:cNvPr id="27714" name="Text Box 99">
                <a:extLst>
                  <a:ext uri="{FF2B5EF4-FFF2-40B4-BE49-F238E27FC236}">
                    <a16:creationId xmlns:a16="http://schemas.microsoft.com/office/drawing/2014/main" id="{51AE2E5A-F062-470D-9E87-064DF6FE81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40" y="979"/>
                <a:ext cx="33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200" b="1">
                    <a:solidFill>
                      <a:srgbClr val="0070C0"/>
                    </a:solidFill>
                    <a:cs typeface="Arial" panose="020B0604020202020204" pitchFamily="34" charset="0"/>
                  </a:rPr>
                  <a:t>4</a:t>
                </a:r>
                <a:r>
                  <a:rPr lang="el-GR" altLang="en-US" sz="1200" b="1">
                    <a:solidFill>
                      <a:srgbClr val="0070C0"/>
                    </a:solidFill>
                    <a:cs typeface="Arial" panose="020B0604020202020204" pitchFamily="34" charset="0"/>
                  </a:rPr>
                  <a:t>π</a:t>
                </a:r>
                <a:endParaRPr lang="en-US" altLang="en-US" sz="1200" b="1">
                  <a:solidFill>
                    <a:srgbClr val="0070C0"/>
                  </a:solidFill>
                </a:endParaRPr>
              </a:p>
            </p:txBody>
          </p:sp>
          <p:grpSp>
            <p:nvGrpSpPr>
              <p:cNvPr id="27715" name="Group 168">
                <a:extLst>
                  <a:ext uri="{FF2B5EF4-FFF2-40B4-BE49-F238E27FC236}">
                    <a16:creationId xmlns:a16="http://schemas.microsoft.com/office/drawing/2014/main" id="{36583EF7-6217-44C8-AD11-B491DAE3E7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4" y="979"/>
                <a:ext cx="1824" cy="173"/>
                <a:chOff x="3264" y="979"/>
                <a:chExt cx="1824" cy="173"/>
              </a:xfrm>
            </p:grpSpPr>
            <p:sp>
              <p:nvSpPr>
                <p:cNvPr id="27716" name="Text Box 96">
                  <a:extLst>
                    <a:ext uri="{FF2B5EF4-FFF2-40B4-BE49-F238E27FC236}">
                      <a16:creationId xmlns:a16="http://schemas.microsoft.com/office/drawing/2014/main" id="{CF22766A-80F4-4219-A233-952E29E987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52" y="979"/>
                  <a:ext cx="192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717" name="Text Box 97">
                  <a:extLst>
                    <a:ext uri="{FF2B5EF4-FFF2-40B4-BE49-F238E27FC236}">
                      <a16:creationId xmlns:a16="http://schemas.microsoft.com/office/drawing/2014/main" id="{45B4079D-3131-4228-926E-17095FE6398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32" y="979"/>
                  <a:ext cx="33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2</a:t>
                  </a: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718" name="Text Box 98">
                  <a:extLst>
                    <a:ext uri="{FF2B5EF4-FFF2-40B4-BE49-F238E27FC236}">
                      <a16:creationId xmlns:a16="http://schemas.microsoft.com/office/drawing/2014/main" id="{9E09D2F9-FBC7-4C59-ABBC-AB57601FA88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12" y="979"/>
                  <a:ext cx="33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3</a:t>
                  </a: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719" name="Text Box 116">
                  <a:extLst>
                    <a:ext uri="{FF2B5EF4-FFF2-40B4-BE49-F238E27FC236}">
                      <a16:creationId xmlns:a16="http://schemas.microsoft.com/office/drawing/2014/main" id="{66DD7498-B323-491F-ADCF-D2CD276B3F6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64" y="979"/>
                  <a:ext cx="288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/2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720" name="Text Box 117">
                  <a:extLst>
                    <a:ext uri="{FF2B5EF4-FFF2-40B4-BE49-F238E27FC236}">
                      <a16:creationId xmlns:a16="http://schemas.microsoft.com/office/drawing/2014/main" id="{7C353E74-2AE9-4432-AEC8-8A6C61D5CD3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4" y="979"/>
                  <a:ext cx="33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3</a:t>
                  </a: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/2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721" name="Text Box 118">
                  <a:extLst>
                    <a:ext uri="{FF2B5EF4-FFF2-40B4-BE49-F238E27FC236}">
                      <a16:creationId xmlns:a16="http://schemas.microsoft.com/office/drawing/2014/main" id="{501E6EB1-C71D-4E6E-AD95-F6BD6DF72C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4" y="979"/>
                  <a:ext cx="33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5</a:t>
                  </a: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/2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722" name="Text Box 119">
                  <a:extLst>
                    <a:ext uri="{FF2B5EF4-FFF2-40B4-BE49-F238E27FC236}">
                      <a16:creationId xmlns:a16="http://schemas.microsoft.com/office/drawing/2014/main" id="{30CF01C9-095E-4C40-AC39-37C60A8FF6D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52" y="979"/>
                  <a:ext cx="33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7</a:t>
                  </a: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/2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</p:grpSp>
        </p:grpSp>
        <p:grpSp>
          <p:nvGrpSpPr>
            <p:cNvPr id="35961" name="Group 121">
              <a:extLst>
                <a:ext uri="{FF2B5EF4-FFF2-40B4-BE49-F238E27FC236}">
                  <a16:creationId xmlns:a16="http://schemas.microsoft.com/office/drawing/2014/main" id="{451F2149-4E21-4719-83D7-B6F1B9FC41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53200" y="2106168"/>
              <a:ext cx="3581400" cy="152400"/>
              <a:chOff x="384" y="2400"/>
              <a:chExt cx="2256" cy="96"/>
            </a:xfrm>
          </p:grpSpPr>
          <p:sp>
            <p:nvSpPr>
              <p:cNvPr id="27705" name="Line 122">
                <a:extLst>
                  <a:ext uri="{FF2B5EF4-FFF2-40B4-BE49-F238E27FC236}">
                    <a16:creationId xmlns:a16="http://schemas.microsoft.com/office/drawing/2014/main" id="{DDF45FC2-E6F5-4B2C-9DD7-C9A0A68BD8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4" y="2448"/>
                <a:ext cx="2256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706" name="Line 123">
                <a:extLst>
                  <a:ext uri="{FF2B5EF4-FFF2-40B4-BE49-F238E27FC236}">
                    <a16:creationId xmlns:a16="http://schemas.microsoft.com/office/drawing/2014/main" id="{1A2C22BD-CEF8-4CD1-B640-C30FBB64E1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707" name="Line 124">
                <a:extLst>
                  <a:ext uri="{FF2B5EF4-FFF2-40B4-BE49-F238E27FC236}">
                    <a16:creationId xmlns:a16="http://schemas.microsoft.com/office/drawing/2014/main" id="{D1916BDB-F603-449D-B2E2-7DE44C9D27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4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708" name="Line 125">
                <a:extLst>
                  <a:ext uri="{FF2B5EF4-FFF2-40B4-BE49-F238E27FC236}">
                    <a16:creationId xmlns:a16="http://schemas.microsoft.com/office/drawing/2014/main" id="{336ED9D0-162A-4317-A78E-520CA25EBD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709" name="Line 126">
                <a:extLst>
                  <a:ext uri="{FF2B5EF4-FFF2-40B4-BE49-F238E27FC236}">
                    <a16:creationId xmlns:a16="http://schemas.microsoft.com/office/drawing/2014/main" id="{081731F5-A8CD-4C4F-A48A-98CF05ED5B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2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710" name="Line 127">
                <a:extLst>
                  <a:ext uri="{FF2B5EF4-FFF2-40B4-BE49-F238E27FC236}">
                    <a16:creationId xmlns:a16="http://schemas.microsoft.com/office/drawing/2014/main" id="{E255DC81-3AE7-4EC0-BC58-17BDA78FFB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711" name="Line 128">
                <a:extLst>
                  <a:ext uri="{FF2B5EF4-FFF2-40B4-BE49-F238E27FC236}">
                    <a16:creationId xmlns:a16="http://schemas.microsoft.com/office/drawing/2014/main" id="{61CE2459-43B3-4F3F-88CB-DDA9952DDD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4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712" name="Line 129">
                <a:extLst>
                  <a:ext uri="{FF2B5EF4-FFF2-40B4-BE49-F238E27FC236}">
                    <a16:creationId xmlns:a16="http://schemas.microsoft.com/office/drawing/2014/main" id="{A9CF046F-0702-4E37-8971-A35F71894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2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713" name="Line 130">
                <a:extLst>
                  <a:ext uri="{FF2B5EF4-FFF2-40B4-BE49-F238E27FC236}">
                    <a16:creationId xmlns:a16="http://schemas.microsoft.com/office/drawing/2014/main" id="{9FE1BF35-DFC9-4E4C-88E9-412C57B28B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2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35948" name="Group 108">
              <a:extLst>
                <a:ext uri="{FF2B5EF4-FFF2-40B4-BE49-F238E27FC236}">
                  <a16:creationId xmlns:a16="http://schemas.microsoft.com/office/drawing/2014/main" id="{A41B0F3F-551B-4B20-9C7E-112FD47D4D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53200" y="1801368"/>
              <a:ext cx="3124200" cy="762000"/>
              <a:chOff x="2352" y="912"/>
              <a:chExt cx="1536" cy="384"/>
            </a:xfrm>
          </p:grpSpPr>
          <p:grpSp>
            <p:nvGrpSpPr>
              <p:cNvPr id="27699" name="Group 109">
                <a:extLst>
                  <a:ext uri="{FF2B5EF4-FFF2-40B4-BE49-F238E27FC236}">
                    <a16:creationId xmlns:a16="http://schemas.microsoft.com/office/drawing/2014/main" id="{60CD955D-E290-4A56-8584-30E813E0AD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912"/>
                <a:ext cx="768" cy="384"/>
                <a:chOff x="2736" y="816"/>
                <a:chExt cx="768" cy="384"/>
              </a:xfrm>
            </p:grpSpPr>
            <p:sp>
              <p:nvSpPr>
                <p:cNvPr id="27703" name="Freeform 110">
                  <a:extLst>
                    <a:ext uri="{FF2B5EF4-FFF2-40B4-BE49-F238E27FC236}">
                      <a16:creationId xmlns:a16="http://schemas.microsoft.com/office/drawing/2014/main" id="{44AE44D5-43BD-4421-8FED-32A686598A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6" y="816"/>
                  <a:ext cx="384" cy="192"/>
                </a:xfrm>
                <a:custGeom>
                  <a:avLst/>
                  <a:gdLst>
                    <a:gd name="T0" fmla="*/ 0 w 384"/>
                    <a:gd name="T1" fmla="*/ 192 h 192"/>
                    <a:gd name="T2" fmla="*/ 192 w 384"/>
                    <a:gd name="T3" fmla="*/ 0 h 192"/>
                    <a:gd name="T4" fmla="*/ 384 w 384"/>
                    <a:gd name="T5" fmla="*/ 192 h 19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4" h="192">
                      <a:moveTo>
                        <a:pt x="0" y="192"/>
                      </a:moveTo>
                      <a:cubicBezTo>
                        <a:pt x="64" y="96"/>
                        <a:pt x="128" y="0"/>
                        <a:pt x="192" y="0"/>
                      </a:cubicBezTo>
                      <a:cubicBezTo>
                        <a:pt x="256" y="0"/>
                        <a:pt x="320" y="96"/>
                        <a:pt x="384" y="192"/>
                      </a:cubicBezTo>
                    </a:path>
                  </a:pathLst>
                </a:custGeom>
                <a:noFill/>
                <a:ln w="28575" cmpd="sng">
                  <a:solidFill>
                    <a:srgbClr val="00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704" name="Freeform 111">
                  <a:extLst>
                    <a:ext uri="{FF2B5EF4-FFF2-40B4-BE49-F238E27FC236}">
                      <a16:creationId xmlns:a16="http://schemas.microsoft.com/office/drawing/2014/main" id="{2C9EBF65-96D1-4880-8886-AF73B2579B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120" y="1008"/>
                  <a:ext cx="384" cy="192"/>
                </a:xfrm>
                <a:custGeom>
                  <a:avLst/>
                  <a:gdLst>
                    <a:gd name="T0" fmla="*/ 0 w 384"/>
                    <a:gd name="T1" fmla="*/ 192 h 192"/>
                    <a:gd name="T2" fmla="*/ 192 w 384"/>
                    <a:gd name="T3" fmla="*/ 0 h 192"/>
                    <a:gd name="T4" fmla="*/ 384 w 384"/>
                    <a:gd name="T5" fmla="*/ 192 h 19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4" h="192">
                      <a:moveTo>
                        <a:pt x="0" y="192"/>
                      </a:moveTo>
                      <a:cubicBezTo>
                        <a:pt x="64" y="96"/>
                        <a:pt x="128" y="0"/>
                        <a:pt x="192" y="0"/>
                      </a:cubicBezTo>
                      <a:cubicBezTo>
                        <a:pt x="256" y="0"/>
                        <a:pt x="320" y="96"/>
                        <a:pt x="384" y="192"/>
                      </a:cubicBezTo>
                    </a:path>
                  </a:pathLst>
                </a:custGeom>
                <a:noFill/>
                <a:ln w="28575" cmpd="sng">
                  <a:solidFill>
                    <a:srgbClr val="00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70C0"/>
                    </a:solidFill>
                  </a:endParaRPr>
                </a:p>
              </p:txBody>
            </p:sp>
          </p:grpSp>
          <p:grpSp>
            <p:nvGrpSpPr>
              <p:cNvPr id="27700" name="Group 112">
                <a:extLst>
                  <a:ext uri="{FF2B5EF4-FFF2-40B4-BE49-F238E27FC236}">
                    <a16:creationId xmlns:a16="http://schemas.microsoft.com/office/drawing/2014/main" id="{E7F6AD2D-4AED-4503-AA00-4B8622A5E1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0" y="912"/>
                <a:ext cx="768" cy="384"/>
                <a:chOff x="2736" y="816"/>
                <a:chExt cx="768" cy="384"/>
              </a:xfrm>
            </p:grpSpPr>
            <p:sp>
              <p:nvSpPr>
                <p:cNvPr id="27701" name="Freeform 113">
                  <a:extLst>
                    <a:ext uri="{FF2B5EF4-FFF2-40B4-BE49-F238E27FC236}">
                      <a16:creationId xmlns:a16="http://schemas.microsoft.com/office/drawing/2014/main" id="{FC4E8AC5-6830-4B4D-84C7-8CCA57EF4C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6" y="816"/>
                  <a:ext cx="384" cy="192"/>
                </a:xfrm>
                <a:custGeom>
                  <a:avLst/>
                  <a:gdLst>
                    <a:gd name="T0" fmla="*/ 0 w 384"/>
                    <a:gd name="T1" fmla="*/ 192 h 192"/>
                    <a:gd name="T2" fmla="*/ 192 w 384"/>
                    <a:gd name="T3" fmla="*/ 0 h 192"/>
                    <a:gd name="T4" fmla="*/ 384 w 384"/>
                    <a:gd name="T5" fmla="*/ 192 h 19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4" h="192">
                      <a:moveTo>
                        <a:pt x="0" y="192"/>
                      </a:moveTo>
                      <a:cubicBezTo>
                        <a:pt x="64" y="96"/>
                        <a:pt x="128" y="0"/>
                        <a:pt x="192" y="0"/>
                      </a:cubicBezTo>
                      <a:cubicBezTo>
                        <a:pt x="256" y="0"/>
                        <a:pt x="320" y="96"/>
                        <a:pt x="384" y="192"/>
                      </a:cubicBezTo>
                    </a:path>
                  </a:pathLst>
                </a:custGeom>
                <a:noFill/>
                <a:ln w="28575" cmpd="sng">
                  <a:solidFill>
                    <a:srgbClr val="00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702" name="Freeform 114">
                  <a:extLst>
                    <a:ext uri="{FF2B5EF4-FFF2-40B4-BE49-F238E27FC236}">
                      <a16:creationId xmlns:a16="http://schemas.microsoft.com/office/drawing/2014/main" id="{4B19CE12-F8B1-40A4-B1F3-D59475DB9C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120" y="1008"/>
                  <a:ext cx="384" cy="192"/>
                </a:xfrm>
                <a:custGeom>
                  <a:avLst/>
                  <a:gdLst>
                    <a:gd name="T0" fmla="*/ 0 w 384"/>
                    <a:gd name="T1" fmla="*/ 192 h 192"/>
                    <a:gd name="T2" fmla="*/ 192 w 384"/>
                    <a:gd name="T3" fmla="*/ 0 h 192"/>
                    <a:gd name="T4" fmla="*/ 384 w 384"/>
                    <a:gd name="T5" fmla="*/ 192 h 19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4" h="192">
                      <a:moveTo>
                        <a:pt x="0" y="192"/>
                      </a:moveTo>
                      <a:cubicBezTo>
                        <a:pt x="64" y="96"/>
                        <a:pt x="128" y="0"/>
                        <a:pt x="192" y="0"/>
                      </a:cubicBezTo>
                      <a:cubicBezTo>
                        <a:pt x="256" y="0"/>
                        <a:pt x="320" y="96"/>
                        <a:pt x="384" y="192"/>
                      </a:cubicBezTo>
                    </a:path>
                  </a:pathLst>
                </a:custGeom>
                <a:noFill/>
                <a:ln w="28575" cmpd="sng">
                  <a:solidFill>
                    <a:srgbClr val="00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70C0"/>
                    </a:solidFill>
                  </a:endParaRPr>
                </a:p>
              </p:txBody>
            </p:sp>
          </p:grpSp>
        </p:grpSp>
        <p:sp>
          <p:nvSpPr>
            <p:cNvPr id="36011" name="Line 171">
              <a:extLst>
                <a:ext uri="{FF2B5EF4-FFF2-40B4-BE49-F238E27FC236}">
                  <a16:creationId xmlns:a16="http://schemas.microsoft.com/office/drawing/2014/main" id="{162D1765-DAC0-4918-B063-6CB47F5A30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53200" y="3858768"/>
              <a:ext cx="0" cy="228600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36012" name="Text Box 172">
              <a:extLst>
                <a:ext uri="{FF2B5EF4-FFF2-40B4-BE49-F238E27FC236}">
                  <a16:creationId xmlns:a16="http://schemas.microsoft.com/office/drawing/2014/main" id="{68A41B6A-69E2-4ED3-96EF-9A505E06A9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1200" y="5306569"/>
              <a:ext cx="5334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altLang="en-US">
                <a:solidFill>
                  <a:srgbClr val="0070C0"/>
                </a:solidFill>
              </a:endParaRPr>
            </a:p>
          </p:txBody>
        </p:sp>
        <p:grpSp>
          <p:nvGrpSpPr>
            <p:cNvPr id="36017" name="Group 177">
              <a:extLst>
                <a:ext uri="{FF2B5EF4-FFF2-40B4-BE49-F238E27FC236}">
                  <a16:creationId xmlns:a16="http://schemas.microsoft.com/office/drawing/2014/main" id="{13A278B4-EB89-45E8-9454-4A7AFF93B2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296400" y="5458969"/>
              <a:ext cx="1143000" cy="366713"/>
              <a:chOff x="4896" y="1248"/>
              <a:chExt cx="720" cy="231"/>
            </a:xfrm>
          </p:grpSpPr>
          <p:sp>
            <p:nvSpPr>
              <p:cNvPr id="27697" name="Line 178">
                <a:extLst>
                  <a:ext uri="{FF2B5EF4-FFF2-40B4-BE49-F238E27FC236}">
                    <a16:creationId xmlns:a16="http://schemas.microsoft.com/office/drawing/2014/main" id="{3A0F6967-C58A-47A9-81DC-6DFCE18DB9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6" y="1392"/>
                <a:ext cx="528" cy="0"/>
              </a:xfrm>
              <a:prstGeom prst="line">
                <a:avLst/>
              </a:prstGeom>
              <a:noFill/>
              <a:ln w="28575">
                <a:solidFill>
                  <a:srgbClr val="0066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698" name="Text Box 179">
                <a:extLst>
                  <a:ext uri="{FF2B5EF4-FFF2-40B4-BE49-F238E27FC236}">
                    <a16:creationId xmlns:a16="http://schemas.microsoft.com/office/drawing/2014/main" id="{E47399F8-037B-4DCB-B177-F352E126D5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24" y="1248"/>
                <a:ext cx="19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b="1">
                    <a:solidFill>
                      <a:srgbClr val="0070C0"/>
                    </a:solidFill>
                  </a:rPr>
                  <a:t>t</a:t>
                </a:r>
              </a:p>
            </p:txBody>
          </p:sp>
        </p:grpSp>
        <p:sp>
          <p:nvSpPr>
            <p:cNvPr id="36020" name="Rectangle 180">
              <a:extLst>
                <a:ext uri="{FF2B5EF4-FFF2-40B4-BE49-F238E27FC236}">
                  <a16:creationId xmlns:a16="http://schemas.microsoft.com/office/drawing/2014/main" id="{5CF08CEB-3F88-43C9-953F-986C89DD0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3706368"/>
              <a:ext cx="4343400" cy="2514600"/>
            </a:xfrm>
            <a:prstGeom prst="rect">
              <a:avLst/>
            </a:prstGeom>
            <a:noFill/>
            <a:ln w="28575">
              <a:solidFill>
                <a:srgbClr val="6600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grpSp>
          <p:nvGrpSpPr>
            <p:cNvPr id="36022" name="Group 182">
              <a:extLst>
                <a:ext uri="{FF2B5EF4-FFF2-40B4-BE49-F238E27FC236}">
                  <a16:creationId xmlns:a16="http://schemas.microsoft.com/office/drawing/2014/main" id="{3F3804AA-C3F3-4D4F-9633-EEA506AF26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05600" y="5031932"/>
              <a:ext cx="3352800" cy="274637"/>
              <a:chOff x="3264" y="979"/>
              <a:chExt cx="2112" cy="173"/>
            </a:xfrm>
          </p:grpSpPr>
          <p:sp>
            <p:nvSpPr>
              <p:cNvPr id="27688" name="Text Box 183">
                <a:extLst>
                  <a:ext uri="{FF2B5EF4-FFF2-40B4-BE49-F238E27FC236}">
                    <a16:creationId xmlns:a16="http://schemas.microsoft.com/office/drawing/2014/main" id="{BFC0AC53-D9B1-4E6C-9950-4D1AA3143A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40" y="979"/>
                <a:ext cx="33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200" b="1">
                    <a:solidFill>
                      <a:srgbClr val="0070C0"/>
                    </a:solidFill>
                    <a:cs typeface="Arial" panose="020B0604020202020204" pitchFamily="34" charset="0"/>
                  </a:rPr>
                  <a:t>4</a:t>
                </a:r>
                <a:r>
                  <a:rPr lang="el-GR" altLang="en-US" sz="1200" b="1">
                    <a:solidFill>
                      <a:srgbClr val="0070C0"/>
                    </a:solidFill>
                    <a:cs typeface="Arial" panose="020B0604020202020204" pitchFamily="34" charset="0"/>
                  </a:rPr>
                  <a:t>π</a:t>
                </a:r>
                <a:endParaRPr lang="en-US" altLang="en-US" sz="1200" b="1">
                  <a:solidFill>
                    <a:srgbClr val="0070C0"/>
                  </a:solidFill>
                </a:endParaRPr>
              </a:p>
            </p:txBody>
          </p:sp>
          <p:grpSp>
            <p:nvGrpSpPr>
              <p:cNvPr id="27689" name="Group 184">
                <a:extLst>
                  <a:ext uri="{FF2B5EF4-FFF2-40B4-BE49-F238E27FC236}">
                    <a16:creationId xmlns:a16="http://schemas.microsoft.com/office/drawing/2014/main" id="{C953CDF8-EBC0-4CA0-ACB5-2639BFB83D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4" y="979"/>
                <a:ext cx="1824" cy="173"/>
                <a:chOff x="3264" y="979"/>
                <a:chExt cx="1824" cy="173"/>
              </a:xfrm>
            </p:grpSpPr>
            <p:sp>
              <p:nvSpPr>
                <p:cNvPr id="27690" name="Text Box 185">
                  <a:extLst>
                    <a:ext uri="{FF2B5EF4-FFF2-40B4-BE49-F238E27FC236}">
                      <a16:creationId xmlns:a16="http://schemas.microsoft.com/office/drawing/2014/main" id="{7390026D-CFC7-4399-8411-1FD1018C8C9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52" y="979"/>
                  <a:ext cx="192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691" name="Text Box 186">
                  <a:extLst>
                    <a:ext uri="{FF2B5EF4-FFF2-40B4-BE49-F238E27FC236}">
                      <a16:creationId xmlns:a16="http://schemas.microsoft.com/office/drawing/2014/main" id="{2AEE9DF8-F8A9-473E-8F93-A60350E900C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32" y="979"/>
                  <a:ext cx="33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2</a:t>
                  </a: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692" name="Text Box 187">
                  <a:extLst>
                    <a:ext uri="{FF2B5EF4-FFF2-40B4-BE49-F238E27FC236}">
                      <a16:creationId xmlns:a16="http://schemas.microsoft.com/office/drawing/2014/main" id="{7B3E5E15-1AD2-4FF5-A89C-625CD843292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12" y="979"/>
                  <a:ext cx="33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3</a:t>
                  </a: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693" name="Text Box 188">
                  <a:extLst>
                    <a:ext uri="{FF2B5EF4-FFF2-40B4-BE49-F238E27FC236}">
                      <a16:creationId xmlns:a16="http://schemas.microsoft.com/office/drawing/2014/main" id="{A0BE7528-C065-4790-B89F-02BADCD368A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64" y="979"/>
                  <a:ext cx="288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/2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694" name="Text Box 189">
                  <a:extLst>
                    <a:ext uri="{FF2B5EF4-FFF2-40B4-BE49-F238E27FC236}">
                      <a16:creationId xmlns:a16="http://schemas.microsoft.com/office/drawing/2014/main" id="{C115EB99-0ED3-40C7-973A-6334370A22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4" y="979"/>
                  <a:ext cx="33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3</a:t>
                  </a: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/2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695" name="Text Box 190">
                  <a:extLst>
                    <a:ext uri="{FF2B5EF4-FFF2-40B4-BE49-F238E27FC236}">
                      <a16:creationId xmlns:a16="http://schemas.microsoft.com/office/drawing/2014/main" id="{16C5EB5A-413C-4EF3-9861-C01418C516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24" y="979"/>
                  <a:ext cx="33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5</a:t>
                  </a: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/2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7696" name="Text Box 191">
                  <a:extLst>
                    <a:ext uri="{FF2B5EF4-FFF2-40B4-BE49-F238E27FC236}">
                      <a16:creationId xmlns:a16="http://schemas.microsoft.com/office/drawing/2014/main" id="{F9B7BA2D-57F7-4FCB-99BB-FCD4629E47D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52" y="979"/>
                  <a:ext cx="336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7</a:t>
                  </a:r>
                  <a:r>
                    <a:rPr lang="el-GR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π</a:t>
                  </a:r>
                  <a:r>
                    <a:rPr lang="en-US" altLang="en-US" sz="1200" b="1">
                      <a:solidFill>
                        <a:srgbClr val="0070C0"/>
                      </a:solidFill>
                      <a:cs typeface="Arial" panose="020B0604020202020204" pitchFamily="34" charset="0"/>
                    </a:rPr>
                    <a:t>/2</a:t>
                  </a:r>
                  <a:endParaRPr lang="en-US" altLang="en-US" sz="1200" b="1">
                    <a:solidFill>
                      <a:srgbClr val="0070C0"/>
                    </a:solidFill>
                  </a:endParaRPr>
                </a:p>
              </p:txBody>
            </p:sp>
          </p:grpSp>
        </p:grpSp>
        <p:grpSp>
          <p:nvGrpSpPr>
            <p:cNvPr id="36033" name="Group 193">
              <a:extLst>
                <a:ext uri="{FF2B5EF4-FFF2-40B4-BE49-F238E27FC236}">
                  <a16:creationId xmlns:a16="http://schemas.microsoft.com/office/drawing/2014/main" id="{ED1937C5-1874-4689-98E7-337BBC33C3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53200" y="4925568"/>
              <a:ext cx="3581400" cy="152400"/>
              <a:chOff x="384" y="2400"/>
              <a:chExt cx="2256" cy="96"/>
            </a:xfrm>
          </p:grpSpPr>
          <p:sp>
            <p:nvSpPr>
              <p:cNvPr id="27679" name="Line 194">
                <a:extLst>
                  <a:ext uri="{FF2B5EF4-FFF2-40B4-BE49-F238E27FC236}">
                    <a16:creationId xmlns:a16="http://schemas.microsoft.com/office/drawing/2014/main" id="{5285FA9A-6795-4254-A50B-AA3D9BE3C7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4" y="2448"/>
                <a:ext cx="2256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680" name="Line 195">
                <a:extLst>
                  <a:ext uri="{FF2B5EF4-FFF2-40B4-BE49-F238E27FC236}">
                    <a16:creationId xmlns:a16="http://schemas.microsoft.com/office/drawing/2014/main" id="{D9DD42EC-235B-4333-8EE3-20BF838556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681" name="Line 196">
                <a:extLst>
                  <a:ext uri="{FF2B5EF4-FFF2-40B4-BE49-F238E27FC236}">
                    <a16:creationId xmlns:a16="http://schemas.microsoft.com/office/drawing/2014/main" id="{D33D30AC-461A-406A-81BF-516936C1CA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4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682" name="Line 197">
                <a:extLst>
                  <a:ext uri="{FF2B5EF4-FFF2-40B4-BE49-F238E27FC236}">
                    <a16:creationId xmlns:a16="http://schemas.microsoft.com/office/drawing/2014/main" id="{71D2BFB7-97B9-4E10-9286-1F5E1F8153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683" name="Line 198">
                <a:extLst>
                  <a:ext uri="{FF2B5EF4-FFF2-40B4-BE49-F238E27FC236}">
                    <a16:creationId xmlns:a16="http://schemas.microsoft.com/office/drawing/2014/main" id="{BBD64896-5C5A-48D7-83EB-57BDB92476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2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684" name="Line 199">
                <a:extLst>
                  <a:ext uri="{FF2B5EF4-FFF2-40B4-BE49-F238E27FC236}">
                    <a16:creationId xmlns:a16="http://schemas.microsoft.com/office/drawing/2014/main" id="{35EB2B91-3E48-471B-AAA5-6D70730E2B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685" name="Line 200">
                <a:extLst>
                  <a:ext uri="{FF2B5EF4-FFF2-40B4-BE49-F238E27FC236}">
                    <a16:creationId xmlns:a16="http://schemas.microsoft.com/office/drawing/2014/main" id="{0AED2A68-9E71-4641-AF75-4D3885AFEA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4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686" name="Line 201">
                <a:extLst>
                  <a:ext uri="{FF2B5EF4-FFF2-40B4-BE49-F238E27FC236}">
                    <a16:creationId xmlns:a16="http://schemas.microsoft.com/office/drawing/2014/main" id="{C6F5D961-108A-4BC2-8AC8-85A08599E5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2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7687" name="Line 202">
                <a:extLst>
                  <a:ext uri="{FF2B5EF4-FFF2-40B4-BE49-F238E27FC236}">
                    <a16:creationId xmlns:a16="http://schemas.microsoft.com/office/drawing/2014/main" id="{AFC73B92-C4D8-4554-8827-864984F91D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2" y="2400"/>
                <a:ext cx="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</p:grpSp>
      </p:grpSp>
      <p:sp>
        <p:nvSpPr>
          <p:cNvPr id="36060" name="Rectangle 36059"/>
          <p:cNvSpPr/>
          <p:nvPr/>
        </p:nvSpPr>
        <p:spPr>
          <a:xfrm>
            <a:off x="749808" y="237744"/>
            <a:ext cx="768096" cy="7315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061" name="TextBox 36060"/>
          <p:cNvSpPr txBox="1"/>
          <p:nvPr/>
        </p:nvSpPr>
        <p:spPr>
          <a:xfrm>
            <a:off x="749808" y="365760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>
                <a:solidFill>
                  <a:srgbClr val="003F7D"/>
                </a:solidFill>
                <a:latin typeface="Calibri Light"/>
              </a:rPr>
              <a:t>Rotation generates alternating emf</a:t>
            </a:r>
          </a:p>
        </p:txBody>
      </p:sp>
      <p:sp>
        <p:nvSpPr>
          <p:cNvPr id="36062" name="TextBox 36061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36063" name="TextBox 36062"/>
          <p:cNvSpPr txBox="1"/>
          <p:nvPr/>
        </p:nvSpPr>
        <p:spPr>
          <a:xfrm>
            <a:off x="841248" y="1371600"/>
            <a:ext cx="46634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0070C0"/>
                </a:solidFill>
                <a:latin typeface="Calibri"/>
              </a:rPr>
              <a:t>PERIODIC IN MAGNITUDE AND DIRECTION</a:t>
            </a:r>
          </a:p>
        </p:txBody>
      </p:sp>
      <p:sp>
        <p:nvSpPr>
          <p:cNvPr id="36064" name="TextBox 36063"/>
          <p:cNvSpPr txBox="1"/>
          <p:nvPr/>
        </p:nvSpPr>
        <p:spPr>
          <a:xfrm>
            <a:off x="841248" y="1773936"/>
            <a:ext cx="46634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03F7D"/>
                </a:solidFill>
                <a:latin typeface="Cambria Math"/>
              </a:rPr>
              <a:t>ε = ε₀ sin ωt</a:t>
            </a:r>
          </a:p>
        </p:txBody>
      </p:sp>
      <p:sp>
        <p:nvSpPr>
          <p:cNvPr id="36065" name="TextBox 36064"/>
          <p:cNvSpPr txBox="1"/>
          <p:nvPr/>
        </p:nvSpPr>
        <p:spPr>
          <a:xfrm>
            <a:off x="841248" y="2738735"/>
            <a:ext cx="4663440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dirty="0">
                <a:solidFill>
                  <a:srgbClr val="162E3D"/>
                </a:solidFill>
                <a:latin typeface="Calibri"/>
              </a:rPr>
              <a:t>A rotating coil produces an emf that reverses every half-cycle. The resulting current is alternating current</a:t>
            </a:r>
            <a:r>
              <a:rPr sz="1700" b="0" i="0" dirty="0">
                <a:solidFill>
                  <a:srgbClr val="162E3D"/>
                </a:solidFill>
                <a:latin typeface="Calibri"/>
              </a:rPr>
              <a:t>.</a:t>
            </a:r>
          </a:p>
        </p:txBody>
      </p:sp>
      <p:sp>
        <p:nvSpPr>
          <p:cNvPr id="36066" name="Rectangle 36065"/>
          <p:cNvSpPr/>
          <p:nvPr/>
        </p:nvSpPr>
        <p:spPr>
          <a:xfrm>
            <a:off x="841248" y="3986784"/>
            <a:ext cx="4663440" cy="5029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067" name="TextBox 36066"/>
          <p:cNvSpPr txBox="1"/>
          <p:nvPr/>
        </p:nvSpPr>
        <p:spPr>
          <a:xfrm>
            <a:off x="841248" y="4276714"/>
            <a:ext cx="466344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i="0" dirty="0">
                <a:solidFill>
                  <a:srgbClr val="5D788C"/>
                </a:solidFill>
                <a:latin typeface="Calibri"/>
              </a:rPr>
              <a:t>Sine and cosine forms describe the same waveform with a phase shift.</a:t>
            </a:r>
          </a:p>
        </p:txBody>
      </p:sp>
      <p:sp>
        <p:nvSpPr>
          <p:cNvPr id="36068" name="TextBox 36067"/>
          <p:cNvSpPr txBox="1"/>
          <p:nvPr/>
        </p:nvSpPr>
        <p:spPr>
          <a:xfrm>
            <a:off x="841248" y="5259359"/>
            <a:ext cx="466344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3F7D"/>
                </a:solidFill>
                <a:latin typeface="Calibri"/>
              </a:rPr>
              <a:t>This is the operating principle of generators.</a:t>
            </a:r>
          </a:p>
        </p:txBody>
      </p:sp>
    </p:spTree>
    <p:extLst>
      <p:ext uri="{BB962C8B-B14F-4D97-AF65-F5344CB8AC3E}">
        <p14:creationId xmlns:p14="http://schemas.microsoft.com/office/powerpoint/2010/main" val="249104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61" grpId="0"/>
      <p:bldP spid="36063" grpId="0"/>
      <p:bldP spid="36064" grpId="0"/>
      <p:bldP spid="36065" grpId="0"/>
      <p:bldP spid="36066" grpId="0" animBg="1"/>
      <p:bldP spid="36067" grpId="0"/>
      <p:bldP spid="360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10" name="TextBox 49409"/>
          <p:cNvSpPr txBox="1"/>
          <p:nvPr/>
        </p:nvSpPr>
        <p:spPr>
          <a:xfrm>
            <a:off x="434340" y="-32076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dirty="0">
                <a:solidFill>
                  <a:srgbClr val="003F7D"/>
                </a:solidFill>
                <a:latin typeface="Calibri Light"/>
              </a:rPr>
              <a:t>An A.C. generator turns motion into electricity</a:t>
            </a:r>
          </a:p>
        </p:txBody>
      </p:sp>
      <p:sp>
        <p:nvSpPr>
          <p:cNvPr id="49411" name="TextBox 49410"/>
          <p:cNvSpPr txBox="1"/>
          <p:nvPr/>
        </p:nvSpPr>
        <p:spPr>
          <a:xfrm>
            <a:off x="9646920" y="685800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49412" name="TextBox 49411"/>
          <p:cNvSpPr txBox="1"/>
          <p:nvPr/>
        </p:nvSpPr>
        <p:spPr>
          <a:xfrm>
            <a:off x="7063815" y="1745630"/>
            <a:ext cx="44805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0070C0"/>
                </a:solidFill>
                <a:latin typeface="Calibri"/>
              </a:rPr>
              <a:t>ENERGY CONVERSION</a:t>
            </a:r>
          </a:p>
        </p:txBody>
      </p:sp>
      <p:sp>
        <p:nvSpPr>
          <p:cNvPr id="49413" name="TextBox 49412"/>
          <p:cNvSpPr txBox="1"/>
          <p:nvPr/>
        </p:nvSpPr>
        <p:spPr>
          <a:xfrm>
            <a:off x="6766560" y="2265838"/>
            <a:ext cx="4480560" cy="8046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003F7D"/>
                </a:solidFill>
                <a:latin typeface="Calibri Light"/>
              </a:rPr>
              <a:t>mechanical rotation
→ alternating electrical output</a:t>
            </a:r>
          </a:p>
        </p:txBody>
      </p:sp>
      <p:sp>
        <p:nvSpPr>
          <p:cNvPr id="49414" name="Oval 49413"/>
          <p:cNvSpPr/>
          <p:nvPr/>
        </p:nvSpPr>
        <p:spPr>
          <a:xfrm>
            <a:off x="6793992" y="3417982"/>
            <a:ext cx="365760" cy="365760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800"/>
          </a:p>
        </p:txBody>
      </p:sp>
      <p:sp>
        <p:nvSpPr>
          <p:cNvPr id="49415" name="TextBox 49414"/>
          <p:cNvSpPr txBox="1"/>
          <p:nvPr/>
        </p:nvSpPr>
        <p:spPr>
          <a:xfrm>
            <a:off x="6793992" y="3446973"/>
            <a:ext cx="36576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49416" name="TextBox 49415"/>
          <p:cNvSpPr txBox="1"/>
          <p:nvPr/>
        </p:nvSpPr>
        <p:spPr>
          <a:xfrm>
            <a:off x="7342632" y="3343378"/>
            <a:ext cx="3703320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62E3D"/>
                </a:solidFill>
                <a:latin typeface="Calibri"/>
              </a:rPr>
              <a:t>Rotate the armature in a magnetic field.</a:t>
            </a:r>
          </a:p>
        </p:txBody>
      </p:sp>
      <p:sp>
        <p:nvSpPr>
          <p:cNvPr id="49417" name="Oval 49416"/>
          <p:cNvSpPr/>
          <p:nvPr/>
        </p:nvSpPr>
        <p:spPr>
          <a:xfrm>
            <a:off x="6793992" y="4240942"/>
            <a:ext cx="365760" cy="365760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800"/>
          </a:p>
        </p:txBody>
      </p:sp>
      <p:sp>
        <p:nvSpPr>
          <p:cNvPr id="49418" name="TextBox 49417"/>
          <p:cNvSpPr txBox="1"/>
          <p:nvPr/>
        </p:nvSpPr>
        <p:spPr>
          <a:xfrm>
            <a:off x="6793992" y="4269933"/>
            <a:ext cx="36576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49419" name="TextBox 49418"/>
          <p:cNvSpPr txBox="1"/>
          <p:nvPr/>
        </p:nvSpPr>
        <p:spPr>
          <a:xfrm>
            <a:off x="7342632" y="4166338"/>
            <a:ext cx="3703320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62E3D"/>
                </a:solidFill>
                <a:latin typeface="Calibri"/>
              </a:rPr>
              <a:t>Flux through the coil changes continuously.</a:t>
            </a:r>
          </a:p>
        </p:txBody>
      </p:sp>
      <p:sp>
        <p:nvSpPr>
          <p:cNvPr id="49420" name="Oval 49419"/>
          <p:cNvSpPr/>
          <p:nvPr/>
        </p:nvSpPr>
        <p:spPr>
          <a:xfrm>
            <a:off x="6793992" y="5063902"/>
            <a:ext cx="365760" cy="365760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800"/>
          </a:p>
        </p:txBody>
      </p:sp>
      <p:sp>
        <p:nvSpPr>
          <p:cNvPr id="49421" name="TextBox 49420"/>
          <p:cNvSpPr txBox="1"/>
          <p:nvPr/>
        </p:nvSpPr>
        <p:spPr>
          <a:xfrm>
            <a:off x="6793992" y="5092893"/>
            <a:ext cx="36576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49422" name="TextBox 49421"/>
          <p:cNvSpPr txBox="1"/>
          <p:nvPr/>
        </p:nvSpPr>
        <p:spPr>
          <a:xfrm>
            <a:off x="7342632" y="4989298"/>
            <a:ext cx="3703320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62E3D"/>
                </a:solidFill>
                <a:latin typeface="Calibri"/>
              </a:rPr>
              <a:t>Slip rings deliver the alternating emf to the load.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23D5E4-8067-CAC1-9D86-D01789C27FCE}"/>
              </a:ext>
            </a:extLst>
          </p:cNvPr>
          <p:cNvGrpSpPr/>
          <p:nvPr/>
        </p:nvGrpSpPr>
        <p:grpSpPr>
          <a:xfrm>
            <a:off x="1169621" y="1729072"/>
            <a:ext cx="3886200" cy="4998720"/>
            <a:chOff x="2148840" y="1539240"/>
            <a:chExt cx="3886200" cy="4998720"/>
          </a:xfrm>
        </p:grpSpPr>
        <p:sp>
          <p:nvSpPr>
            <p:cNvPr id="49267" name="AutoShape 115">
              <a:extLst>
                <a:ext uri="{FF2B5EF4-FFF2-40B4-BE49-F238E27FC236}">
                  <a16:creationId xmlns:a16="http://schemas.microsoft.com/office/drawing/2014/main" id="{3078E4ED-63EA-4A42-9F01-079678036B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7928015">
              <a:off x="5372100" y="1501140"/>
              <a:ext cx="533400" cy="609600"/>
            </a:xfrm>
            <a:prstGeom prst="curvedRightArrow">
              <a:avLst>
                <a:gd name="adj1" fmla="val 20175"/>
                <a:gd name="adj2" fmla="val 43032"/>
                <a:gd name="adj3" fmla="val 33333"/>
              </a:avLst>
            </a:prstGeom>
            <a:solidFill>
              <a:srgbClr val="00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/>
            <a:p>
              <a:endParaRPr lang="en-US"/>
            </a:p>
          </p:txBody>
        </p:sp>
        <p:sp>
          <p:nvSpPr>
            <p:cNvPr id="49223" name="Line 71">
              <a:extLst>
                <a:ext uri="{FF2B5EF4-FFF2-40B4-BE49-F238E27FC236}">
                  <a16:creationId xmlns:a16="http://schemas.microsoft.com/office/drawing/2014/main" id="{B0237D28-A5FF-4560-A73B-5405115A99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1400" y="1691640"/>
              <a:ext cx="2133600" cy="29718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grpSp>
          <p:nvGrpSpPr>
            <p:cNvPr id="49404" name="Group 252">
              <a:extLst>
                <a:ext uri="{FF2B5EF4-FFF2-40B4-BE49-F238E27FC236}">
                  <a16:creationId xmlns:a16="http://schemas.microsoft.com/office/drawing/2014/main" id="{AAF7D3CD-8099-4493-A5B9-FA196F7528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8000" y="1977200"/>
              <a:ext cx="1524000" cy="1966912"/>
              <a:chOff x="960" y="969"/>
              <a:chExt cx="960" cy="1239"/>
            </a:xfrm>
          </p:grpSpPr>
          <p:sp>
            <p:nvSpPr>
              <p:cNvPr id="49183" name="AutoShape 31">
                <a:extLst>
                  <a:ext uri="{FF2B5EF4-FFF2-40B4-BE49-F238E27FC236}">
                    <a16:creationId xmlns:a16="http://schemas.microsoft.com/office/drawing/2014/main" id="{8FB217B5-6E84-44ED-AF49-55079D403B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90549023">
                <a:off x="888" y="1176"/>
                <a:ext cx="1104" cy="960"/>
              </a:xfrm>
              <a:custGeom>
                <a:avLst/>
                <a:gdLst>
                  <a:gd name="G0" fmla="+- 8551 0 0"/>
                  <a:gd name="G1" fmla="+- -11776720 0 0"/>
                  <a:gd name="G2" fmla="+- 0 0 -11776720"/>
                  <a:gd name="T0" fmla="*/ 0 256 1"/>
                  <a:gd name="T1" fmla="*/ 180 256 1"/>
                  <a:gd name="G3" fmla="+- -11776720 T0 T1"/>
                  <a:gd name="T2" fmla="*/ 0 256 1"/>
                  <a:gd name="T3" fmla="*/ 90 256 1"/>
                  <a:gd name="G4" fmla="+- -11776720 T2 T3"/>
                  <a:gd name="G5" fmla="*/ G4 2 1"/>
                  <a:gd name="T4" fmla="*/ 90 256 1"/>
                  <a:gd name="T5" fmla="*/ 0 256 1"/>
                  <a:gd name="G6" fmla="+- -11776720 T4 T5"/>
                  <a:gd name="G7" fmla="*/ G6 2 1"/>
                  <a:gd name="G8" fmla="abs -1177672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551"/>
                  <a:gd name="G18" fmla="*/ 8551 1 2"/>
                  <a:gd name="G19" fmla="+- G18 5400 0"/>
                  <a:gd name="G20" fmla="cos G19 -11776720"/>
                  <a:gd name="G21" fmla="sin G19 -11776720"/>
                  <a:gd name="G22" fmla="+- G20 10800 0"/>
                  <a:gd name="G23" fmla="+- G21 10800 0"/>
                  <a:gd name="G24" fmla="+- 10800 0 G20"/>
                  <a:gd name="G25" fmla="+- 8551 10800 0"/>
                  <a:gd name="G26" fmla="?: G9 G17 G25"/>
                  <a:gd name="G27" fmla="?: G9 0 21600"/>
                  <a:gd name="G28" fmla="cos 10800 -11776720"/>
                  <a:gd name="G29" fmla="sin 10800 -11776720"/>
                  <a:gd name="G30" fmla="sin 8551 -1177672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1776720 G34 0"/>
                  <a:gd name="G36" fmla="?: G6 G35 G31"/>
                  <a:gd name="G37" fmla="+- 21600 0 G36"/>
                  <a:gd name="G38" fmla="?: G4 0 G33"/>
                  <a:gd name="G39" fmla="?: -1177672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124 w 21600"/>
                  <a:gd name="T15" fmla="*/ 10749 h 21600"/>
                  <a:gd name="T16" fmla="*/ 10800 w 21600"/>
                  <a:gd name="T17" fmla="*/ 2249 h 21600"/>
                  <a:gd name="T18" fmla="*/ 20476 w 21600"/>
                  <a:gd name="T19" fmla="*/ 10749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2249" y="10755"/>
                    </a:moveTo>
                    <a:cubicBezTo>
                      <a:pt x="2273" y="6050"/>
                      <a:pt x="6094" y="2249"/>
                      <a:pt x="10800" y="2249"/>
                    </a:cubicBezTo>
                    <a:cubicBezTo>
                      <a:pt x="15505" y="2249"/>
                      <a:pt x="19326" y="6050"/>
                      <a:pt x="19350" y="10755"/>
                    </a:cubicBezTo>
                    <a:lnTo>
                      <a:pt x="21599" y="10743"/>
                    </a:lnTo>
                    <a:cubicBezTo>
                      <a:pt x="21568" y="4800"/>
                      <a:pt x="16742" y="0"/>
                      <a:pt x="10799" y="0"/>
                    </a:cubicBezTo>
                    <a:cubicBezTo>
                      <a:pt x="4857" y="0"/>
                      <a:pt x="31" y="4800"/>
                      <a:pt x="0" y="10743"/>
                    </a:cubicBezTo>
                    <a:close/>
                  </a:path>
                </a:pathLst>
              </a:custGeom>
              <a:solidFill>
                <a:srgbClr val="CC66FF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>
                  <a:rot lat="1200000" lon="600000" rev="0"/>
                </a:camera>
                <a:lightRig rig="legacyFlat4" dir="b"/>
              </a:scene3d>
              <a:sp3d extrusionH="2386000" prstMaterial="legacyMetal">
                <a:bevelT w="13500" h="13500" prst="angle"/>
                <a:bevelB w="13500" h="13500" prst="angle"/>
                <a:extrusionClr>
                  <a:srgbClr val="CC66FF"/>
                </a:extrusionClr>
                <a:contourClr>
                  <a:srgbClr val="CC66FF"/>
                </a:contour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49269" name="Text Box 117">
                <a:extLst>
                  <a:ext uri="{FF2B5EF4-FFF2-40B4-BE49-F238E27FC236}">
                    <a16:creationId xmlns:a16="http://schemas.microsoft.com/office/drawing/2014/main" id="{A3C43285-E32A-450F-A8E8-CED6645BF2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448905">
                <a:off x="1440" y="969"/>
                <a:ext cx="2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b="1"/>
                  <a:t>S</a:t>
                </a:r>
              </a:p>
            </p:txBody>
          </p:sp>
        </p:grpSp>
        <p:grpSp>
          <p:nvGrpSpPr>
            <p:cNvPr id="49264" name="Group 112">
              <a:extLst>
                <a:ext uri="{FF2B5EF4-FFF2-40B4-BE49-F238E27FC236}">
                  <a16:creationId xmlns:a16="http://schemas.microsoft.com/office/drawing/2014/main" id="{D96EEAD9-6E06-40D7-B36E-1404B6DEC7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8000" y="4553712"/>
              <a:ext cx="1447800" cy="1511300"/>
              <a:chOff x="3312" y="2544"/>
              <a:chExt cx="912" cy="952"/>
            </a:xfrm>
          </p:grpSpPr>
          <p:sp>
            <p:nvSpPr>
              <p:cNvPr id="49233" name="Line 81">
                <a:extLst>
                  <a:ext uri="{FF2B5EF4-FFF2-40B4-BE49-F238E27FC236}">
                    <a16:creationId xmlns:a16="http://schemas.microsoft.com/office/drawing/2014/main" id="{30B21490-D996-4A5E-878E-7304C77E85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251028">
                <a:off x="3792" y="2544"/>
                <a:ext cx="432" cy="240"/>
              </a:xfrm>
              <a:prstGeom prst="line">
                <a:avLst/>
              </a:prstGeom>
              <a:noFill/>
              <a:ln w="38100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4" name="Line 82">
                <a:extLst>
                  <a:ext uri="{FF2B5EF4-FFF2-40B4-BE49-F238E27FC236}">
                    <a16:creationId xmlns:a16="http://schemas.microsoft.com/office/drawing/2014/main" id="{52BDEFF6-AE7E-4E83-9941-B8953B3D8E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2" y="3120"/>
                <a:ext cx="480" cy="288"/>
              </a:xfrm>
              <a:prstGeom prst="line">
                <a:avLst/>
              </a:prstGeom>
              <a:noFill/>
              <a:ln w="38100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9235" name="Group 83">
                <a:extLst>
                  <a:ext uri="{FF2B5EF4-FFF2-40B4-BE49-F238E27FC236}">
                    <a16:creationId xmlns:a16="http://schemas.microsoft.com/office/drawing/2014/main" id="{452BA09C-3FA1-4D0A-9DF5-EF3AE2DC98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7480135" flipV="1">
                <a:off x="3628" y="3044"/>
                <a:ext cx="760" cy="144"/>
                <a:chOff x="1008" y="2976"/>
                <a:chExt cx="1344" cy="96"/>
              </a:xfrm>
            </p:grpSpPr>
            <p:sp>
              <p:nvSpPr>
                <p:cNvPr id="49236" name="Line 84">
                  <a:extLst>
                    <a:ext uri="{FF2B5EF4-FFF2-40B4-BE49-F238E27FC236}">
                      <a16:creationId xmlns:a16="http://schemas.microsoft.com/office/drawing/2014/main" id="{D0B11F5D-627F-48C0-B3BC-0B45F96F7F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94" y="3008"/>
                  <a:ext cx="39" cy="64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237" name="Line 85">
                  <a:extLst>
                    <a:ext uri="{FF2B5EF4-FFF2-40B4-BE49-F238E27FC236}">
                      <a16:creationId xmlns:a16="http://schemas.microsoft.com/office/drawing/2014/main" id="{5C633D89-6FC8-444C-847D-09122788E7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7" y="3008"/>
                  <a:ext cx="39" cy="64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238" name="Line 86">
                  <a:extLst>
                    <a:ext uri="{FF2B5EF4-FFF2-40B4-BE49-F238E27FC236}">
                      <a16:creationId xmlns:a16="http://schemas.microsoft.com/office/drawing/2014/main" id="{C16E3549-77F6-4E2D-9F8E-109E601252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55" y="2976"/>
                  <a:ext cx="39" cy="96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9239" name="Group 87">
                  <a:extLst>
                    <a:ext uri="{FF2B5EF4-FFF2-40B4-BE49-F238E27FC236}">
                      <a16:creationId xmlns:a16="http://schemas.microsoft.com/office/drawing/2014/main" id="{ADDF483D-65BD-46C9-8CC5-3ADB01075D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08" y="2976"/>
                  <a:ext cx="1344" cy="96"/>
                  <a:chOff x="1008" y="2976"/>
                  <a:chExt cx="1344" cy="96"/>
                </a:xfrm>
              </p:grpSpPr>
              <p:sp>
                <p:nvSpPr>
                  <p:cNvPr id="49240" name="Line 88">
                    <a:extLst>
                      <a:ext uri="{FF2B5EF4-FFF2-40B4-BE49-F238E27FC236}">
                        <a16:creationId xmlns:a16="http://schemas.microsoft.com/office/drawing/2014/main" id="{B2E066D7-57D0-4619-8581-74C6F6B2F10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6" y="2976"/>
                    <a:ext cx="39" cy="96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49241" name="Group 89">
                    <a:extLst>
                      <a:ext uri="{FF2B5EF4-FFF2-40B4-BE49-F238E27FC236}">
                        <a16:creationId xmlns:a16="http://schemas.microsoft.com/office/drawing/2014/main" id="{8B594D09-5B79-48A4-86B9-5E391EED54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05" y="2976"/>
                    <a:ext cx="79" cy="96"/>
                    <a:chOff x="1872" y="1008"/>
                    <a:chExt cx="96" cy="144"/>
                  </a:xfrm>
                </p:grpSpPr>
                <p:sp>
                  <p:nvSpPr>
                    <p:cNvPr id="49242" name="Line 90">
                      <a:extLst>
                        <a:ext uri="{FF2B5EF4-FFF2-40B4-BE49-F238E27FC236}">
                          <a16:creationId xmlns:a16="http://schemas.microsoft.com/office/drawing/2014/main" id="{FAF37684-AC68-4C69-BA2F-B59154CA42A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243" name="Line 91">
                      <a:extLst>
                        <a:ext uri="{FF2B5EF4-FFF2-40B4-BE49-F238E27FC236}">
                          <a16:creationId xmlns:a16="http://schemas.microsoft.com/office/drawing/2014/main" id="{083374B7-1075-42F8-8743-3A455E6CC8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9244" name="Group 92">
                    <a:extLst>
                      <a:ext uri="{FF2B5EF4-FFF2-40B4-BE49-F238E27FC236}">
                        <a16:creationId xmlns:a16="http://schemas.microsoft.com/office/drawing/2014/main" id="{1289A48C-21B5-458A-B38F-C7331307BE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84" y="2976"/>
                    <a:ext cx="78" cy="96"/>
                    <a:chOff x="1872" y="1008"/>
                    <a:chExt cx="96" cy="144"/>
                  </a:xfrm>
                </p:grpSpPr>
                <p:sp>
                  <p:nvSpPr>
                    <p:cNvPr id="49245" name="Line 93">
                      <a:extLst>
                        <a:ext uri="{FF2B5EF4-FFF2-40B4-BE49-F238E27FC236}">
                          <a16:creationId xmlns:a16="http://schemas.microsoft.com/office/drawing/2014/main" id="{68EC9E51-FEAC-46A0-9915-F51736C6931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246" name="Line 94">
                      <a:extLst>
                        <a:ext uri="{FF2B5EF4-FFF2-40B4-BE49-F238E27FC236}">
                          <a16:creationId xmlns:a16="http://schemas.microsoft.com/office/drawing/2014/main" id="{BE862A95-EB6D-466C-969A-230FBAF46E9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9247" name="Group 95">
                    <a:extLst>
                      <a:ext uri="{FF2B5EF4-FFF2-40B4-BE49-F238E27FC236}">
                        <a16:creationId xmlns:a16="http://schemas.microsoft.com/office/drawing/2014/main" id="{62BBBA72-62D1-4279-AC8E-ADCF0A9514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62" y="2976"/>
                    <a:ext cx="79" cy="96"/>
                    <a:chOff x="1872" y="1008"/>
                    <a:chExt cx="96" cy="144"/>
                  </a:xfrm>
                </p:grpSpPr>
                <p:sp>
                  <p:nvSpPr>
                    <p:cNvPr id="49248" name="Line 96">
                      <a:extLst>
                        <a:ext uri="{FF2B5EF4-FFF2-40B4-BE49-F238E27FC236}">
                          <a16:creationId xmlns:a16="http://schemas.microsoft.com/office/drawing/2014/main" id="{0A6EA710-0742-41DD-92D4-6FA910C8995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249" name="Line 97">
                      <a:extLst>
                        <a:ext uri="{FF2B5EF4-FFF2-40B4-BE49-F238E27FC236}">
                          <a16:creationId xmlns:a16="http://schemas.microsoft.com/office/drawing/2014/main" id="{1E59B31B-48B4-471F-81AE-6008003C334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9250" name="Group 98">
                    <a:extLst>
                      <a:ext uri="{FF2B5EF4-FFF2-40B4-BE49-F238E27FC236}">
                        <a16:creationId xmlns:a16="http://schemas.microsoft.com/office/drawing/2014/main" id="{1BBD2D1A-CDEF-4F21-A9A2-334B025354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641" y="2976"/>
                    <a:ext cx="78" cy="96"/>
                    <a:chOff x="1872" y="1008"/>
                    <a:chExt cx="96" cy="144"/>
                  </a:xfrm>
                </p:grpSpPr>
                <p:sp>
                  <p:nvSpPr>
                    <p:cNvPr id="49251" name="Line 99">
                      <a:extLst>
                        <a:ext uri="{FF2B5EF4-FFF2-40B4-BE49-F238E27FC236}">
                          <a16:creationId xmlns:a16="http://schemas.microsoft.com/office/drawing/2014/main" id="{511C461F-CEC4-448C-AC27-B0F90F58A7C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252" name="Line 100">
                      <a:extLst>
                        <a:ext uri="{FF2B5EF4-FFF2-40B4-BE49-F238E27FC236}">
                          <a16:creationId xmlns:a16="http://schemas.microsoft.com/office/drawing/2014/main" id="{B7277B6C-51F8-4795-A426-B68663DF0CC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9253" name="Group 101">
                    <a:extLst>
                      <a:ext uri="{FF2B5EF4-FFF2-40B4-BE49-F238E27FC236}">
                        <a16:creationId xmlns:a16="http://schemas.microsoft.com/office/drawing/2014/main" id="{8E38F9D5-7541-4A6F-A96E-179FED5B46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19" y="2976"/>
                    <a:ext cx="79" cy="96"/>
                    <a:chOff x="1872" y="1008"/>
                    <a:chExt cx="96" cy="144"/>
                  </a:xfrm>
                </p:grpSpPr>
                <p:sp>
                  <p:nvSpPr>
                    <p:cNvPr id="49254" name="Line 102">
                      <a:extLst>
                        <a:ext uri="{FF2B5EF4-FFF2-40B4-BE49-F238E27FC236}">
                          <a16:creationId xmlns:a16="http://schemas.microsoft.com/office/drawing/2014/main" id="{6F734D55-8ACA-499B-AB2A-9E080CCB134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255" name="Line 103">
                      <a:extLst>
                        <a:ext uri="{FF2B5EF4-FFF2-40B4-BE49-F238E27FC236}">
                          <a16:creationId xmlns:a16="http://schemas.microsoft.com/office/drawing/2014/main" id="{045FA8FD-B16C-490E-BC10-EAD0F30573E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9256" name="Group 104">
                    <a:extLst>
                      <a:ext uri="{FF2B5EF4-FFF2-40B4-BE49-F238E27FC236}">
                        <a16:creationId xmlns:a16="http://schemas.microsoft.com/office/drawing/2014/main" id="{682337D5-91D1-4281-B969-68905B581C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98" y="2976"/>
                    <a:ext cx="78" cy="96"/>
                    <a:chOff x="1872" y="1008"/>
                    <a:chExt cx="96" cy="144"/>
                  </a:xfrm>
                </p:grpSpPr>
                <p:sp>
                  <p:nvSpPr>
                    <p:cNvPr id="49257" name="Line 105">
                      <a:extLst>
                        <a:ext uri="{FF2B5EF4-FFF2-40B4-BE49-F238E27FC236}">
                          <a16:creationId xmlns:a16="http://schemas.microsoft.com/office/drawing/2014/main" id="{A9E2BCD9-2561-4225-80C5-1BFE955E96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258" name="Line 106">
                      <a:extLst>
                        <a:ext uri="{FF2B5EF4-FFF2-40B4-BE49-F238E27FC236}">
                          <a16:creationId xmlns:a16="http://schemas.microsoft.com/office/drawing/2014/main" id="{8E89A8F6-3EE8-479E-8C6A-6012ABA9683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9259" name="Group 107">
                    <a:extLst>
                      <a:ext uri="{FF2B5EF4-FFF2-40B4-BE49-F238E27FC236}">
                        <a16:creationId xmlns:a16="http://schemas.microsoft.com/office/drawing/2014/main" id="{F7814424-96DB-4718-8E91-280DACDDD8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876" y="2976"/>
                    <a:ext cx="79" cy="96"/>
                    <a:chOff x="1872" y="1008"/>
                    <a:chExt cx="96" cy="144"/>
                  </a:xfrm>
                </p:grpSpPr>
                <p:sp>
                  <p:nvSpPr>
                    <p:cNvPr id="49260" name="Line 108">
                      <a:extLst>
                        <a:ext uri="{FF2B5EF4-FFF2-40B4-BE49-F238E27FC236}">
                          <a16:creationId xmlns:a16="http://schemas.microsoft.com/office/drawing/2014/main" id="{657680EF-730A-43B6-991E-481FC7C0A68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261" name="Line 109">
                      <a:extLst>
                        <a:ext uri="{FF2B5EF4-FFF2-40B4-BE49-F238E27FC236}">
                          <a16:creationId xmlns:a16="http://schemas.microsoft.com/office/drawing/2014/main" id="{668FAF05-3BA3-431C-B1A0-E93E1C37261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49262" name="Line 110">
                    <a:extLst>
                      <a:ext uri="{FF2B5EF4-FFF2-40B4-BE49-F238E27FC236}">
                        <a16:creationId xmlns:a16="http://schemas.microsoft.com/office/drawing/2014/main" id="{1C87E130-4564-4E5E-8C47-752B502C04D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6" y="3024"/>
                    <a:ext cx="336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263" name="Line 111">
                    <a:extLst>
                      <a:ext uri="{FF2B5EF4-FFF2-40B4-BE49-F238E27FC236}">
                        <a16:creationId xmlns:a16="http://schemas.microsoft.com/office/drawing/2014/main" id="{E165FA14-1D1B-47B1-9F1B-0924387EFB1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08" y="3024"/>
                    <a:ext cx="336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49213" name="Group 61">
              <a:extLst>
                <a:ext uri="{FF2B5EF4-FFF2-40B4-BE49-F238E27FC236}">
                  <a16:creationId xmlns:a16="http://schemas.microsoft.com/office/drawing/2014/main" id="{76FC72EA-6C0B-405F-B425-996962B9BA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2800" y="1810512"/>
              <a:ext cx="2209800" cy="2590800"/>
              <a:chOff x="1440" y="1632"/>
              <a:chExt cx="1392" cy="1632"/>
            </a:xfrm>
          </p:grpSpPr>
          <p:sp>
            <p:nvSpPr>
              <p:cNvPr id="49193" name="Line 41">
                <a:extLst>
                  <a:ext uri="{FF2B5EF4-FFF2-40B4-BE49-F238E27FC236}">
                    <a16:creationId xmlns:a16="http://schemas.microsoft.com/office/drawing/2014/main" id="{7F11C516-F555-48BD-965C-0530B75D6D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8" y="1632"/>
                <a:ext cx="720" cy="960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197" name="Line 45">
                <a:extLst>
                  <a:ext uri="{FF2B5EF4-FFF2-40B4-BE49-F238E27FC236}">
                    <a16:creationId xmlns:a16="http://schemas.microsoft.com/office/drawing/2014/main" id="{6435DB90-66B1-45B1-BEDE-8FFA029222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1632"/>
                <a:ext cx="624" cy="432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1" name="Line 49">
                <a:extLst>
                  <a:ext uri="{FF2B5EF4-FFF2-40B4-BE49-F238E27FC236}">
                    <a16:creationId xmlns:a16="http://schemas.microsoft.com/office/drawing/2014/main" id="{551A06B9-330B-4C5C-B395-60B378FF1E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12" y="2064"/>
                <a:ext cx="720" cy="960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2" name="Line 50">
                <a:extLst>
                  <a:ext uri="{FF2B5EF4-FFF2-40B4-BE49-F238E27FC236}">
                    <a16:creationId xmlns:a16="http://schemas.microsoft.com/office/drawing/2014/main" id="{683B2D8E-0661-44D4-BA4A-570BBBC322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536" y="2592"/>
                <a:ext cx="576" cy="432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3" name="Line 51">
                <a:extLst>
                  <a:ext uri="{FF2B5EF4-FFF2-40B4-BE49-F238E27FC236}">
                    <a16:creationId xmlns:a16="http://schemas.microsoft.com/office/drawing/2014/main" id="{438D74A9-1292-4966-814A-704EB757F7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36" y="1680"/>
                <a:ext cx="672" cy="912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4" name="Line 52">
                <a:extLst>
                  <a:ext uri="{FF2B5EF4-FFF2-40B4-BE49-F238E27FC236}">
                    <a16:creationId xmlns:a16="http://schemas.microsoft.com/office/drawing/2014/main" id="{02F40915-7B3C-4139-99BF-CF267A4451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1680"/>
                <a:ext cx="576" cy="38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5" name="Line 53">
                <a:extLst>
                  <a:ext uri="{FF2B5EF4-FFF2-40B4-BE49-F238E27FC236}">
                    <a16:creationId xmlns:a16="http://schemas.microsoft.com/office/drawing/2014/main" id="{7B4606A5-81BB-4FAB-8559-F23E0BC79B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12" y="2064"/>
                <a:ext cx="672" cy="912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8" name="Line 56">
                <a:extLst>
                  <a:ext uri="{FF2B5EF4-FFF2-40B4-BE49-F238E27FC236}">
                    <a16:creationId xmlns:a16="http://schemas.microsoft.com/office/drawing/2014/main" id="{2C2338C2-2A1C-45F1-9DAC-37C0D610C2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8" y="2592"/>
                <a:ext cx="240" cy="192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9" name="Line 57">
                <a:extLst>
                  <a:ext uri="{FF2B5EF4-FFF2-40B4-BE49-F238E27FC236}">
                    <a16:creationId xmlns:a16="http://schemas.microsoft.com/office/drawing/2014/main" id="{AD1D7D73-8927-4C92-B4F8-29B7157AD0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40" y="2784"/>
                <a:ext cx="288" cy="384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0" name="Line 58">
                <a:extLst>
                  <a:ext uri="{FF2B5EF4-FFF2-40B4-BE49-F238E27FC236}">
                    <a16:creationId xmlns:a16="http://schemas.microsoft.com/office/drawing/2014/main" id="{C4262897-96F9-4C9F-A8F4-1D76571DC3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36" y="2784"/>
                <a:ext cx="336" cy="480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1" name="Line 59">
                <a:extLst>
                  <a:ext uri="{FF2B5EF4-FFF2-40B4-BE49-F238E27FC236}">
                    <a16:creationId xmlns:a16="http://schemas.microsoft.com/office/drawing/2014/main" id="{CA18BD99-B7B5-48FE-A8DE-D323D05F69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2" y="2784"/>
                <a:ext cx="240" cy="192"/>
              </a:xfrm>
              <a:prstGeom prst="line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9215" name="Oval 63">
              <a:extLst>
                <a:ext uri="{FF2B5EF4-FFF2-40B4-BE49-F238E27FC236}">
                  <a16:creationId xmlns:a16="http://schemas.microsoft.com/office/drawing/2014/main" id="{A2494FCD-69D6-4C83-88BF-37A28359B6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76793">
              <a:off x="3124200" y="4096512"/>
              <a:ext cx="457200" cy="762000"/>
            </a:xfrm>
            <a:prstGeom prst="ellips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ffectLst/>
            <a:scene3d>
              <a:camera prst="legacyObliqueTopRight">
                <a:rot lat="2400000" lon="1200000" rev="0"/>
              </a:camera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00FFFF"/>
              </a:extrusionClr>
              <a:contourClr>
                <a:srgbClr val="00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flatTx/>
            </a:bodyPr>
            <a:lstStyle/>
            <a:p>
              <a:endParaRPr lang="en-US"/>
            </a:p>
          </p:txBody>
        </p:sp>
        <p:sp>
          <p:nvSpPr>
            <p:cNvPr id="49216" name="Line 64">
              <a:extLst>
                <a:ext uri="{FF2B5EF4-FFF2-40B4-BE49-F238E27FC236}">
                  <a16:creationId xmlns:a16="http://schemas.microsoft.com/office/drawing/2014/main" id="{81E63080-B2D2-49C2-BD9F-57BB9B86DF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95600" y="4401312"/>
              <a:ext cx="609600" cy="91440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31" name="Rectangle 79">
              <a:extLst>
                <a:ext uri="{FF2B5EF4-FFF2-40B4-BE49-F238E27FC236}">
                  <a16:creationId xmlns:a16="http://schemas.microsoft.com/office/drawing/2014/main" id="{3F68D609-8361-4C63-8A3A-7280A62395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92656">
              <a:off x="2895600" y="5315713"/>
              <a:ext cx="247650" cy="227013"/>
            </a:xfrm>
            <a:prstGeom prst="rect">
              <a:avLst/>
            </a:prstGeom>
            <a:solidFill>
              <a:srgbClr val="3399FF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19799999" lon="19799999" rev="0"/>
              </a:camera>
              <a:lightRig rig="legacyFlat4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3399FF"/>
              </a:extrusionClr>
              <a:contourClr>
                <a:srgbClr val="3399FF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flatTx/>
            </a:bodyPr>
            <a:lstStyle/>
            <a:p>
              <a:endParaRPr lang="en-US"/>
            </a:p>
          </p:txBody>
        </p:sp>
        <p:sp>
          <p:nvSpPr>
            <p:cNvPr id="49232" name="Rectangle 80">
              <a:extLst>
                <a:ext uri="{FF2B5EF4-FFF2-40B4-BE49-F238E27FC236}">
                  <a16:creationId xmlns:a16="http://schemas.microsoft.com/office/drawing/2014/main" id="{50CE8587-704B-4044-A3AC-CAAF8083509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92656">
              <a:off x="3657600" y="4401313"/>
              <a:ext cx="247650" cy="227013"/>
            </a:xfrm>
            <a:prstGeom prst="rect">
              <a:avLst/>
            </a:prstGeom>
            <a:solidFill>
              <a:srgbClr val="3399FF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19799999" lon="19799999" rev="0"/>
              </a:camera>
              <a:lightRig rig="legacyFlat4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3399FF"/>
              </a:extrusionClr>
              <a:contourClr>
                <a:srgbClr val="3399FF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flatTx/>
            </a:bodyPr>
            <a:lstStyle/>
            <a:p>
              <a:endParaRPr lang="en-US"/>
            </a:p>
          </p:txBody>
        </p:sp>
        <p:sp>
          <p:nvSpPr>
            <p:cNvPr id="49270" name="Line 118">
              <a:extLst>
                <a:ext uri="{FF2B5EF4-FFF2-40B4-BE49-F238E27FC236}">
                  <a16:creationId xmlns:a16="http://schemas.microsoft.com/office/drawing/2014/main" id="{7B7EC1A6-24C7-4E58-81D1-02BD60CE29C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172617" flipH="1">
              <a:off x="4534694" y="3829018"/>
              <a:ext cx="76200" cy="158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71" name="Line 119">
              <a:extLst>
                <a:ext uri="{FF2B5EF4-FFF2-40B4-BE49-F238E27FC236}">
                  <a16:creationId xmlns:a16="http://schemas.microsoft.com/office/drawing/2014/main" id="{47A772F8-D31C-427B-8A50-5D56DB3F5A7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172617" flipH="1">
              <a:off x="4687094" y="3524218"/>
              <a:ext cx="76200" cy="158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grpSp>
          <p:nvGrpSpPr>
            <p:cNvPr id="49403" name="Group 251">
              <a:extLst>
                <a:ext uri="{FF2B5EF4-FFF2-40B4-BE49-F238E27FC236}">
                  <a16:creationId xmlns:a16="http://schemas.microsoft.com/office/drawing/2014/main" id="{172F4950-C4CD-4EE6-8902-EFD15D3340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0" y="2663000"/>
              <a:ext cx="1600200" cy="1814512"/>
              <a:chOff x="1440" y="1401"/>
              <a:chExt cx="1008" cy="1143"/>
            </a:xfrm>
          </p:grpSpPr>
          <p:sp>
            <p:nvSpPr>
              <p:cNvPr id="49185" name="AutoShape 33">
                <a:extLst>
                  <a:ext uri="{FF2B5EF4-FFF2-40B4-BE49-F238E27FC236}">
                    <a16:creationId xmlns:a16="http://schemas.microsoft.com/office/drawing/2014/main" id="{ECB282C0-6294-4F2B-A92A-1E2FF80D5F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6583630" flipH="1">
                <a:off x="1368" y="1512"/>
                <a:ext cx="1104" cy="960"/>
              </a:xfrm>
              <a:custGeom>
                <a:avLst/>
                <a:gdLst>
                  <a:gd name="G0" fmla="+- 8551 0 0"/>
                  <a:gd name="G1" fmla="+- -11776720 0 0"/>
                  <a:gd name="G2" fmla="+- 0 0 -11776720"/>
                  <a:gd name="T0" fmla="*/ 0 256 1"/>
                  <a:gd name="T1" fmla="*/ 180 256 1"/>
                  <a:gd name="G3" fmla="+- -11776720 T0 T1"/>
                  <a:gd name="T2" fmla="*/ 0 256 1"/>
                  <a:gd name="T3" fmla="*/ 90 256 1"/>
                  <a:gd name="G4" fmla="+- -11776720 T2 T3"/>
                  <a:gd name="G5" fmla="*/ G4 2 1"/>
                  <a:gd name="T4" fmla="*/ 90 256 1"/>
                  <a:gd name="T5" fmla="*/ 0 256 1"/>
                  <a:gd name="G6" fmla="+- -11776720 T4 T5"/>
                  <a:gd name="G7" fmla="*/ G6 2 1"/>
                  <a:gd name="G8" fmla="abs -1177672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551"/>
                  <a:gd name="G18" fmla="*/ 8551 1 2"/>
                  <a:gd name="G19" fmla="+- G18 5400 0"/>
                  <a:gd name="G20" fmla="cos G19 -11776720"/>
                  <a:gd name="G21" fmla="sin G19 -11776720"/>
                  <a:gd name="G22" fmla="+- G20 10800 0"/>
                  <a:gd name="G23" fmla="+- G21 10800 0"/>
                  <a:gd name="G24" fmla="+- 10800 0 G20"/>
                  <a:gd name="G25" fmla="+- 8551 10800 0"/>
                  <a:gd name="G26" fmla="?: G9 G17 G25"/>
                  <a:gd name="G27" fmla="?: G9 0 21600"/>
                  <a:gd name="G28" fmla="cos 10800 -11776720"/>
                  <a:gd name="G29" fmla="sin 10800 -11776720"/>
                  <a:gd name="G30" fmla="sin 8551 -1177672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1776720 G34 0"/>
                  <a:gd name="G36" fmla="?: G6 G35 G31"/>
                  <a:gd name="G37" fmla="+- 21600 0 G36"/>
                  <a:gd name="G38" fmla="?: G4 0 G33"/>
                  <a:gd name="G39" fmla="?: -1177672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124 w 21600"/>
                  <a:gd name="T15" fmla="*/ 10749 h 21600"/>
                  <a:gd name="T16" fmla="*/ 10800 w 21600"/>
                  <a:gd name="T17" fmla="*/ 2249 h 21600"/>
                  <a:gd name="T18" fmla="*/ 20476 w 21600"/>
                  <a:gd name="T19" fmla="*/ 10749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2249" y="10755"/>
                    </a:moveTo>
                    <a:cubicBezTo>
                      <a:pt x="2273" y="6050"/>
                      <a:pt x="6094" y="2249"/>
                      <a:pt x="10800" y="2249"/>
                    </a:cubicBezTo>
                    <a:cubicBezTo>
                      <a:pt x="15505" y="2249"/>
                      <a:pt x="19326" y="6050"/>
                      <a:pt x="19350" y="10755"/>
                    </a:cubicBezTo>
                    <a:lnTo>
                      <a:pt x="21599" y="10743"/>
                    </a:lnTo>
                    <a:cubicBezTo>
                      <a:pt x="21568" y="4800"/>
                      <a:pt x="16742" y="0"/>
                      <a:pt x="10799" y="0"/>
                    </a:cubicBezTo>
                    <a:cubicBezTo>
                      <a:pt x="4857" y="0"/>
                      <a:pt x="31" y="4800"/>
                      <a:pt x="0" y="1074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>
                  <a:rot lat="1200000" lon="600000" rev="0"/>
                </a:camera>
                <a:lightRig rig="legacyFlat4" dir="b"/>
              </a:scene3d>
              <a:sp3d extrusionH="2386000" prstMaterial="legacyMetal">
                <a:bevelT w="13500" h="13500" prst="angle"/>
                <a:bevelB w="13500" h="13500" prst="angle"/>
                <a:extrusionClr>
                  <a:schemeClr val="folHlink"/>
                </a:extrusionClr>
                <a:contourClr>
                  <a:schemeClr val="folHlink"/>
                </a:contour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49268" name="Text Box 116">
                <a:extLst>
                  <a:ext uri="{FF2B5EF4-FFF2-40B4-BE49-F238E27FC236}">
                    <a16:creationId xmlns:a16="http://schemas.microsoft.com/office/drawing/2014/main" id="{D034D993-90DB-4241-958B-2FB864BC66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574285">
                <a:off x="2160" y="1401"/>
                <a:ext cx="2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b="1"/>
                  <a:t>N</a:t>
                </a:r>
              </a:p>
            </p:txBody>
          </p:sp>
        </p:grpSp>
        <p:sp>
          <p:nvSpPr>
            <p:cNvPr id="49272" name="Line 120">
              <a:extLst>
                <a:ext uri="{FF2B5EF4-FFF2-40B4-BE49-F238E27FC236}">
                  <a16:creationId xmlns:a16="http://schemas.microsoft.com/office/drawing/2014/main" id="{5844552B-B25D-4781-9AB7-AED9113B688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172617" flipH="1">
              <a:off x="3772694" y="3981418"/>
              <a:ext cx="76200" cy="158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74" name="Line 122">
              <a:extLst>
                <a:ext uri="{FF2B5EF4-FFF2-40B4-BE49-F238E27FC236}">
                  <a16:creationId xmlns:a16="http://schemas.microsoft.com/office/drawing/2014/main" id="{A3BD90D6-04DD-4E0C-B964-FD2A10DA742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372617" flipH="1">
              <a:off x="3618707" y="3829019"/>
              <a:ext cx="76200" cy="158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75" name="Line 123">
              <a:extLst>
                <a:ext uri="{FF2B5EF4-FFF2-40B4-BE49-F238E27FC236}">
                  <a16:creationId xmlns:a16="http://schemas.microsoft.com/office/drawing/2014/main" id="{30634778-02F3-4C21-8D0A-4DA55F0FDED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372617" flipH="1">
              <a:off x="3544094" y="3143218"/>
              <a:ext cx="76200" cy="158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76" name="Line 124">
              <a:extLst>
                <a:ext uri="{FF2B5EF4-FFF2-40B4-BE49-F238E27FC236}">
                  <a16:creationId xmlns:a16="http://schemas.microsoft.com/office/drawing/2014/main" id="{55B230BC-3EA7-4813-BECE-40965F7D0CC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7372617" flipH="1">
              <a:off x="3848894" y="2838418"/>
              <a:ext cx="76200" cy="158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77" name="Line 125">
              <a:extLst>
                <a:ext uri="{FF2B5EF4-FFF2-40B4-BE49-F238E27FC236}">
                  <a16:creationId xmlns:a16="http://schemas.microsoft.com/office/drawing/2014/main" id="{76D2B3C1-D1DD-4734-938B-64DE24FAA8B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2772617" flipH="1">
              <a:off x="4876800" y="2037526"/>
              <a:ext cx="76200" cy="158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78" name="Line 126">
              <a:extLst>
                <a:ext uri="{FF2B5EF4-FFF2-40B4-BE49-F238E27FC236}">
                  <a16:creationId xmlns:a16="http://schemas.microsoft.com/office/drawing/2014/main" id="{6989BED6-D75B-4BBF-B057-00D4E05A060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2772617" flipH="1">
              <a:off x="5105400" y="2266126"/>
              <a:ext cx="76200" cy="158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79" name="Line 127">
              <a:extLst>
                <a:ext uri="{FF2B5EF4-FFF2-40B4-BE49-F238E27FC236}">
                  <a16:creationId xmlns:a16="http://schemas.microsoft.com/office/drawing/2014/main" id="{A38A6C51-2D94-40F0-8D1A-1914F49B7C5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2772617" flipH="1">
              <a:off x="3276600" y="5620512"/>
              <a:ext cx="76200" cy="158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80" name="Line 128">
              <a:extLst>
                <a:ext uri="{FF2B5EF4-FFF2-40B4-BE49-F238E27FC236}">
                  <a16:creationId xmlns:a16="http://schemas.microsoft.com/office/drawing/2014/main" id="{D0E22798-960A-4EA5-86F3-A418A8239F5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972617" flipH="1">
              <a:off x="4191000" y="4782312"/>
              <a:ext cx="76200" cy="158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90" name="Line 138">
              <a:extLst>
                <a:ext uri="{FF2B5EF4-FFF2-40B4-BE49-F238E27FC236}">
                  <a16:creationId xmlns:a16="http://schemas.microsoft.com/office/drawing/2014/main" id="{E6ED0FCE-4CC4-432A-8296-6C169DDA01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76800" y="2648712"/>
              <a:ext cx="0" cy="685800"/>
            </a:xfrm>
            <a:prstGeom prst="line">
              <a:avLst/>
            </a:prstGeom>
            <a:noFill/>
            <a:ln w="38100">
              <a:solidFill>
                <a:srgbClr val="0066FF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91" name="Line 139">
              <a:extLst>
                <a:ext uri="{FF2B5EF4-FFF2-40B4-BE49-F238E27FC236}">
                  <a16:creationId xmlns:a16="http://schemas.microsoft.com/office/drawing/2014/main" id="{21C3D38F-B124-400F-A60B-1DC61213D9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8600" y="2648712"/>
              <a:ext cx="0" cy="685800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406" name="Line 254">
              <a:extLst>
                <a:ext uri="{FF2B5EF4-FFF2-40B4-BE49-F238E27FC236}">
                  <a16:creationId xmlns:a16="http://schemas.microsoft.com/office/drawing/2014/main" id="{5E5840E8-C4B4-4626-8E74-12F79D2348A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7690429" flipH="1">
              <a:off x="3163094" y="4895818"/>
              <a:ext cx="76200" cy="158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408" name="Line 256">
              <a:extLst>
                <a:ext uri="{FF2B5EF4-FFF2-40B4-BE49-F238E27FC236}">
                  <a16:creationId xmlns:a16="http://schemas.microsoft.com/office/drawing/2014/main" id="{9F0D8112-4C2C-4EEA-B263-6BC5B1264C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1401362" flipH="1">
              <a:off x="2743200" y="4401312"/>
              <a:ext cx="685800" cy="9144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217" name="Oval 65">
              <a:extLst>
                <a:ext uri="{FF2B5EF4-FFF2-40B4-BE49-F238E27FC236}">
                  <a16:creationId xmlns:a16="http://schemas.microsoft.com/office/drawing/2014/main" id="{D4B51EA2-4F0B-4CD6-AEC4-A99BF5CED9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58927">
              <a:off x="2438400" y="4934712"/>
              <a:ext cx="457200" cy="838200"/>
            </a:xfrm>
            <a:prstGeom prst="ellipse">
              <a:avLst/>
            </a:prstGeom>
            <a:noFill/>
            <a:ln w="9525">
              <a:solidFill>
                <a:srgbClr val="00FFFF"/>
              </a:solidFill>
              <a:round/>
              <a:headEnd/>
              <a:tailEnd/>
            </a:ln>
            <a:effectLst/>
            <a:scene3d>
              <a:camera prst="legacyObliqueTopRight">
                <a:rot lat="2400000" lon="1500000" rev="0"/>
              </a:camera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00FFFF"/>
              </a:extrusionClr>
              <a:contourClr>
                <a:srgbClr val="00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flatTx/>
            </a:bodyPr>
            <a:lstStyle/>
            <a:p>
              <a:endParaRPr lang="en-US"/>
            </a:p>
          </p:txBody>
        </p:sp>
        <p:sp>
          <p:nvSpPr>
            <p:cNvPr id="49219" name="Line 67">
              <a:extLst>
                <a:ext uri="{FF2B5EF4-FFF2-40B4-BE49-F238E27FC236}">
                  <a16:creationId xmlns:a16="http://schemas.microsoft.com/office/drawing/2014/main" id="{B38159E5-F75D-406E-BC48-3E66BC1B46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09800" y="5315712"/>
              <a:ext cx="533400" cy="7620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US"/>
            </a:p>
          </p:txBody>
        </p:sp>
        <p:sp>
          <p:nvSpPr>
            <p:cNvPr id="49423" name="TextBox 49422"/>
            <p:cNvSpPr txBox="1"/>
            <p:nvPr/>
          </p:nvSpPr>
          <p:spPr>
            <a:xfrm>
              <a:off x="2148840" y="6227064"/>
              <a:ext cx="3886200" cy="3108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b="1" i="0">
                  <a:solidFill>
                    <a:srgbClr val="5D788C"/>
                  </a:solidFill>
                  <a:latin typeface="Calibri"/>
                </a:rPr>
                <a:t>A.C. dynamo • alternator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12" grpId="0"/>
      <p:bldP spid="49413" grpId="0"/>
      <p:bldP spid="49415" grpId="0"/>
      <p:bldP spid="49416" grpId="0"/>
      <p:bldP spid="49418" grpId="0"/>
      <p:bldP spid="49419" grpId="0"/>
      <p:bldP spid="49421" grpId="0"/>
      <p:bldP spid="494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23" name="Rectangle 37922"/>
          <p:cNvSpPr/>
          <p:nvPr/>
        </p:nvSpPr>
        <p:spPr>
          <a:xfrm>
            <a:off x="749808" y="237744"/>
            <a:ext cx="768096" cy="7315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924" name="TextBox 37923"/>
          <p:cNvSpPr txBox="1"/>
          <p:nvPr/>
        </p:nvSpPr>
        <p:spPr>
          <a:xfrm>
            <a:off x="749808" y="365760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03F7D"/>
                </a:solidFill>
                <a:latin typeface="Calibri Light"/>
              </a:rPr>
              <a:t>Eddy currents are loops induced inside conductors</a:t>
            </a:r>
          </a:p>
        </p:txBody>
      </p:sp>
      <p:sp>
        <p:nvSpPr>
          <p:cNvPr id="37925" name="TextBox 37924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37926" name="TextBox 37925"/>
          <p:cNvSpPr txBox="1"/>
          <p:nvPr/>
        </p:nvSpPr>
        <p:spPr>
          <a:xfrm>
            <a:off x="841248" y="1009626"/>
            <a:ext cx="5532120" cy="11079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62E3D"/>
                </a:solidFill>
                <a:latin typeface="Calibri"/>
              </a:rPr>
              <a:t>A changing magnetic flux drives circulating currents through the body of a solid conductor.</a:t>
            </a:r>
          </a:p>
        </p:txBody>
      </p:sp>
      <p:sp>
        <p:nvSpPr>
          <p:cNvPr id="37927" name="TextBox 37926"/>
          <p:cNvSpPr txBox="1"/>
          <p:nvPr/>
        </p:nvSpPr>
        <p:spPr>
          <a:xfrm>
            <a:off x="841248" y="2157984"/>
            <a:ext cx="52120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070C0"/>
                </a:solidFill>
                <a:latin typeface="Calibri"/>
              </a:rPr>
              <a:t>APPLICATIONS</a:t>
            </a:r>
          </a:p>
        </p:txBody>
      </p:sp>
      <p:sp>
        <p:nvSpPr>
          <p:cNvPr id="37928" name="Oval 37927"/>
          <p:cNvSpPr/>
          <p:nvPr/>
        </p:nvSpPr>
        <p:spPr>
          <a:xfrm>
            <a:off x="877824" y="2651760"/>
            <a:ext cx="182880" cy="182880"/>
          </a:xfrm>
          <a:prstGeom prst="ellipse">
            <a:avLst/>
          </a:prstGeom>
          <a:solidFill>
            <a:srgbClr val="0070C0"/>
          </a:solidFill>
          <a:ln w="63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800"/>
          </a:p>
        </p:txBody>
      </p:sp>
      <p:sp>
        <p:nvSpPr>
          <p:cNvPr id="37929" name="TextBox 37928"/>
          <p:cNvSpPr txBox="1"/>
          <p:nvPr/>
        </p:nvSpPr>
        <p:spPr>
          <a:xfrm>
            <a:off x="1234440" y="2635031"/>
            <a:ext cx="52578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3F7D"/>
                </a:solidFill>
                <a:latin typeface="Calibri Light"/>
              </a:rPr>
              <a:t>Induction furnaces — localized heating</a:t>
            </a:r>
          </a:p>
        </p:txBody>
      </p:sp>
      <p:sp>
        <p:nvSpPr>
          <p:cNvPr id="37930" name="Oval 37929"/>
          <p:cNvSpPr/>
          <p:nvPr/>
        </p:nvSpPr>
        <p:spPr>
          <a:xfrm>
            <a:off x="877824" y="3264408"/>
            <a:ext cx="182880" cy="182880"/>
          </a:xfrm>
          <a:prstGeom prst="ellipse">
            <a:avLst/>
          </a:prstGeom>
          <a:solidFill>
            <a:srgbClr val="0070C0"/>
          </a:solidFill>
          <a:ln w="63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800"/>
          </a:p>
        </p:txBody>
      </p:sp>
      <p:sp>
        <p:nvSpPr>
          <p:cNvPr id="37931" name="TextBox 37930"/>
          <p:cNvSpPr txBox="1"/>
          <p:nvPr/>
        </p:nvSpPr>
        <p:spPr>
          <a:xfrm>
            <a:off x="1234440" y="3247679"/>
            <a:ext cx="52578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3F7D"/>
                </a:solidFill>
                <a:latin typeface="Calibri Light"/>
              </a:rPr>
              <a:t>Speedometers and energy meters — measurement</a:t>
            </a:r>
          </a:p>
        </p:txBody>
      </p:sp>
      <p:sp>
        <p:nvSpPr>
          <p:cNvPr id="37932" name="Oval 37931"/>
          <p:cNvSpPr/>
          <p:nvPr/>
        </p:nvSpPr>
        <p:spPr>
          <a:xfrm>
            <a:off x="877824" y="3877055"/>
            <a:ext cx="182880" cy="182880"/>
          </a:xfrm>
          <a:prstGeom prst="ellipse">
            <a:avLst/>
          </a:prstGeom>
          <a:solidFill>
            <a:srgbClr val="0070C0"/>
          </a:solidFill>
          <a:ln w="63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800"/>
          </a:p>
        </p:txBody>
      </p:sp>
      <p:sp>
        <p:nvSpPr>
          <p:cNvPr id="37933" name="TextBox 37932"/>
          <p:cNvSpPr txBox="1"/>
          <p:nvPr/>
        </p:nvSpPr>
        <p:spPr>
          <a:xfrm>
            <a:off x="1234440" y="3860326"/>
            <a:ext cx="52578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3F7D"/>
                </a:solidFill>
                <a:latin typeface="Calibri Light"/>
              </a:rPr>
              <a:t>Dead-beat galvanometers — damping</a:t>
            </a:r>
          </a:p>
        </p:txBody>
      </p:sp>
      <p:sp>
        <p:nvSpPr>
          <p:cNvPr id="37934" name="Oval 37933"/>
          <p:cNvSpPr/>
          <p:nvPr/>
        </p:nvSpPr>
        <p:spPr>
          <a:xfrm>
            <a:off x="877824" y="4489703"/>
            <a:ext cx="182880" cy="182880"/>
          </a:xfrm>
          <a:prstGeom prst="ellipse">
            <a:avLst/>
          </a:prstGeom>
          <a:solidFill>
            <a:srgbClr val="0070C0"/>
          </a:solidFill>
          <a:ln w="63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800"/>
          </a:p>
        </p:txBody>
      </p:sp>
      <p:sp>
        <p:nvSpPr>
          <p:cNvPr id="37935" name="TextBox 37934"/>
          <p:cNvSpPr txBox="1"/>
          <p:nvPr/>
        </p:nvSpPr>
        <p:spPr>
          <a:xfrm>
            <a:off x="1234440" y="4472975"/>
            <a:ext cx="52578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3F7D"/>
                </a:solidFill>
                <a:latin typeface="Calibri Light"/>
              </a:rPr>
              <a:t>Train brakes — oppose wheel rotation</a:t>
            </a:r>
          </a:p>
        </p:txBody>
      </p:sp>
      <p:sp>
        <p:nvSpPr>
          <p:cNvPr id="37936" name="Oval 37935"/>
          <p:cNvSpPr/>
          <p:nvPr/>
        </p:nvSpPr>
        <p:spPr>
          <a:xfrm>
            <a:off x="877824" y="5102351"/>
            <a:ext cx="182880" cy="182880"/>
          </a:xfrm>
          <a:prstGeom prst="ellipse">
            <a:avLst/>
          </a:prstGeom>
          <a:solidFill>
            <a:srgbClr val="0070C0"/>
          </a:solidFill>
          <a:ln w="63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800"/>
          </a:p>
        </p:txBody>
      </p:sp>
      <p:sp>
        <p:nvSpPr>
          <p:cNvPr id="37937" name="TextBox 37936"/>
          <p:cNvSpPr txBox="1"/>
          <p:nvPr/>
        </p:nvSpPr>
        <p:spPr>
          <a:xfrm>
            <a:off x="1234440" y="5085623"/>
            <a:ext cx="52578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chemeClr val="accent5">
                    <a:lumMod val="50000"/>
                  </a:schemeClr>
                </a:solidFill>
                <a:latin typeface="Calibri Light"/>
              </a:rPr>
              <a:t>Diathermy — localized tissue heating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FAC957-303E-960D-F524-4AF64E83B449}"/>
              </a:ext>
            </a:extLst>
          </p:cNvPr>
          <p:cNvGrpSpPr/>
          <p:nvPr/>
        </p:nvGrpSpPr>
        <p:grpSpPr>
          <a:xfrm>
            <a:off x="7452360" y="1485111"/>
            <a:ext cx="3505200" cy="3617240"/>
            <a:chOff x="6934200" y="1371600"/>
            <a:chExt cx="3505200" cy="3617240"/>
          </a:xfrm>
        </p:grpSpPr>
        <p:sp>
          <p:nvSpPr>
            <p:cNvPr id="37893" name="Rectangle 5">
              <a:extLst>
                <a:ext uri="{FF2B5EF4-FFF2-40B4-BE49-F238E27FC236}">
                  <a16:creationId xmlns:a16="http://schemas.microsoft.com/office/drawing/2014/main" id="{F2A056F6-1F08-4FAB-930B-490224E5A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0" y="1600200"/>
              <a:ext cx="1905000" cy="2133600"/>
            </a:xfrm>
            <a:prstGeom prst="rect">
              <a:avLst/>
            </a:prstGeom>
            <a:solidFill>
              <a:srgbClr val="FF9900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16800000" lon="0" rev="0"/>
              </a:camera>
              <a:lightRig rig="legacyFlat3" dir="r"/>
            </a:scene3d>
            <a:sp3d extrusionH="163500" prstMaterial="legacyMatte">
              <a:bevelT w="13500" h="13500" prst="angle"/>
              <a:bevelB w="13500" h="13500" prst="angle"/>
              <a:extrusionClr>
                <a:srgbClr val="FF9900"/>
              </a:extrusionClr>
              <a:contourClr>
                <a:srgbClr val="FF99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flatTx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grpSp>
          <p:nvGrpSpPr>
            <p:cNvPr id="37904" name="Group 16">
              <a:extLst>
                <a:ext uri="{FF2B5EF4-FFF2-40B4-BE49-F238E27FC236}">
                  <a16:creationId xmlns:a16="http://schemas.microsoft.com/office/drawing/2014/main" id="{6EA9C97B-B245-4409-9498-1325C352F0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72400" y="1524001"/>
              <a:ext cx="457200" cy="366713"/>
              <a:chOff x="5136" y="1737"/>
              <a:chExt cx="288" cy="231"/>
            </a:xfrm>
          </p:grpSpPr>
          <p:sp>
            <p:nvSpPr>
              <p:cNvPr id="29726" name="Text Box 17">
                <a:extLst>
                  <a:ext uri="{FF2B5EF4-FFF2-40B4-BE49-F238E27FC236}">
                    <a16:creationId xmlns:a16="http://schemas.microsoft.com/office/drawing/2014/main" id="{C50CD7BE-5B33-46C4-BE18-DA178C77CC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36" y="1737"/>
                <a:ext cx="2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b="1">
                    <a:solidFill>
                      <a:srgbClr val="0070C0"/>
                    </a:solidFill>
                  </a:rPr>
                  <a:t>B</a:t>
                </a:r>
                <a:endParaRPr lang="en-US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9727" name="Line 18">
                <a:extLst>
                  <a:ext uri="{FF2B5EF4-FFF2-40B4-BE49-F238E27FC236}">
                    <a16:creationId xmlns:a16="http://schemas.microsoft.com/office/drawing/2014/main" id="{3598E813-2A44-4EAB-A187-0C50C2344F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4" y="1776"/>
                <a:ext cx="144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37922" name="Group 34">
              <a:extLst>
                <a:ext uri="{FF2B5EF4-FFF2-40B4-BE49-F238E27FC236}">
                  <a16:creationId xmlns:a16="http://schemas.microsoft.com/office/drawing/2014/main" id="{430905F9-6949-4A50-A5E7-01D6E888AE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53400" y="2209800"/>
              <a:ext cx="914400" cy="914400"/>
              <a:chOff x="4176" y="1392"/>
              <a:chExt cx="576" cy="576"/>
            </a:xfrm>
          </p:grpSpPr>
          <p:sp>
            <p:nvSpPr>
              <p:cNvPr id="29717" name="Oval 7">
                <a:extLst>
                  <a:ext uri="{FF2B5EF4-FFF2-40B4-BE49-F238E27FC236}">
                    <a16:creationId xmlns:a16="http://schemas.microsoft.com/office/drawing/2014/main" id="{A7F03FC0-54E6-46F4-80E6-92D311692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2" y="1488"/>
                <a:ext cx="384" cy="384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I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9718" name="Oval 8">
                <a:extLst>
                  <a:ext uri="{FF2B5EF4-FFF2-40B4-BE49-F238E27FC236}">
                    <a16:creationId xmlns:a16="http://schemas.microsoft.com/office/drawing/2014/main" id="{94D98563-0BE0-47A8-AC08-01CF8064B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6" y="1392"/>
                <a:ext cx="576" cy="576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I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9719" name="Line 19">
                <a:extLst>
                  <a:ext uri="{FF2B5EF4-FFF2-40B4-BE49-F238E27FC236}">
                    <a16:creationId xmlns:a16="http://schemas.microsoft.com/office/drawing/2014/main" id="{59A98A58-703F-4389-A16C-FF71DE75FD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387924" flipH="1">
                <a:off x="4728" y="1703"/>
                <a:ext cx="48" cy="1"/>
              </a:xfrm>
              <a:prstGeom prst="line">
                <a:avLst/>
              </a:prstGeom>
              <a:noFill/>
              <a:ln w="28575">
                <a:solidFill>
                  <a:srgbClr val="9900FF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9720" name="Line 20">
                <a:extLst>
                  <a:ext uri="{FF2B5EF4-FFF2-40B4-BE49-F238E27FC236}">
                    <a16:creationId xmlns:a16="http://schemas.microsoft.com/office/drawing/2014/main" id="{5BF22D3C-A3E9-491F-BD18-5C3F0F32DC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212076" flipH="1" flipV="1">
                <a:off x="4153" y="1703"/>
                <a:ext cx="48" cy="1"/>
              </a:xfrm>
              <a:prstGeom prst="line">
                <a:avLst/>
              </a:prstGeom>
              <a:noFill/>
              <a:ln w="28575">
                <a:solidFill>
                  <a:srgbClr val="9900FF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9721" name="Line 21">
                <a:extLst>
                  <a:ext uri="{FF2B5EF4-FFF2-40B4-BE49-F238E27FC236}">
                    <a16:creationId xmlns:a16="http://schemas.microsoft.com/office/drawing/2014/main" id="{2373FDD4-5094-47C2-95A3-F5C37F7F35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64" y="1872"/>
                <a:ext cx="48" cy="0"/>
              </a:xfrm>
              <a:prstGeom prst="line">
                <a:avLst/>
              </a:prstGeom>
              <a:noFill/>
              <a:ln w="28575">
                <a:solidFill>
                  <a:srgbClr val="9900FF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9722" name="Line 22">
                <a:extLst>
                  <a:ext uri="{FF2B5EF4-FFF2-40B4-BE49-F238E27FC236}">
                    <a16:creationId xmlns:a16="http://schemas.microsoft.com/office/drawing/2014/main" id="{BEA14CDB-2BC8-4C1E-95A5-C3C580A234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16" y="1488"/>
                <a:ext cx="48" cy="0"/>
              </a:xfrm>
              <a:prstGeom prst="line">
                <a:avLst/>
              </a:prstGeom>
              <a:noFill/>
              <a:ln w="28575">
                <a:solidFill>
                  <a:srgbClr val="9900FF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grpSp>
            <p:nvGrpSpPr>
              <p:cNvPr id="29723" name="Group 33">
                <a:extLst>
                  <a:ext uri="{FF2B5EF4-FFF2-40B4-BE49-F238E27FC236}">
                    <a16:creationId xmlns:a16="http://schemas.microsoft.com/office/drawing/2014/main" id="{EB8A1D19-FB4A-43FA-85E5-C3D5248F13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68" y="1584"/>
                <a:ext cx="192" cy="192"/>
                <a:chOff x="4368" y="1584"/>
                <a:chExt cx="192" cy="192"/>
              </a:xfrm>
            </p:grpSpPr>
            <p:sp>
              <p:nvSpPr>
                <p:cNvPr id="29724" name="Oval 6">
                  <a:extLst>
                    <a:ext uri="{FF2B5EF4-FFF2-40B4-BE49-F238E27FC236}">
                      <a16:creationId xmlns:a16="http://schemas.microsoft.com/office/drawing/2014/main" id="{8B1B10E0-BEB9-496C-9E2D-DB5BB7C0D3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68" y="1584"/>
                  <a:ext cx="192" cy="192"/>
                </a:xfrm>
                <a:prstGeom prst="ellips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hlink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IN" altLang="en-US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29725" name="Line 23">
                  <a:extLst>
                    <a:ext uri="{FF2B5EF4-FFF2-40B4-BE49-F238E27FC236}">
                      <a16:creationId xmlns:a16="http://schemas.microsoft.com/office/drawing/2014/main" id="{62E35F73-7413-4229-A255-4225EAED07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16" y="1776"/>
                  <a:ext cx="48" cy="0"/>
                </a:xfrm>
                <a:prstGeom prst="line">
                  <a:avLst/>
                </a:prstGeom>
                <a:noFill/>
                <a:ln w="28575">
                  <a:solidFill>
                    <a:srgbClr val="9900FF"/>
                  </a:solidFill>
                  <a:round/>
                  <a:headEnd/>
                  <a:tailEnd type="arrow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70C0"/>
                    </a:solidFill>
                  </a:endParaRPr>
                </a:p>
              </p:txBody>
            </p:sp>
          </p:grpSp>
        </p:grpSp>
        <p:sp>
          <p:nvSpPr>
            <p:cNvPr id="29702" name="Text Box 24">
              <a:extLst>
                <a:ext uri="{FF2B5EF4-FFF2-40B4-BE49-F238E27FC236}">
                  <a16:creationId xmlns:a16="http://schemas.microsoft.com/office/drawing/2014/main" id="{DEAE873D-5AF4-4545-BA19-F2C7CCF219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72400" y="3429001"/>
              <a:ext cx="9144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altLang="en-US">
                <a:solidFill>
                  <a:srgbClr val="0070C0"/>
                </a:solidFill>
              </a:endParaRPr>
            </a:p>
          </p:txBody>
        </p:sp>
        <p:sp>
          <p:nvSpPr>
            <p:cNvPr id="37914" name="Line 26">
              <a:extLst>
                <a:ext uri="{FF2B5EF4-FFF2-40B4-BE49-F238E27FC236}">
                  <a16:creationId xmlns:a16="http://schemas.microsoft.com/office/drawing/2014/main" id="{1F814F8C-28F1-403E-95E1-2558A954CD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991600" y="2971800"/>
              <a:ext cx="609600" cy="533400"/>
            </a:xfrm>
            <a:prstGeom prst="line">
              <a:avLst/>
            </a:prstGeom>
            <a:noFill/>
            <a:ln w="28575">
              <a:solidFill>
                <a:srgbClr val="33CC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IN">
                <a:solidFill>
                  <a:srgbClr val="0070C0"/>
                </a:solidFill>
              </a:endParaRPr>
            </a:p>
          </p:txBody>
        </p:sp>
        <p:sp>
          <p:nvSpPr>
            <p:cNvPr id="37918" name="Rectangle 30">
              <a:extLst>
                <a:ext uri="{FF2B5EF4-FFF2-40B4-BE49-F238E27FC236}">
                  <a16:creationId xmlns:a16="http://schemas.microsoft.com/office/drawing/2014/main" id="{8C8CC04F-5AA2-4705-A374-4178A9D55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4200" y="1371600"/>
              <a:ext cx="3505200" cy="2514600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>
                <a:solidFill>
                  <a:srgbClr val="0070C0"/>
                </a:solidFill>
              </a:endParaRPr>
            </a:p>
          </p:txBody>
        </p:sp>
        <p:grpSp>
          <p:nvGrpSpPr>
            <p:cNvPr id="37919" name="Group 31">
              <a:extLst>
                <a:ext uri="{FF2B5EF4-FFF2-40B4-BE49-F238E27FC236}">
                  <a16:creationId xmlns:a16="http://schemas.microsoft.com/office/drawing/2014/main" id="{313D0848-8CB2-4076-A60A-FE6603536E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0000" y="1600200"/>
              <a:ext cx="1600200" cy="1371600"/>
              <a:chOff x="3840" y="1008"/>
              <a:chExt cx="1008" cy="864"/>
            </a:xfrm>
          </p:grpSpPr>
          <p:sp>
            <p:nvSpPr>
              <p:cNvPr id="29710" name="Line 9">
                <a:extLst>
                  <a:ext uri="{FF2B5EF4-FFF2-40B4-BE49-F238E27FC236}">
                    <a16:creationId xmlns:a16="http://schemas.microsoft.com/office/drawing/2014/main" id="{3C6D5A55-4B02-44DF-A10E-A633A3730D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00" y="1008"/>
                <a:ext cx="0" cy="48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9711" name="Line 10">
                <a:extLst>
                  <a:ext uri="{FF2B5EF4-FFF2-40B4-BE49-F238E27FC236}">
                    <a16:creationId xmlns:a16="http://schemas.microsoft.com/office/drawing/2014/main" id="{B464BCD4-BDE4-437F-9F3B-5D86CE5B8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40" y="1200"/>
                <a:ext cx="240" cy="384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9712" name="Line 11">
                <a:extLst>
                  <a:ext uri="{FF2B5EF4-FFF2-40B4-BE49-F238E27FC236}">
                    <a16:creationId xmlns:a16="http://schemas.microsoft.com/office/drawing/2014/main" id="{EF7338DD-8A99-4FCB-815E-E991B3372D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24" y="1056"/>
                <a:ext cx="96" cy="336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9713" name="Line 12">
                <a:extLst>
                  <a:ext uri="{FF2B5EF4-FFF2-40B4-BE49-F238E27FC236}">
                    <a16:creationId xmlns:a16="http://schemas.microsoft.com/office/drawing/2014/main" id="{0E6561C2-243A-410D-A531-417129CBD0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88" y="1392"/>
                <a:ext cx="0" cy="48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9714" name="Line 13">
                <a:extLst>
                  <a:ext uri="{FF2B5EF4-FFF2-40B4-BE49-F238E27FC236}">
                    <a16:creationId xmlns:a16="http://schemas.microsoft.com/office/drawing/2014/main" id="{58A593E4-E28E-48DA-816D-0B22F76514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64" y="1200"/>
                <a:ext cx="0" cy="48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9715" name="Line 14">
                <a:extLst>
                  <a:ext uri="{FF2B5EF4-FFF2-40B4-BE49-F238E27FC236}">
                    <a16:creationId xmlns:a16="http://schemas.microsoft.com/office/drawing/2014/main" id="{A7522CF3-3691-4888-A956-67CAB0FCEC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56" y="1344"/>
                <a:ext cx="192" cy="432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  <p:sp>
            <p:nvSpPr>
              <p:cNvPr id="29716" name="Line 15">
                <a:extLst>
                  <a:ext uri="{FF2B5EF4-FFF2-40B4-BE49-F238E27FC236}">
                    <a16:creationId xmlns:a16="http://schemas.microsoft.com/office/drawing/2014/main" id="{5F0B373E-CE9A-450F-84CD-2530A23B4C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72" y="1440"/>
                <a:ext cx="48" cy="384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7938" name="TextBox 37937"/>
            <p:cNvSpPr txBox="1"/>
            <p:nvPr/>
          </p:nvSpPr>
          <p:spPr>
            <a:xfrm>
              <a:off x="6967728" y="3880844"/>
              <a:ext cx="3337560" cy="1107996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400" b="0" i="0">
                  <a:solidFill>
                    <a:srgbClr val="5D788C"/>
                  </a:solidFill>
                  <a:latin typeface="Calibri"/>
                </a:rPr>
                <a:t>The induced loops oppose the changing flux that creates them.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433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26" grpId="0"/>
      <p:bldP spid="37927" grpId="0"/>
      <p:bldP spid="37929" grpId="0"/>
      <p:bldP spid="37931" grpId="0"/>
      <p:bldP spid="37933" grpId="0"/>
      <p:bldP spid="37935" grpId="0"/>
      <p:bldP spid="379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9808" y="237744"/>
            <a:ext cx="768096" cy="7315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49808" y="365760"/>
            <a:ext cx="105613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03F7D"/>
                </a:solidFill>
                <a:latin typeface="Calibri Light"/>
              </a:rPr>
              <a:t>Self-induction opposes changes in coil current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157717"/>
            <a:ext cx="640080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dirty="0">
                <a:solidFill>
                  <a:srgbClr val="162E3D"/>
                </a:solidFill>
                <a:latin typeface="Calibri"/>
              </a:rPr>
              <a:t>A changing current changes the coil’s own flux, inducing an emf in that same coil.</a:t>
            </a:r>
          </a:p>
        </p:txBody>
      </p:sp>
      <p:sp>
        <p:nvSpPr>
          <p:cNvPr id="6" name="Oval 5"/>
          <p:cNvSpPr/>
          <p:nvPr/>
        </p:nvSpPr>
        <p:spPr>
          <a:xfrm>
            <a:off x="841248" y="2066544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2043125"/>
            <a:ext cx="38404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048256"/>
            <a:ext cx="477316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70C0"/>
                </a:solidFill>
                <a:latin typeface="Calibri"/>
              </a:rPr>
              <a:t>FLUX LINKAGE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26464" y="2328384"/>
                <a:ext cx="4773168" cy="33855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IN" sz="2200" b="1" i="0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𝚽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</m:oMath>
                  </m:oMathPara>
                </a14:m>
                <a:endParaRPr sz="22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464" y="2328384"/>
                <a:ext cx="4773168" cy="338554"/>
              </a:xfrm>
              <a:prstGeom prst="rect">
                <a:avLst/>
              </a:prstGeom>
              <a:blipFill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371600" y="2752344"/>
            <a:ext cx="477316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dirty="0">
                <a:solidFill>
                  <a:srgbClr val="C00000"/>
                </a:solidFill>
                <a:latin typeface="Calibri"/>
              </a:rPr>
              <a:t>L is the self-inductance of the coil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1248" y="3218688"/>
            <a:ext cx="5413248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41248" y="3438144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8" y="3414725"/>
            <a:ext cx="38404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419856"/>
            <a:ext cx="477316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70C0"/>
                </a:solidFill>
                <a:latin typeface="Calibri"/>
              </a:rPr>
              <a:t>BACK EMF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950720" y="3573885"/>
                <a:ext cx="4773168" cy="66120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=−</m:t>
                      </m:r>
                      <m:f>
                        <m:fPr>
                          <m:ctrlPr>
                            <a:rPr lang="en-IN" sz="2400" b="1" i="1" dirty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 dirty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IN" sz="2400" b="1" i="1" dirty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𝝓</m:t>
                          </m:r>
                        </m:num>
                        <m:den>
                          <m:r>
                            <a:rPr lang="en-IN" sz="2400" b="1" i="1" dirty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IN" sz="24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 dirty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 dirty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IN" sz="2400" b="1" i="1" dirty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d>
                        <m:dPr>
                          <m:ctrlPr>
                            <a:rPr lang="en-IN" sz="24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1" i="1" dirty="0" smtClean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𝑳𝑰</m:t>
                          </m:r>
                        </m:e>
                      </m:d>
                      <m:r>
                        <a:rPr lang="en-IN" sz="24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200" b="1" i="1" dirty="0" err="1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b="1" i="1" dirty="0" err="1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𝒅𝑰</m:t>
                          </m:r>
                        </m:num>
                        <m:den>
                          <m:r>
                            <a:rPr lang="en-IN" sz="2200" b="1" i="1" dirty="0">
                              <a:solidFill>
                                <a:srgbClr val="003F7D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sz="22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0720" y="3573885"/>
                <a:ext cx="4773168" cy="6612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225296" y="5033772"/>
            <a:ext cx="4773168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 dirty="0">
                <a:solidFill>
                  <a:srgbClr val="C00000"/>
                </a:solidFill>
                <a:latin typeface="Calibri"/>
              </a:rPr>
              <a:t>The induced emf opposes growth or decay of current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400800" y="1280160"/>
            <a:ext cx="0" cy="4069080"/>
          </a:xfrm>
          <a:prstGeom prst="line">
            <a:avLst/>
          </a:prstGeom>
          <a:ln w="15240">
            <a:solidFill>
              <a:srgbClr val="C9DE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316212" y="1321309"/>
            <a:ext cx="2375916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70C0"/>
                </a:solidFill>
                <a:latin typeface="Calibri"/>
              </a:rPr>
              <a:t>ELECTRICAL INERTIA</a:t>
            </a:r>
          </a:p>
        </p:txBody>
      </p:sp>
      <p:sp>
        <p:nvSpPr>
          <p:cNvPr id="19" name="Oval 18"/>
          <p:cNvSpPr/>
          <p:nvPr/>
        </p:nvSpPr>
        <p:spPr>
          <a:xfrm>
            <a:off x="7543800" y="2057400"/>
            <a:ext cx="2697480" cy="2697480"/>
          </a:xfrm>
          <a:prstGeom prst="ellipse">
            <a:avLst/>
          </a:prstGeom>
          <a:solidFill>
            <a:srgbClr val="EAF6FC"/>
          </a:solidFill>
          <a:ln w="6350">
            <a:solidFill>
              <a:srgbClr val="EAF6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543800" y="2404872"/>
            <a:ext cx="26974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 i="0">
                <a:solidFill>
                  <a:srgbClr val="003F7D"/>
                </a:solidFill>
                <a:latin typeface="Cambria Math"/>
              </a:rPr>
              <a:t>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62088" y="3105389"/>
            <a:ext cx="265176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62E3D"/>
                </a:solidFill>
                <a:latin typeface="Calibri"/>
              </a:rPr>
              <a:t>resists rapid
current change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39712" y="4999982"/>
            <a:ext cx="425196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3F7D"/>
                </a:solidFill>
                <a:latin typeface="Calibri"/>
              </a:rPr>
              <a:t>Unit: henry (H)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3F0A19-7F8E-B6FF-4C8F-9E78262BFB06}"/>
              </a:ext>
            </a:extLst>
          </p:cNvPr>
          <p:cNvSpPr txBox="1"/>
          <p:nvPr/>
        </p:nvSpPr>
        <p:spPr>
          <a:xfrm>
            <a:off x="6839712" y="5493758"/>
            <a:ext cx="425196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2400" b="1" i="0" dirty="0">
                <a:solidFill>
                  <a:srgbClr val="003F7D"/>
                </a:solidFill>
                <a:latin typeface="Calibri"/>
              </a:rPr>
              <a:t>Practical </a:t>
            </a:r>
            <a:r>
              <a:rPr sz="2400" b="1" i="0" dirty="0">
                <a:solidFill>
                  <a:srgbClr val="003F7D"/>
                </a:solidFill>
                <a:latin typeface="Calibri"/>
              </a:rPr>
              <a:t>Unit: </a:t>
            </a:r>
            <a:r>
              <a:rPr lang="en-IN" sz="2400" b="1" i="0" dirty="0">
                <a:solidFill>
                  <a:srgbClr val="003F7D"/>
                </a:solidFill>
                <a:latin typeface="Calibri"/>
              </a:rPr>
              <a:t>milli </a:t>
            </a:r>
            <a:r>
              <a:rPr sz="2400" b="1" i="0" dirty="0">
                <a:solidFill>
                  <a:srgbClr val="003F7D"/>
                </a:solidFill>
                <a:latin typeface="Calibri"/>
              </a:rPr>
              <a:t>henry (</a:t>
            </a:r>
            <a:r>
              <a:rPr lang="en-IN" sz="2400" b="1" i="0" dirty="0">
                <a:solidFill>
                  <a:srgbClr val="003F7D"/>
                </a:solidFill>
                <a:latin typeface="Calibri"/>
              </a:rPr>
              <a:t>m</a:t>
            </a:r>
            <a:r>
              <a:rPr sz="2400" b="1" i="0" dirty="0">
                <a:solidFill>
                  <a:srgbClr val="003F7D"/>
                </a:solidFill>
                <a:latin typeface="Calibri"/>
              </a:rPr>
              <a:t>H)</a:t>
            </a:r>
          </a:p>
        </p:txBody>
      </p:sp>
    </p:spTree>
    <p:extLst>
      <p:ext uri="{BB962C8B-B14F-4D97-AF65-F5344CB8AC3E}">
        <p14:creationId xmlns:p14="http://schemas.microsoft.com/office/powerpoint/2010/main" val="47756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8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73A48BD-3984-5C29-977D-FCEEB0986093}"/>
              </a:ext>
            </a:extLst>
          </p:cNvPr>
          <p:cNvGrpSpPr/>
          <p:nvPr/>
        </p:nvGrpSpPr>
        <p:grpSpPr>
          <a:xfrm>
            <a:off x="9159240" y="1897940"/>
            <a:ext cx="2209800" cy="1828800"/>
            <a:chOff x="9159240" y="1897940"/>
            <a:chExt cx="2209800" cy="1828800"/>
          </a:xfrm>
        </p:grpSpPr>
        <p:grpSp>
          <p:nvGrpSpPr>
            <p:cNvPr id="41990" name="Group 6">
              <a:extLst>
                <a:ext uri="{FF2B5EF4-FFF2-40B4-BE49-F238E27FC236}">
                  <a16:creationId xmlns:a16="http://schemas.microsoft.com/office/drawing/2014/main" id="{3B0890DD-F95F-45F1-9BB7-9232D59697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11640" y="2202740"/>
              <a:ext cx="1676400" cy="1295400"/>
              <a:chOff x="192" y="576"/>
              <a:chExt cx="1035" cy="816"/>
            </a:xfrm>
          </p:grpSpPr>
          <p:grpSp>
            <p:nvGrpSpPr>
              <p:cNvPr id="33814" name="Group 7">
                <a:extLst>
                  <a:ext uri="{FF2B5EF4-FFF2-40B4-BE49-F238E27FC236}">
                    <a16:creationId xmlns:a16="http://schemas.microsoft.com/office/drawing/2014/main" id="{F731A420-5841-43F8-842C-6242CD8A0A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" y="576"/>
                <a:ext cx="555" cy="816"/>
                <a:chOff x="192" y="576"/>
                <a:chExt cx="555" cy="816"/>
              </a:xfrm>
            </p:grpSpPr>
            <p:graphicFrame>
              <p:nvGraphicFramePr>
                <p:cNvPr id="33820" name="Object 8">
                  <a:extLst>
                    <a:ext uri="{FF2B5EF4-FFF2-40B4-BE49-F238E27FC236}">
                      <a16:creationId xmlns:a16="http://schemas.microsoft.com/office/drawing/2014/main" id="{8BFAAD81-4C8F-4D56-8373-134A508A8E57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192" y="576"/>
                <a:ext cx="555" cy="3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Bitmap Image" r:id="rId3" imgW="390580" imgH="237969" progId="Paint.Picture">
                        <p:embed/>
                      </p:oleObj>
                    </mc:Choice>
                    <mc:Fallback>
                      <p:oleObj name="Bitmap Image" r:id="rId3" imgW="390580" imgH="237969" progId="Paint.Picture">
                        <p:embed/>
                        <p:pic>
                          <p:nvPicPr>
                            <p:cNvPr id="33820" name="Object 8">
                              <a:extLst>
                                <a:ext uri="{FF2B5EF4-FFF2-40B4-BE49-F238E27FC236}">
                                  <a16:creationId xmlns:a16="http://schemas.microsoft.com/office/drawing/2014/main" id="{8BFAAD81-4C8F-4D56-8373-134A508A8E57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2" y="576"/>
                              <a:ext cx="555" cy="33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33821" name="Group 9">
                  <a:extLst>
                    <a:ext uri="{FF2B5EF4-FFF2-40B4-BE49-F238E27FC236}">
                      <a16:creationId xmlns:a16="http://schemas.microsoft.com/office/drawing/2014/main" id="{EDF629B5-AFB4-4E94-A656-9690493096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192" y="624"/>
                  <a:ext cx="48" cy="768"/>
                  <a:chOff x="1296" y="1296"/>
                  <a:chExt cx="48" cy="768"/>
                </a:xfrm>
              </p:grpSpPr>
              <p:sp>
                <p:nvSpPr>
                  <p:cNvPr id="33822" name="Line 10">
                    <a:extLst>
                      <a:ext uri="{FF2B5EF4-FFF2-40B4-BE49-F238E27FC236}">
                        <a16:creationId xmlns:a16="http://schemas.microsoft.com/office/drawing/2014/main" id="{019A9A85-1B3E-497A-ABBA-72C9E72F6AE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44" y="1344"/>
                    <a:ext cx="0" cy="720"/>
                  </a:xfrm>
                  <a:prstGeom prst="line">
                    <a:avLst/>
                  </a:prstGeom>
                  <a:noFill/>
                  <a:ln w="38100">
                    <a:solidFill>
                      <a:srgbClr val="A5002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 sz="240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33823" name="Arc 11">
                    <a:extLst>
                      <a:ext uri="{FF2B5EF4-FFF2-40B4-BE49-F238E27FC236}">
                        <a16:creationId xmlns:a16="http://schemas.microsoft.com/office/drawing/2014/main" id="{ACEA9806-AAA7-4994-9394-80034952E1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6" y="129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A5002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 sz="2400">
                      <a:solidFill>
                        <a:srgbClr val="0070C0"/>
                      </a:solidFill>
                    </a:endParaRPr>
                  </a:p>
                </p:txBody>
              </p:sp>
            </p:grpSp>
          </p:grpSp>
          <p:grpSp>
            <p:nvGrpSpPr>
              <p:cNvPr id="33815" name="Group 12">
                <a:extLst>
                  <a:ext uri="{FF2B5EF4-FFF2-40B4-BE49-F238E27FC236}">
                    <a16:creationId xmlns:a16="http://schemas.microsoft.com/office/drawing/2014/main" id="{D4CD4155-B82B-4DDF-A40A-5526422B26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2" y="576"/>
                <a:ext cx="555" cy="816"/>
                <a:chOff x="837" y="576"/>
                <a:chExt cx="555" cy="816"/>
              </a:xfrm>
            </p:grpSpPr>
            <p:graphicFrame>
              <p:nvGraphicFramePr>
                <p:cNvPr id="33816" name="Object 13">
                  <a:extLst>
                    <a:ext uri="{FF2B5EF4-FFF2-40B4-BE49-F238E27FC236}">
                      <a16:creationId xmlns:a16="http://schemas.microsoft.com/office/drawing/2014/main" id="{500E522A-B42B-4C34-8D7C-01BB3F4F7CCB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837" y="576"/>
                <a:ext cx="555" cy="3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Bitmap Image" r:id="rId5" imgW="390580" imgH="237969" progId="Paint.Picture">
                        <p:embed/>
                      </p:oleObj>
                    </mc:Choice>
                    <mc:Fallback>
                      <p:oleObj name="Bitmap Image" r:id="rId5" imgW="390580" imgH="237969" progId="Paint.Picture">
                        <p:embed/>
                        <p:pic>
                          <p:nvPicPr>
                            <p:cNvPr id="33816" name="Object 13">
                              <a:extLst>
                                <a:ext uri="{FF2B5EF4-FFF2-40B4-BE49-F238E27FC236}">
                                  <a16:creationId xmlns:a16="http://schemas.microsoft.com/office/drawing/2014/main" id="{500E522A-B42B-4C34-8D7C-01BB3F4F7CCB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837" y="576"/>
                              <a:ext cx="555" cy="33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33817" name="Group 14">
                  <a:extLst>
                    <a:ext uri="{FF2B5EF4-FFF2-40B4-BE49-F238E27FC236}">
                      <a16:creationId xmlns:a16="http://schemas.microsoft.com/office/drawing/2014/main" id="{884CC51D-3C84-4B3F-8007-3E9C5D06EE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44" y="624"/>
                  <a:ext cx="48" cy="768"/>
                  <a:chOff x="1296" y="1296"/>
                  <a:chExt cx="48" cy="768"/>
                </a:xfrm>
              </p:grpSpPr>
              <p:sp>
                <p:nvSpPr>
                  <p:cNvPr id="33818" name="Line 15">
                    <a:extLst>
                      <a:ext uri="{FF2B5EF4-FFF2-40B4-BE49-F238E27FC236}">
                        <a16:creationId xmlns:a16="http://schemas.microsoft.com/office/drawing/2014/main" id="{62A59A7E-14E5-486A-A6C3-ABDACF0A09B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44" y="1344"/>
                    <a:ext cx="0" cy="720"/>
                  </a:xfrm>
                  <a:prstGeom prst="line">
                    <a:avLst/>
                  </a:prstGeom>
                  <a:noFill/>
                  <a:ln w="38100">
                    <a:solidFill>
                      <a:srgbClr val="A5002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 sz="240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33819" name="Arc 16">
                    <a:extLst>
                      <a:ext uri="{FF2B5EF4-FFF2-40B4-BE49-F238E27FC236}">
                        <a16:creationId xmlns:a16="http://schemas.microsoft.com/office/drawing/2014/main" id="{0B3A8088-45BF-4DE8-A3BD-B4508C1CCB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96" y="129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A5002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 sz="2400">
                      <a:solidFill>
                        <a:srgbClr val="0070C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2015" name="Group 31">
              <a:extLst>
                <a:ext uri="{FF2B5EF4-FFF2-40B4-BE49-F238E27FC236}">
                  <a16:creationId xmlns:a16="http://schemas.microsoft.com/office/drawing/2014/main" id="{4A8FA01D-420E-437C-BAE2-C743063624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11640" y="2888548"/>
              <a:ext cx="1676400" cy="461964"/>
              <a:chOff x="4176" y="2112"/>
              <a:chExt cx="1056" cy="291"/>
            </a:xfrm>
          </p:grpSpPr>
          <p:sp>
            <p:nvSpPr>
              <p:cNvPr id="33812" name="Line 17">
                <a:extLst>
                  <a:ext uri="{FF2B5EF4-FFF2-40B4-BE49-F238E27FC236}">
                    <a16:creationId xmlns:a16="http://schemas.microsoft.com/office/drawing/2014/main" id="{F0DAE0B9-A42C-4BF0-825E-5F43A9164C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2112"/>
                <a:ext cx="1056" cy="0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33813" name="Text Box 18">
                <a:extLst>
                  <a:ext uri="{FF2B5EF4-FFF2-40B4-BE49-F238E27FC236}">
                    <a16:creationId xmlns:a16="http://schemas.microsoft.com/office/drawing/2014/main" id="{BBA5F730-8095-49B3-AD41-E3882251D5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98" y="2112"/>
                <a:ext cx="15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400" b="1">
                    <a:solidFill>
                      <a:srgbClr val="0070C0"/>
                    </a:solidFill>
                    <a:latin typeface="ItalicT" pitchFamily="2" charset="0"/>
                  </a:rPr>
                  <a:t>l</a:t>
                </a:r>
              </a:p>
            </p:txBody>
          </p:sp>
        </p:grpSp>
        <p:sp>
          <p:nvSpPr>
            <p:cNvPr id="42004" name="Line 20">
              <a:extLst>
                <a:ext uri="{FF2B5EF4-FFF2-40B4-BE49-F238E27FC236}">
                  <a16:creationId xmlns:a16="http://schemas.microsoft.com/office/drawing/2014/main" id="{01011D78-E204-48CC-9643-FC757BA5041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9273540" y="3155240"/>
              <a:ext cx="762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IN" sz="2400">
                <a:solidFill>
                  <a:srgbClr val="0070C0"/>
                </a:solidFill>
              </a:endParaRPr>
            </a:p>
          </p:txBody>
        </p:sp>
        <p:sp>
          <p:nvSpPr>
            <p:cNvPr id="42005" name="Line 21">
              <a:extLst>
                <a:ext uri="{FF2B5EF4-FFF2-40B4-BE49-F238E27FC236}">
                  <a16:creationId xmlns:a16="http://schemas.microsoft.com/office/drawing/2014/main" id="{0B623958-DF02-4691-95B7-67864B3E49B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10949940" y="3231440"/>
              <a:ext cx="762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/>
            <a:p>
              <a:endParaRPr lang="en-IN" sz="2400">
                <a:solidFill>
                  <a:srgbClr val="0070C0"/>
                </a:solidFill>
              </a:endParaRPr>
            </a:p>
          </p:txBody>
        </p:sp>
        <p:sp>
          <p:nvSpPr>
            <p:cNvPr id="42014" name="Rectangle 30">
              <a:extLst>
                <a:ext uri="{FF2B5EF4-FFF2-40B4-BE49-F238E27FC236}">
                  <a16:creationId xmlns:a16="http://schemas.microsoft.com/office/drawing/2014/main" id="{A6C8E4AF-A2DD-4221-8F39-77D6117C8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9240" y="1897940"/>
              <a:ext cx="2209800" cy="1828800"/>
            </a:xfrm>
            <a:prstGeom prst="rect">
              <a:avLst/>
            </a:prstGeom>
            <a:noFill/>
            <a:ln w="28575">
              <a:solidFill>
                <a:srgbClr val="00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IN" altLang="en-US" sz="2400">
                <a:solidFill>
                  <a:srgbClr val="0070C0"/>
                </a:solidFill>
              </a:endParaRPr>
            </a:p>
          </p:txBody>
        </p:sp>
      </p:grpSp>
      <p:sp>
        <p:nvSpPr>
          <p:cNvPr id="42028" name="Rectangle 42027"/>
          <p:cNvSpPr/>
          <p:nvPr/>
        </p:nvSpPr>
        <p:spPr>
          <a:xfrm>
            <a:off x="749808" y="237744"/>
            <a:ext cx="768096" cy="7315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2029" name="TextBox 42028"/>
          <p:cNvSpPr txBox="1"/>
          <p:nvPr/>
        </p:nvSpPr>
        <p:spPr>
          <a:xfrm>
            <a:off x="749808" y="394082"/>
            <a:ext cx="10561320" cy="4462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dirty="0">
                <a:solidFill>
                  <a:srgbClr val="003F7D"/>
                </a:solidFill>
                <a:latin typeface="Calibri Light"/>
              </a:rPr>
              <a:t>A solenoid’s inductance</a:t>
            </a:r>
          </a:p>
        </p:txBody>
      </p:sp>
      <p:sp>
        <p:nvSpPr>
          <p:cNvPr id="42030" name="TextBox 42029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42031" name="Oval 42030"/>
          <p:cNvSpPr/>
          <p:nvPr/>
        </p:nvSpPr>
        <p:spPr>
          <a:xfrm>
            <a:off x="822960" y="1280160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42032" name="TextBox 42031"/>
          <p:cNvSpPr txBox="1"/>
          <p:nvPr/>
        </p:nvSpPr>
        <p:spPr>
          <a:xfrm>
            <a:off x="822960" y="1333684"/>
            <a:ext cx="38404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42033" name="TextBox 42032"/>
          <p:cNvSpPr txBox="1"/>
          <p:nvPr/>
        </p:nvSpPr>
        <p:spPr>
          <a:xfrm>
            <a:off x="1353312" y="1261872"/>
            <a:ext cx="509320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FIELD INSIDE THE SOLENOID</a:t>
            </a:r>
          </a:p>
        </p:txBody>
      </p:sp>
      <p:sp>
        <p:nvSpPr>
          <p:cNvPr id="42034" name="TextBox 42033"/>
          <p:cNvSpPr txBox="1"/>
          <p:nvPr/>
        </p:nvSpPr>
        <p:spPr>
          <a:xfrm>
            <a:off x="1353312" y="1521917"/>
            <a:ext cx="509320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B = μ₀ n I = μ₀(N/ℓ)I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035" name="TextBox 42034"/>
              <p:cNvSpPr txBox="1"/>
              <p:nvPr/>
            </p:nvSpPr>
            <p:spPr>
              <a:xfrm>
                <a:off x="1353312" y="1965960"/>
                <a:ext cx="509320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IN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IN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IN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IN" sz="16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</m:oMath>
                  </m:oMathPara>
                </a14:m>
                <a:endParaRPr sz="1600" b="0" i="0" dirty="0">
                  <a:solidFill>
                    <a:srgbClr val="C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42035" name="TextBox 420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312" y="1965960"/>
                <a:ext cx="5093208" cy="246221"/>
              </a:xfrm>
              <a:prstGeom prst="rect">
                <a:avLst/>
              </a:prstGeom>
              <a:blipFill>
                <a:blip r:embed="rId6"/>
                <a:stretch>
                  <a:fillRect l="-957" b="-325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036" name="Rectangle 42035"/>
          <p:cNvSpPr/>
          <p:nvPr/>
        </p:nvSpPr>
        <p:spPr>
          <a:xfrm>
            <a:off x="822960" y="2395728"/>
            <a:ext cx="5715000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42037" name="Oval 42036"/>
          <p:cNvSpPr/>
          <p:nvPr/>
        </p:nvSpPr>
        <p:spPr>
          <a:xfrm>
            <a:off x="822960" y="2615184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42038" name="TextBox 42037"/>
          <p:cNvSpPr txBox="1"/>
          <p:nvPr/>
        </p:nvSpPr>
        <p:spPr>
          <a:xfrm>
            <a:off x="822960" y="2668708"/>
            <a:ext cx="38404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42039" name="TextBox 42038"/>
          <p:cNvSpPr txBox="1"/>
          <p:nvPr/>
        </p:nvSpPr>
        <p:spPr>
          <a:xfrm>
            <a:off x="1353312" y="2596896"/>
            <a:ext cx="509320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TOTAL FLUX LINKAGE</a:t>
            </a:r>
          </a:p>
        </p:txBody>
      </p:sp>
      <p:sp>
        <p:nvSpPr>
          <p:cNvPr id="42040" name="TextBox 42039"/>
          <p:cNvSpPr txBox="1"/>
          <p:nvPr/>
        </p:nvSpPr>
        <p:spPr>
          <a:xfrm>
            <a:off x="1353312" y="2856941"/>
            <a:ext cx="509320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Φ = N B A = μ₀N²IA/ℓ</a:t>
            </a:r>
          </a:p>
        </p:txBody>
      </p:sp>
      <p:sp>
        <p:nvSpPr>
          <p:cNvPr id="42041" name="TextBox 42040"/>
          <p:cNvSpPr txBox="1"/>
          <p:nvPr/>
        </p:nvSpPr>
        <p:spPr>
          <a:xfrm>
            <a:off x="1353312" y="3570173"/>
            <a:ext cx="509320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dirty="0">
                <a:solidFill>
                  <a:srgbClr val="C00000"/>
                </a:solidFill>
                <a:latin typeface="Calibri"/>
              </a:rPr>
              <a:t>Every turn links the common area </a:t>
            </a:r>
            <a:r>
              <a:rPr lang="en-IN" sz="1600" dirty="0">
                <a:solidFill>
                  <a:srgbClr val="C00000"/>
                </a:solidFill>
                <a:latin typeface="Calibri"/>
              </a:rPr>
              <a:t>comparing two</a:t>
            </a:r>
            <a:endParaRPr sz="1600" b="0" i="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42042" name="Rectangle 42041"/>
          <p:cNvSpPr/>
          <p:nvPr/>
        </p:nvSpPr>
        <p:spPr>
          <a:xfrm>
            <a:off x="822960" y="3730752"/>
            <a:ext cx="5715000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42043" name="Oval 42042"/>
          <p:cNvSpPr/>
          <p:nvPr/>
        </p:nvSpPr>
        <p:spPr>
          <a:xfrm>
            <a:off x="822960" y="3950207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42044" name="TextBox 42043"/>
          <p:cNvSpPr txBox="1"/>
          <p:nvPr/>
        </p:nvSpPr>
        <p:spPr>
          <a:xfrm>
            <a:off x="822960" y="4003731"/>
            <a:ext cx="38404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42045" name="TextBox 42044"/>
          <p:cNvSpPr txBox="1"/>
          <p:nvPr/>
        </p:nvSpPr>
        <p:spPr>
          <a:xfrm>
            <a:off x="1353312" y="3931920"/>
            <a:ext cx="509320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SELF-INDUCTANCE</a:t>
            </a:r>
          </a:p>
        </p:txBody>
      </p:sp>
      <p:sp>
        <p:nvSpPr>
          <p:cNvPr id="42046" name="TextBox 42045"/>
          <p:cNvSpPr txBox="1"/>
          <p:nvPr/>
        </p:nvSpPr>
        <p:spPr>
          <a:xfrm>
            <a:off x="1353312" y="4191965"/>
            <a:ext cx="509320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L = μ₀N²A/ℓ = μ₀n²Aℓ</a:t>
            </a:r>
          </a:p>
        </p:txBody>
      </p:sp>
      <p:sp>
        <p:nvSpPr>
          <p:cNvPr id="42047" name="TextBox 42046"/>
          <p:cNvSpPr txBox="1"/>
          <p:nvPr/>
        </p:nvSpPr>
        <p:spPr>
          <a:xfrm>
            <a:off x="1353312" y="4766722"/>
            <a:ext cx="509320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C00000"/>
                </a:solidFill>
                <a:latin typeface="Calibri"/>
              </a:rPr>
              <a:t>More turns and area increase L; greater length reduces 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D51FF69-B7FB-001B-7A60-D137BC5FE06E}"/>
                  </a:ext>
                </a:extLst>
              </p:cNvPr>
              <p:cNvSpPr txBox="1"/>
              <p:nvPr/>
            </p:nvSpPr>
            <p:spPr>
              <a:xfrm>
                <a:off x="5526948" y="2956292"/>
                <a:ext cx="2497213" cy="33855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IN" sz="2200" b="1" i="0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𝐀𝐥𝐬𝐨</m:t>
                      </m:r>
                      <m:r>
                        <a:rPr lang="en-IN" sz="2200" b="1" i="0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,</m:t>
                      </m:r>
                      <m:r>
                        <a:rPr lang="en-IN" sz="2200" b="1" i="0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𝚽</m:t>
                      </m:r>
                      <m:r>
                        <a:rPr lang="en-IN" sz="2200" b="1" i="1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</m:oMath>
                  </m:oMathPara>
                </a14:m>
                <a:endParaRPr sz="22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D51FF69-B7FB-001B-7A60-D137BC5FE0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948" y="2956292"/>
                <a:ext cx="2497213" cy="338554"/>
              </a:xfrm>
              <a:prstGeom prst="rect">
                <a:avLst/>
              </a:prstGeom>
              <a:blipFill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225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32" grpId="0"/>
      <p:bldP spid="42033" grpId="0"/>
      <p:bldP spid="42034" grpId="0"/>
      <p:bldP spid="42035" grpId="0"/>
      <p:bldP spid="42038" grpId="0"/>
      <p:bldP spid="42039" grpId="0"/>
      <p:bldP spid="42040" grpId="0"/>
      <p:bldP spid="42041" grpId="0"/>
      <p:bldP spid="42044" grpId="0"/>
      <p:bldP spid="42045" grpId="0"/>
      <p:bldP spid="42046" grpId="0"/>
      <p:bldP spid="42047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9808" y="237744"/>
            <a:ext cx="768096" cy="7315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3600"/>
          </a:p>
        </p:txBody>
      </p:sp>
      <p:sp>
        <p:nvSpPr>
          <p:cNvPr id="3" name="TextBox 2"/>
          <p:cNvSpPr txBox="1"/>
          <p:nvPr/>
        </p:nvSpPr>
        <p:spPr>
          <a:xfrm>
            <a:off x="749808" y="401776"/>
            <a:ext cx="1056132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003F7D"/>
                </a:solidFill>
                <a:latin typeface="Calibri Light"/>
              </a:rPr>
              <a:t>Mutual induction couples two coils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185149"/>
            <a:ext cx="640080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dirty="0">
                <a:solidFill>
                  <a:srgbClr val="162E3D"/>
                </a:solidFill>
                <a:latin typeface="Calibri"/>
              </a:rPr>
              <a:t>A changing current in the primary changes the flux linked with the secondary, inducing an emf there.</a:t>
            </a:r>
          </a:p>
        </p:txBody>
      </p:sp>
      <p:sp>
        <p:nvSpPr>
          <p:cNvPr id="6" name="Oval 5"/>
          <p:cNvSpPr/>
          <p:nvPr/>
        </p:nvSpPr>
        <p:spPr>
          <a:xfrm>
            <a:off x="701541" y="2660903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3600"/>
          </a:p>
        </p:txBody>
      </p:sp>
      <p:sp>
        <p:nvSpPr>
          <p:cNvPr id="7" name="TextBox 6"/>
          <p:cNvSpPr txBox="1"/>
          <p:nvPr/>
        </p:nvSpPr>
        <p:spPr>
          <a:xfrm>
            <a:off x="701541" y="2637484"/>
            <a:ext cx="38404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5025" y="2693432"/>
            <a:ext cx="491032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70C0"/>
                </a:solidFill>
                <a:latin typeface="Calibri"/>
              </a:rPr>
              <a:t>FLUX LINKAGE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55064" y="2088867"/>
                <a:ext cx="4910328" cy="615553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IN" sz="4000" b="1" i="0" dirty="0" smtClean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𝚽</m:t>
                      </m:r>
                      <m:r>
                        <a:rPr lang="en-IN" sz="40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₂₁ = </m:t>
                      </m:r>
                      <m:r>
                        <a:rPr lang="en-IN" sz="40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IN" sz="40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₂₁ </m:t>
                      </m:r>
                      <m:r>
                        <a:rPr lang="en-IN" sz="40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IN" sz="4000" b="1" i="1" dirty="0">
                          <a:solidFill>
                            <a:srgbClr val="003F7D"/>
                          </a:solidFill>
                          <a:latin typeface="Cambria Math" panose="02040503050406030204" pitchFamily="18" charset="0"/>
                        </a:rPr>
                        <m:t>₁</m:t>
                      </m:r>
                    </m:oMath>
                  </m:oMathPara>
                </a14:m>
                <a:endParaRPr sz="40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064" y="2088867"/>
                <a:ext cx="4910328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353312" y="3697488"/>
            <a:ext cx="491032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dirty="0">
                <a:solidFill>
                  <a:srgbClr val="5D788C"/>
                </a:solidFill>
                <a:latin typeface="Calibri"/>
              </a:rPr>
              <a:t>M₂₁ </a:t>
            </a:r>
            <a:r>
              <a:rPr lang="en-IN" sz="2400" b="0" i="0" dirty="0">
                <a:solidFill>
                  <a:srgbClr val="5D788C"/>
                </a:solidFill>
                <a:latin typeface="Calibri"/>
              </a:rPr>
              <a:t>Mutual inductance of the coil</a:t>
            </a:r>
            <a:endParaRPr sz="2400" b="0" i="0" dirty="0">
              <a:solidFill>
                <a:srgbClr val="5D788C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1248" y="3236976"/>
            <a:ext cx="5532120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3600"/>
          </a:p>
        </p:txBody>
      </p:sp>
      <p:sp>
        <p:nvSpPr>
          <p:cNvPr id="12" name="Oval 11"/>
          <p:cNvSpPr/>
          <p:nvPr/>
        </p:nvSpPr>
        <p:spPr>
          <a:xfrm>
            <a:off x="822960" y="4365000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3600"/>
          </a:p>
        </p:txBody>
      </p:sp>
      <p:sp>
        <p:nvSpPr>
          <p:cNvPr id="13" name="TextBox 12"/>
          <p:cNvSpPr txBox="1"/>
          <p:nvPr/>
        </p:nvSpPr>
        <p:spPr>
          <a:xfrm>
            <a:off x="822960" y="4341581"/>
            <a:ext cx="38404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3312" y="4346712"/>
            <a:ext cx="491032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0070C0"/>
                </a:solidFill>
                <a:latin typeface="Calibri"/>
              </a:rPr>
              <a:t>INDUCED EMF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517904" y="4724581"/>
                <a:ext cx="4910328" cy="89845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sz="40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40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lang="en-IN" sz="40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sz="4000" b="1" i="1" dirty="0" smtClean="0">
                        <a:solidFill>
                          <a:srgbClr val="003F7D"/>
                        </a:solidFill>
                        <a:latin typeface="Cambria Math" panose="02040503050406030204" pitchFamily="18" charset="0"/>
                      </a:rPr>
                      <m:t>= −</m:t>
                    </m:r>
                    <m:sSub>
                      <m:sSubPr>
                        <m:ctrlPr>
                          <a:rPr lang="en-IN" sz="40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40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en-IN" sz="40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f>
                      <m:fPr>
                        <m:ctrlPr>
                          <a:rPr lang="en-IN" sz="4000" b="1" i="1" dirty="0" err="1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4000" b="1" i="1" dirty="0" err="1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  <m:sSub>
                          <m:sSubPr>
                            <m:ctrlPr>
                              <a:rPr lang="en-IN" sz="4000" b="1" i="1" dirty="0" err="1" smtClean="0">
                                <a:solidFill>
                                  <a:srgbClr val="003F7D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4000" b="1" i="1" dirty="0" err="1" smtClean="0">
                                <a:solidFill>
                                  <a:srgbClr val="003F7D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IN" sz="4000" b="1" i="1" dirty="0" smtClean="0">
                                <a:solidFill>
                                  <a:srgbClr val="003F7D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IN" sz="4000" b="1" i="1" dirty="0" smtClean="0">
                            <a:solidFill>
                              <a:srgbClr val="003F7D"/>
                            </a:solidFill>
                            <a:latin typeface="Cambria Math" panose="02040503050406030204" pitchFamily="18" charset="0"/>
                          </a:rPr>
                          <m:t>𝒅𝒕</m:t>
                        </m:r>
                      </m:den>
                    </m:f>
                  </m:oMath>
                </a14:m>
                <a:r>
                  <a:rPr lang="en-IN" sz="4000" b="1" i="0" dirty="0">
                    <a:solidFill>
                      <a:srgbClr val="003F7D"/>
                    </a:solidFill>
                    <a:latin typeface="Cambria Math"/>
                  </a:rPr>
                  <a:t> </a:t>
                </a:r>
                <a:endParaRPr sz="4000" b="1" i="0" dirty="0">
                  <a:solidFill>
                    <a:srgbClr val="003F7D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904" y="4724581"/>
                <a:ext cx="4910328" cy="898451"/>
              </a:xfrm>
              <a:prstGeom prst="rect">
                <a:avLst/>
              </a:prstGeom>
              <a:blipFill>
                <a:blip r:embed="rId4"/>
                <a:stretch>
                  <a:fillRect b="-68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463040" y="5875258"/>
            <a:ext cx="491032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5D788C"/>
                </a:solidFill>
                <a:latin typeface="Calibri"/>
              </a:rPr>
              <a:t>The direction follows Lenz’s law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565392" y="1298448"/>
            <a:ext cx="0" cy="4133088"/>
          </a:xfrm>
          <a:prstGeom prst="line">
            <a:avLst/>
          </a:prstGeom>
          <a:ln w="15240">
            <a:solidFill>
              <a:srgbClr val="C9DE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3BE2A8C-1766-97C6-D255-252E0651B433}"/>
              </a:ext>
            </a:extLst>
          </p:cNvPr>
          <p:cNvGrpSpPr/>
          <p:nvPr/>
        </p:nvGrpSpPr>
        <p:grpSpPr>
          <a:xfrm>
            <a:off x="7976616" y="603503"/>
            <a:ext cx="3270504" cy="2600469"/>
            <a:chOff x="7976616" y="603503"/>
            <a:chExt cx="3270504" cy="2600469"/>
          </a:xfrm>
        </p:grpSpPr>
        <p:sp>
          <p:nvSpPr>
            <p:cNvPr id="18" name="Oval 17"/>
            <p:cNvSpPr/>
            <p:nvPr/>
          </p:nvSpPr>
          <p:spPr>
            <a:xfrm>
              <a:off x="8095488" y="603503"/>
              <a:ext cx="1325880" cy="2057400"/>
            </a:xfrm>
            <a:prstGeom prst="ellipse">
              <a:avLst/>
            </a:prstGeom>
            <a:noFill/>
            <a:ln w="2794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 sz="3600"/>
            </a:p>
          </p:txBody>
        </p:sp>
        <p:sp>
          <p:nvSpPr>
            <p:cNvPr id="19" name="Oval 18"/>
            <p:cNvSpPr/>
            <p:nvPr/>
          </p:nvSpPr>
          <p:spPr>
            <a:xfrm>
              <a:off x="9211056" y="603503"/>
              <a:ext cx="1325880" cy="2057400"/>
            </a:xfrm>
            <a:prstGeom prst="ellipse">
              <a:avLst/>
            </a:prstGeom>
            <a:noFill/>
            <a:ln w="27940">
              <a:solidFill>
                <a:srgbClr val="D83A0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 sz="3600"/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8772143" y="1371600"/>
              <a:ext cx="1143000" cy="256032"/>
            </a:xfrm>
            <a:prstGeom prst="rightArrow">
              <a:avLst/>
            </a:prstGeom>
            <a:solidFill>
              <a:srgbClr val="FFF2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/>
              <a:endParaRPr sz="360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976616" y="2834640"/>
              <a:ext cx="1600200" cy="3693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400" b="1" i="0">
                  <a:solidFill>
                    <a:srgbClr val="0070C0"/>
                  </a:solidFill>
                  <a:latin typeface="Calibri"/>
                </a:rPr>
                <a:t>PRIMARY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646920" y="2781110"/>
              <a:ext cx="1600200" cy="3693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400" b="1" i="0" dirty="0">
                  <a:solidFill>
                    <a:srgbClr val="D83A0B"/>
                  </a:solidFill>
                  <a:latin typeface="Calibri"/>
                </a:rPr>
                <a:t>SECONDARY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729728" y="3466243"/>
            <a:ext cx="379476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>
                <a:solidFill>
                  <a:srgbClr val="003F7D"/>
                </a:solidFill>
                <a:latin typeface="Calibri"/>
              </a:rPr>
              <a:t>Unit: henry (H)</a:t>
            </a:r>
          </a:p>
        </p:txBody>
      </p:sp>
    </p:spTree>
    <p:extLst>
      <p:ext uri="{BB962C8B-B14F-4D97-AF65-F5344CB8AC3E}">
        <p14:creationId xmlns:p14="http://schemas.microsoft.com/office/powerpoint/2010/main" val="406406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 animBg="1"/>
      <p:bldP spid="13" grpId="0"/>
      <p:bldP spid="14" grpId="0"/>
      <p:bldP spid="15" grpId="0"/>
      <p:bldP spid="16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Oval 106"/>
          <p:cNvSpPr/>
          <p:nvPr/>
        </p:nvSpPr>
        <p:spPr>
          <a:xfrm>
            <a:off x="7406640" y="1078992"/>
            <a:ext cx="4069080" cy="4069080"/>
          </a:xfrm>
          <a:prstGeom prst="ellipse">
            <a:avLst/>
          </a:prstGeom>
          <a:solidFill>
            <a:srgbClr val="EAF6FC"/>
          </a:solidFill>
          <a:ln w="1270">
            <a:solidFill>
              <a:srgbClr val="EAF6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7516368" y="987552"/>
            <a:ext cx="603504" cy="7315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749808" y="237744"/>
            <a:ext cx="768096" cy="7315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0" name="TextBox 109"/>
          <p:cNvSpPr txBox="1"/>
          <p:nvPr/>
        </p:nvSpPr>
        <p:spPr>
          <a:xfrm>
            <a:off x="749808" y="365760"/>
            <a:ext cx="859536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libri Light"/>
              </a:rPr>
              <a:t>Mutual inductance of coaxial solenoids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68096" y="913061"/>
            <a:ext cx="672084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i="0" dirty="0">
                <a:solidFill>
                  <a:srgbClr val="C00000"/>
                </a:solidFill>
                <a:latin typeface="Calibri"/>
              </a:rPr>
              <a:t>Two long solenoids  •  same length ℓ  •  common cross-sectional area A</a:t>
            </a:r>
          </a:p>
        </p:txBody>
      </p:sp>
      <p:sp>
        <p:nvSpPr>
          <p:cNvPr id="112" name="Oval 111"/>
          <p:cNvSpPr/>
          <p:nvPr/>
        </p:nvSpPr>
        <p:spPr>
          <a:xfrm>
            <a:off x="804672" y="1408176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13" name="TextBox 112"/>
          <p:cNvSpPr txBox="1"/>
          <p:nvPr/>
        </p:nvSpPr>
        <p:spPr>
          <a:xfrm>
            <a:off x="804672" y="1461700"/>
            <a:ext cx="38404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1353312" y="1389888"/>
            <a:ext cx="5394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FIELD CREATED BY THE PRIMARY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353312" y="1708142"/>
            <a:ext cx="544068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3F7D"/>
                </a:solidFill>
                <a:latin typeface="Cambria Math"/>
              </a:rPr>
              <a:t>B₁ = μ₀ n₁ I₁ = μ₀(N₁/ℓ)I₁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353312" y="2139696"/>
            <a:ext cx="53949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i="0" dirty="0">
                <a:solidFill>
                  <a:srgbClr val="C00000"/>
                </a:solidFill>
                <a:latin typeface="Calibri"/>
              </a:rPr>
              <a:t>n₁ = N₁/ℓ is the primary turn density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777240" y="2532888"/>
            <a:ext cx="6080760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18" name="Oval 117"/>
          <p:cNvSpPr/>
          <p:nvPr/>
        </p:nvSpPr>
        <p:spPr>
          <a:xfrm>
            <a:off x="804672" y="2743200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19" name="TextBox 118"/>
          <p:cNvSpPr txBox="1"/>
          <p:nvPr/>
        </p:nvSpPr>
        <p:spPr>
          <a:xfrm>
            <a:off x="804672" y="2796724"/>
            <a:ext cx="38404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353312" y="2724912"/>
            <a:ext cx="5394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FLUX LINKED BY THE SECONDARY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353312" y="3043166"/>
            <a:ext cx="544068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3F7D"/>
                </a:solidFill>
                <a:latin typeface="Cambria Math"/>
              </a:rPr>
              <a:t>Φ₂₁ = N₂B₁A = μ₀N₁N₂I₁A/ℓ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353312" y="3474720"/>
            <a:ext cx="53949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i="0">
                <a:solidFill>
                  <a:srgbClr val="C00000"/>
                </a:solidFill>
                <a:latin typeface="Calibri"/>
              </a:rPr>
              <a:t>One turn:  φ₂₁ = B₁A    •    N₂ turns:  Φ₂₁ = N₂φ₂₁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777240" y="3867912"/>
            <a:ext cx="6080760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24" name="Oval 123"/>
          <p:cNvSpPr/>
          <p:nvPr/>
        </p:nvSpPr>
        <p:spPr>
          <a:xfrm>
            <a:off x="804672" y="4078224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25" name="TextBox 124"/>
          <p:cNvSpPr txBox="1"/>
          <p:nvPr/>
        </p:nvSpPr>
        <p:spPr>
          <a:xfrm>
            <a:off x="804672" y="4131748"/>
            <a:ext cx="38404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353312" y="4059936"/>
            <a:ext cx="5394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IDENTIFY MUTUAL INDUCTANCE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353312" y="4378190"/>
            <a:ext cx="544068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3F7D"/>
                </a:solidFill>
                <a:latin typeface="Cambria Math"/>
              </a:rPr>
              <a:t>Φ₂₁ = M₂₁I₁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353312" y="4809744"/>
            <a:ext cx="53949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i="0" dirty="0">
                <a:solidFill>
                  <a:srgbClr val="C00000"/>
                </a:solidFill>
                <a:latin typeface="Calibri"/>
              </a:rPr>
              <a:t>The current I₁ cancels from the final expression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1353312" y="5111496"/>
            <a:ext cx="5468112" cy="5029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30" name="TextBox 129"/>
          <p:cNvSpPr txBox="1"/>
          <p:nvPr/>
        </p:nvSpPr>
        <p:spPr>
          <a:xfrm>
            <a:off x="1353312" y="5307532"/>
            <a:ext cx="557784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M = M₁₂ = M₂₁ = μ₀N₁N₂A/ℓ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353312" y="5797296"/>
            <a:ext cx="557784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dirty="0">
                <a:solidFill>
                  <a:srgbClr val="C00000"/>
                </a:solidFill>
                <a:latin typeface="Calibri"/>
              </a:rPr>
              <a:t>Reciprocity: either coil pair gives the same mutual inductance.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543800" y="1225296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0070C0"/>
                </a:solidFill>
                <a:latin typeface="Calibri"/>
              </a:rPr>
              <a:t>COAXIAL GEOMETRY</a:t>
            </a:r>
          </a:p>
        </p:txBody>
      </p:sp>
      <p:cxnSp>
        <p:nvCxnSpPr>
          <p:cNvPr id="133" name="Connector 132"/>
          <p:cNvCxnSpPr/>
          <p:nvPr/>
        </p:nvCxnSpPr>
        <p:spPr>
          <a:xfrm>
            <a:off x="7845552" y="2971800"/>
            <a:ext cx="3145536" cy="0"/>
          </a:xfrm>
          <a:prstGeom prst="line">
            <a:avLst/>
          </a:prstGeom>
          <a:ln w="12700">
            <a:solidFill>
              <a:srgbClr val="C9DEE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Oval 133"/>
          <p:cNvSpPr/>
          <p:nvPr/>
        </p:nvSpPr>
        <p:spPr>
          <a:xfrm>
            <a:off x="7882127" y="2340864"/>
            <a:ext cx="566928" cy="1261872"/>
          </a:xfrm>
          <a:prstGeom prst="ellipse">
            <a:avLst/>
          </a:prstGeom>
          <a:noFill/>
          <a:ln w="266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5" name="Oval 134"/>
          <p:cNvSpPr/>
          <p:nvPr/>
        </p:nvSpPr>
        <p:spPr>
          <a:xfrm>
            <a:off x="8193023" y="2340864"/>
            <a:ext cx="566928" cy="1261872"/>
          </a:xfrm>
          <a:prstGeom prst="ellipse">
            <a:avLst/>
          </a:prstGeom>
          <a:noFill/>
          <a:ln w="266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6" name="Oval 135"/>
          <p:cNvSpPr/>
          <p:nvPr/>
        </p:nvSpPr>
        <p:spPr>
          <a:xfrm>
            <a:off x="8503919" y="2340864"/>
            <a:ext cx="566928" cy="1261872"/>
          </a:xfrm>
          <a:prstGeom prst="ellipse">
            <a:avLst/>
          </a:prstGeom>
          <a:noFill/>
          <a:ln w="266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7" name="Oval 136"/>
          <p:cNvSpPr/>
          <p:nvPr/>
        </p:nvSpPr>
        <p:spPr>
          <a:xfrm>
            <a:off x="8814815" y="2340864"/>
            <a:ext cx="566928" cy="1261872"/>
          </a:xfrm>
          <a:prstGeom prst="ellipse">
            <a:avLst/>
          </a:prstGeom>
          <a:noFill/>
          <a:ln w="266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8" name="Oval 137"/>
          <p:cNvSpPr/>
          <p:nvPr/>
        </p:nvSpPr>
        <p:spPr>
          <a:xfrm>
            <a:off x="9125711" y="2340864"/>
            <a:ext cx="566928" cy="1261872"/>
          </a:xfrm>
          <a:prstGeom prst="ellipse">
            <a:avLst/>
          </a:prstGeom>
          <a:noFill/>
          <a:ln w="266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9" name="Oval 138"/>
          <p:cNvSpPr/>
          <p:nvPr/>
        </p:nvSpPr>
        <p:spPr>
          <a:xfrm>
            <a:off x="9436608" y="2340864"/>
            <a:ext cx="566928" cy="1261872"/>
          </a:xfrm>
          <a:prstGeom prst="ellipse">
            <a:avLst/>
          </a:prstGeom>
          <a:noFill/>
          <a:ln w="266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0" name="Oval 139"/>
          <p:cNvSpPr/>
          <p:nvPr/>
        </p:nvSpPr>
        <p:spPr>
          <a:xfrm>
            <a:off x="9747504" y="2340864"/>
            <a:ext cx="566928" cy="1261872"/>
          </a:xfrm>
          <a:prstGeom prst="ellipse">
            <a:avLst/>
          </a:prstGeom>
          <a:noFill/>
          <a:ln w="266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1" name="Oval 140"/>
          <p:cNvSpPr/>
          <p:nvPr/>
        </p:nvSpPr>
        <p:spPr>
          <a:xfrm>
            <a:off x="10058400" y="2340864"/>
            <a:ext cx="566928" cy="1261872"/>
          </a:xfrm>
          <a:prstGeom prst="ellipse">
            <a:avLst/>
          </a:prstGeom>
          <a:noFill/>
          <a:ln w="266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2" name="Oval 141"/>
          <p:cNvSpPr/>
          <p:nvPr/>
        </p:nvSpPr>
        <p:spPr>
          <a:xfrm>
            <a:off x="10369296" y="2340864"/>
            <a:ext cx="566928" cy="1261872"/>
          </a:xfrm>
          <a:prstGeom prst="ellipse">
            <a:avLst/>
          </a:prstGeom>
          <a:noFill/>
          <a:ln w="2667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3" name="Oval 142"/>
          <p:cNvSpPr/>
          <p:nvPr/>
        </p:nvSpPr>
        <p:spPr>
          <a:xfrm>
            <a:off x="8037575" y="2487168"/>
            <a:ext cx="512064" cy="969264"/>
          </a:xfrm>
          <a:prstGeom prst="ellipse">
            <a:avLst/>
          </a:prstGeom>
          <a:noFill/>
          <a:ln w="25400">
            <a:solidFill>
              <a:srgbClr val="D83A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4" name="Oval 143"/>
          <p:cNvSpPr/>
          <p:nvPr/>
        </p:nvSpPr>
        <p:spPr>
          <a:xfrm>
            <a:off x="8375903" y="2487168"/>
            <a:ext cx="512064" cy="969264"/>
          </a:xfrm>
          <a:prstGeom prst="ellipse">
            <a:avLst/>
          </a:prstGeom>
          <a:noFill/>
          <a:ln w="25400">
            <a:solidFill>
              <a:srgbClr val="D83A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5" name="Oval 144"/>
          <p:cNvSpPr/>
          <p:nvPr/>
        </p:nvSpPr>
        <p:spPr>
          <a:xfrm>
            <a:off x="8714232" y="2487168"/>
            <a:ext cx="512064" cy="969264"/>
          </a:xfrm>
          <a:prstGeom prst="ellipse">
            <a:avLst/>
          </a:prstGeom>
          <a:noFill/>
          <a:ln w="25400">
            <a:solidFill>
              <a:srgbClr val="D83A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6" name="Oval 145"/>
          <p:cNvSpPr/>
          <p:nvPr/>
        </p:nvSpPr>
        <p:spPr>
          <a:xfrm>
            <a:off x="9052559" y="2487168"/>
            <a:ext cx="512064" cy="969264"/>
          </a:xfrm>
          <a:prstGeom prst="ellipse">
            <a:avLst/>
          </a:prstGeom>
          <a:noFill/>
          <a:ln w="25400">
            <a:solidFill>
              <a:srgbClr val="D83A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7" name="Oval 146"/>
          <p:cNvSpPr/>
          <p:nvPr/>
        </p:nvSpPr>
        <p:spPr>
          <a:xfrm>
            <a:off x="9390888" y="2487168"/>
            <a:ext cx="512064" cy="969264"/>
          </a:xfrm>
          <a:prstGeom prst="ellipse">
            <a:avLst/>
          </a:prstGeom>
          <a:noFill/>
          <a:ln w="25400">
            <a:solidFill>
              <a:srgbClr val="D83A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8" name="Oval 147"/>
          <p:cNvSpPr/>
          <p:nvPr/>
        </p:nvSpPr>
        <p:spPr>
          <a:xfrm>
            <a:off x="9729215" y="2487168"/>
            <a:ext cx="512064" cy="969264"/>
          </a:xfrm>
          <a:prstGeom prst="ellipse">
            <a:avLst/>
          </a:prstGeom>
          <a:noFill/>
          <a:ln w="25400">
            <a:solidFill>
              <a:srgbClr val="D83A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9" name="Oval 148"/>
          <p:cNvSpPr/>
          <p:nvPr/>
        </p:nvSpPr>
        <p:spPr>
          <a:xfrm>
            <a:off x="10067543" y="2487168"/>
            <a:ext cx="512064" cy="969264"/>
          </a:xfrm>
          <a:prstGeom prst="ellipse">
            <a:avLst/>
          </a:prstGeom>
          <a:noFill/>
          <a:ln w="25400">
            <a:solidFill>
              <a:srgbClr val="D83A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0" name="Oval 149"/>
          <p:cNvSpPr/>
          <p:nvPr/>
        </p:nvSpPr>
        <p:spPr>
          <a:xfrm>
            <a:off x="10405872" y="2487168"/>
            <a:ext cx="512064" cy="969264"/>
          </a:xfrm>
          <a:prstGeom prst="ellipse">
            <a:avLst/>
          </a:prstGeom>
          <a:noFill/>
          <a:ln w="25400">
            <a:solidFill>
              <a:srgbClr val="D83A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1" name="Right Arrow 150"/>
          <p:cNvSpPr/>
          <p:nvPr/>
        </p:nvSpPr>
        <p:spPr>
          <a:xfrm>
            <a:off x="8229600" y="2843784"/>
            <a:ext cx="2359152" cy="246888"/>
          </a:xfrm>
          <a:prstGeom prst="rightArrow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2" name="TextBox 151"/>
          <p:cNvSpPr txBox="1"/>
          <p:nvPr/>
        </p:nvSpPr>
        <p:spPr>
          <a:xfrm>
            <a:off x="8942832" y="1975104"/>
            <a:ext cx="10058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3F7D"/>
                </a:solidFill>
                <a:latin typeface="Cambria Math"/>
              </a:rPr>
              <a:t>B₁</a:t>
            </a:r>
          </a:p>
        </p:txBody>
      </p:sp>
      <p:sp>
        <p:nvSpPr>
          <p:cNvPr id="153" name="Up Arrow 152"/>
          <p:cNvSpPr/>
          <p:nvPr/>
        </p:nvSpPr>
        <p:spPr>
          <a:xfrm>
            <a:off x="7699248" y="2578608"/>
            <a:ext cx="201168" cy="960120"/>
          </a:xfrm>
          <a:prstGeom prst="upArrow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4" name="Down Arrow 153"/>
          <p:cNvSpPr/>
          <p:nvPr/>
        </p:nvSpPr>
        <p:spPr>
          <a:xfrm>
            <a:off x="10863072" y="2578608"/>
            <a:ext cx="201168" cy="960120"/>
          </a:xfrm>
          <a:prstGeom prst="downArrow">
            <a:avLst/>
          </a:prstGeom>
          <a:solidFill>
            <a:srgbClr val="D83A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5" name="TextBox 154"/>
          <p:cNvSpPr txBox="1"/>
          <p:nvPr/>
        </p:nvSpPr>
        <p:spPr>
          <a:xfrm>
            <a:off x="7434072" y="3566160"/>
            <a:ext cx="64008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070C0"/>
                </a:solidFill>
                <a:latin typeface="Cambria Math"/>
              </a:rPr>
              <a:t>I₁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10744200" y="3566160"/>
            <a:ext cx="64008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D83A0B"/>
                </a:solidFill>
                <a:latin typeface="Cambria Math"/>
              </a:rPr>
              <a:t>I₂</a:t>
            </a:r>
          </a:p>
        </p:txBody>
      </p:sp>
      <p:cxnSp>
        <p:nvCxnSpPr>
          <p:cNvPr id="157" name="Connector 156"/>
          <p:cNvCxnSpPr/>
          <p:nvPr/>
        </p:nvCxnSpPr>
        <p:spPr>
          <a:xfrm>
            <a:off x="7909560" y="4087368"/>
            <a:ext cx="3090672" cy="0"/>
          </a:xfrm>
          <a:prstGeom prst="line">
            <a:avLst/>
          </a:prstGeom>
          <a:ln w="16510">
            <a:solidFill>
              <a:srgbClr val="003F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>
            <a:off x="7909560" y="3986784"/>
            <a:ext cx="0" cy="201168"/>
          </a:xfrm>
          <a:prstGeom prst="line">
            <a:avLst/>
          </a:prstGeom>
          <a:ln w="16510">
            <a:solidFill>
              <a:srgbClr val="003F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>
            <a:off x="11000232" y="3986784"/>
            <a:ext cx="0" cy="201168"/>
          </a:xfrm>
          <a:prstGeom prst="line">
            <a:avLst/>
          </a:prstGeom>
          <a:ln w="16510">
            <a:solidFill>
              <a:srgbClr val="003F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9217152" y="4041648"/>
            <a:ext cx="475488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3F7D"/>
                </a:solidFill>
                <a:latin typeface="Cambria Math"/>
              </a:rPr>
              <a:t>ℓ</a:t>
            </a:r>
          </a:p>
        </p:txBody>
      </p:sp>
      <p:sp>
        <p:nvSpPr>
          <p:cNvPr id="161" name="Up-Down Arrow 160"/>
          <p:cNvSpPr/>
          <p:nvPr/>
        </p:nvSpPr>
        <p:spPr>
          <a:xfrm>
            <a:off x="11109960" y="2514600"/>
            <a:ext cx="182880" cy="896112"/>
          </a:xfrm>
          <a:prstGeom prst="upDownArrow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2" name="TextBox 161"/>
          <p:cNvSpPr txBox="1"/>
          <p:nvPr/>
        </p:nvSpPr>
        <p:spPr>
          <a:xfrm>
            <a:off x="11283696" y="2761488"/>
            <a:ext cx="347472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3F7D"/>
                </a:solidFill>
                <a:latin typeface="Cambria Math"/>
              </a:rPr>
              <a:t>A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7818120" y="4498848"/>
            <a:ext cx="1417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70C0"/>
                </a:solidFill>
                <a:latin typeface="Calibri"/>
              </a:rPr>
              <a:t>PRIMARY  N₁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9692640" y="4498848"/>
            <a:ext cx="1572768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D83A0B"/>
                </a:solidFill>
                <a:latin typeface="Calibri"/>
              </a:rPr>
              <a:t>SECONDARY  N₂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7708392" y="4956048"/>
            <a:ext cx="3639312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D788C"/>
                </a:solidFill>
                <a:latin typeface="Calibri"/>
              </a:rPr>
              <a:t>The shared area A links the field from the primary to every turn of the secondary.</a:t>
            </a:r>
          </a:p>
        </p:txBody>
      </p:sp>
    </p:spTree>
    <p:extLst>
      <p:ext uri="{BB962C8B-B14F-4D97-AF65-F5344CB8AC3E}">
        <p14:creationId xmlns:p14="http://schemas.microsoft.com/office/powerpoint/2010/main" val="3535690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9808" y="237744"/>
            <a:ext cx="768096" cy="73152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49808" y="394082"/>
            <a:ext cx="10561320" cy="4462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dirty="0">
                <a:solidFill>
                  <a:srgbClr val="003F7D"/>
                </a:solidFill>
                <a:latin typeface="Calibri Light"/>
              </a:rPr>
              <a:t>Geometry and material set coupling strength</a:t>
            </a:r>
            <a:r>
              <a:rPr lang="en-IN" sz="2900" b="1" i="0" dirty="0">
                <a:solidFill>
                  <a:srgbClr val="003F7D"/>
                </a:solidFill>
                <a:latin typeface="Calibri Light"/>
              </a:rPr>
              <a:t> (Out of Syllabus)</a:t>
            </a:r>
            <a:endParaRPr sz="2900" b="1" i="0" dirty="0">
              <a:solidFill>
                <a:srgbClr val="003F7D"/>
              </a:solidFill>
              <a:latin typeface="Calibri Ligh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46920" y="246888"/>
            <a:ext cx="16002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5D788C"/>
                </a:solidFill>
                <a:latin typeface="Calibri"/>
              </a:rPr>
              <a:t>ELECTROMAGNETIC INDUCTION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261872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6" name="TextBox 5"/>
          <p:cNvSpPr txBox="1"/>
          <p:nvPr/>
        </p:nvSpPr>
        <p:spPr>
          <a:xfrm>
            <a:off x="822960" y="1315396"/>
            <a:ext cx="38404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243584"/>
            <a:ext cx="509320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MAGNETIC 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503629"/>
            <a:ext cx="509320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M = μ₀ μᵣ N₁N₂A/ℓ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1947672"/>
            <a:ext cx="509320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D788C"/>
                </a:solidFill>
                <a:latin typeface="Calibri"/>
              </a:rPr>
              <a:t>A core with relative permeability μᵣ increases coupling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2395728"/>
            <a:ext cx="5715000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1" name="Oval 10"/>
          <p:cNvSpPr/>
          <p:nvPr/>
        </p:nvSpPr>
        <p:spPr>
          <a:xfrm>
            <a:off x="822960" y="2615184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2" name="TextBox 11"/>
          <p:cNvSpPr txBox="1"/>
          <p:nvPr/>
        </p:nvSpPr>
        <p:spPr>
          <a:xfrm>
            <a:off x="822960" y="2668708"/>
            <a:ext cx="38404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596896"/>
            <a:ext cx="509320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UNEQUAL COIL RADII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3312" y="2856941"/>
            <a:ext cx="509320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M = μ₀ μᵣ N₁N₂πr₁²/ℓ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3300984"/>
            <a:ext cx="509320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D788C"/>
                </a:solidFill>
                <a:latin typeface="Calibri"/>
              </a:rPr>
              <a:t>For r₁ &lt; r₂, the smaller common area limits linkage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" y="3730752"/>
            <a:ext cx="5715000" cy="16459"/>
          </a:xfrm>
          <a:prstGeom prst="rect">
            <a:avLst/>
          </a:prstGeom>
          <a:solidFill>
            <a:srgbClr val="C9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7" name="Oval 16"/>
          <p:cNvSpPr/>
          <p:nvPr/>
        </p:nvSpPr>
        <p:spPr>
          <a:xfrm>
            <a:off x="822960" y="3950207"/>
            <a:ext cx="384048" cy="384048"/>
          </a:xfrm>
          <a:prstGeom prst="ellipse">
            <a:avLst/>
          </a:prstGeom>
          <a:solidFill>
            <a:srgbClr val="0070C0"/>
          </a:solidFill>
          <a:ln w="1016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8" name="TextBox 17"/>
          <p:cNvSpPr txBox="1"/>
          <p:nvPr/>
        </p:nvSpPr>
        <p:spPr>
          <a:xfrm>
            <a:off x="822960" y="4003731"/>
            <a:ext cx="38404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3312" y="3931920"/>
            <a:ext cx="509320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COEFFICIENT OF COUPLING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312" y="4191965"/>
            <a:ext cx="5093208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k = M / √(L₁L₂)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312" y="4636008"/>
            <a:ext cx="5093208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D788C"/>
                </a:solidFill>
                <a:latin typeface="Calibri"/>
              </a:rPr>
              <a:t>Typically 0 ≤ k &lt; 1; placement controls how much flux is shared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675120" y="1280160"/>
            <a:ext cx="0" cy="4114800"/>
          </a:xfrm>
          <a:prstGeom prst="line">
            <a:avLst/>
          </a:prstGeom>
          <a:ln w="15240">
            <a:solidFill>
              <a:srgbClr val="C9DE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05472" y="1499616"/>
            <a:ext cx="36118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070C0"/>
                </a:solidFill>
                <a:latin typeface="Calibri"/>
              </a:rPr>
              <a:t>COMBINING INDUCTORS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05472" y="2029968"/>
            <a:ext cx="36118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5D788C"/>
                </a:solidFill>
                <a:latin typeface="Calibri"/>
              </a:rPr>
              <a:t>Series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05472" y="2469546"/>
            <a:ext cx="361188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03F7D"/>
                </a:solidFill>
                <a:latin typeface="Cambria Math"/>
              </a:rPr>
              <a:t>L = L₁ + L₂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205472" y="3227832"/>
            <a:ext cx="3611880" cy="36576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7" name="TextBox 26"/>
          <p:cNvSpPr txBox="1"/>
          <p:nvPr/>
        </p:nvSpPr>
        <p:spPr>
          <a:xfrm>
            <a:off x="7205472" y="3566160"/>
            <a:ext cx="36118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5D788C"/>
                </a:solidFill>
                <a:latin typeface="Calibri"/>
              </a:rPr>
              <a:t>Parallel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05472" y="4109669"/>
            <a:ext cx="36118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3F7D"/>
                </a:solidFill>
                <a:latin typeface="Cambria Math"/>
              </a:rPr>
              <a:t>1/L = 1/L₁ + 1/L₂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14032" y="5012806"/>
            <a:ext cx="379476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162E3D"/>
                </a:solidFill>
                <a:latin typeface="Calibri"/>
              </a:rPr>
              <a:t>Relative placement matters as much as coil geometry.</a:t>
            </a:r>
          </a:p>
        </p:txBody>
      </p:sp>
    </p:spTree>
    <p:extLst>
      <p:ext uri="{BB962C8B-B14F-4D97-AF65-F5344CB8AC3E}">
        <p14:creationId xmlns:p14="http://schemas.microsoft.com/office/powerpoint/2010/main" val="240841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  <p:bldP spid="14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7" grpId="0"/>
      <p:bldP spid="28" grpId="0"/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2908E5E-1EAE-4531-AD65-0FE58171930C}"/>
  <p:tag name="ISPRING_RESOURCE_FOLDER" val="C:\Users\sumit\Documents\CurrentElectricity\1. Introduction-OL\"/>
  <p:tag name="ISPRING_PRESENTATION_PATH" val="C:\Users\sumit\Documents\CurrentElectricity\1. Introduction-OL.pptx"/>
  <p:tag name="ISPRING_PROJECT_VERSION" val="9.32"/>
  <p:tag name="ISPRING_PROJECT_FOLDER_UPDATED" val="1"/>
  <p:tag name="ISPRING_PRESENTATION_TITLE" val="1. Introduction-OL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solidFill>
            <a:srgbClr val="FFFF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rgbClr val="FFC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8835</TotalTime>
  <Words>1448</Words>
  <Application>Microsoft Office PowerPoint</Application>
  <PresentationFormat>Widescreen</PresentationFormat>
  <Paragraphs>296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ItalicC</vt:lpstr>
      <vt:lpstr>ItalicT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Introduction-OL</dc:title>
  <dc:creator>SUMITH P</dc:creator>
  <cp:lastModifiedBy>SUMITH P</cp:lastModifiedBy>
  <cp:revision>111</cp:revision>
  <dcterms:created xsi:type="dcterms:W3CDTF">2020-07-03T02:55:28Z</dcterms:created>
  <dcterms:modified xsi:type="dcterms:W3CDTF">2026-09-16T05:52:21Z</dcterms:modified>
</cp:coreProperties>
</file>