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78" r:id="rId5"/>
    <p:sldId id="260" r:id="rId6"/>
    <p:sldId id="259" r:id="rId7"/>
    <p:sldId id="261" r:id="rId8"/>
    <p:sldId id="272" r:id="rId9"/>
    <p:sldId id="274" r:id="rId10"/>
    <p:sldId id="273" r:id="rId11"/>
    <p:sldId id="276" r:id="rId12"/>
    <p:sldId id="277" r:id="rId13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aYrDuxROby9D21sbgDwd9Q==" hashData="TnighHNuhwOUXUn/3jnIWkyyF7gc3tUr5amp+Z1zK0LIROb6QZ1MMbTroxaPXvFPo+uKBmQlH4Mg6F8DFOt0YQ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2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E35"/>
    <a:srgbClr val="B76537"/>
    <a:srgbClr val="062CEA"/>
    <a:srgbClr val="C09200"/>
    <a:srgbClr val="480000"/>
    <a:srgbClr val="7A0000"/>
    <a:srgbClr val="4B2121"/>
    <a:srgbClr val="FF9900"/>
    <a:srgbClr val="FF66FF"/>
    <a:srgbClr val="5C1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A54F5E-A03B-4D38-AEB0-F72B916B6013}" v="861" dt="2026-07-29T17:36:46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68" autoAdjust="0"/>
    <p:restoredTop sz="94660"/>
  </p:normalViewPr>
  <p:slideViewPr>
    <p:cSldViewPr snapToGrid="0">
      <p:cViewPr varScale="1">
        <p:scale>
          <a:sx n="69" d="100"/>
          <a:sy n="69" d="100"/>
        </p:scale>
        <p:origin x="7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63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E9269AC7-58DD-C7F4-8DA4-8819335EB8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F68859-AD4D-4802-B200-4B1D12FFF28D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EA7F9F0-D6BF-7C3D-A760-3D61E0818E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72691E59-9C9C-D89F-B4EA-B2C3287A6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E9D2B70B-C5D6-8C71-8AE9-F4529EAD20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245B500-933D-410A-A87E-D3AF436B6849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1A0599F9-94BB-D637-1E1C-D0EB99C948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46AE999B-29CD-07DC-9503-26D93ABF55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4CC1479F-D01E-AF3A-996B-F12C33B18D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463C90-2418-4951-BFC2-0B72C18FBCA5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AF2C4757-F6AE-D102-E29D-C6E5690CF0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27AE4C71-F119-F716-60C9-2A8667BAFF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A317F8D-61FB-4AE2-6251-FFA404FB4A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CEB8222-BF9B-4C58-BA0E-D559A4C2A29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CF55D187-A446-44C6-E51F-55474CD428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736941DA-901D-41C6-AC23-FE7DA4F0D8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CB5DDF69-5925-C344-AE30-403F84B184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58DC4B-0D85-4571-B808-0495EE0700C8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A84BD68F-D48D-A832-266F-D4E543A589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F222BAD9-9387-850B-30C8-9C4073323C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67D3A69-6722-3773-17CE-201DB15899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DE00F26-D2F0-BEE2-6CAB-BEDE1A4C45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CA1F8D0-C98E-C255-BF44-1BA306AE89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1EFFA-D750-4A04-A683-5946255419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379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8196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59657" y="130628"/>
            <a:ext cx="11872686" cy="6595636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D33DBAB-0AD2-6DCE-F277-43028245F6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3398" y="5373544"/>
            <a:ext cx="1221220" cy="122122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F7C366-1309-64AD-EC39-6712FE0215E8}"/>
              </a:ext>
            </a:extLst>
          </p:cNvPr>
          <p:cNvSpPr/>
          <p:nvPr userDrawn="1"/>
        </p:nvSpPr>
        <p:spPr>
          <a:xfrm>
            <a:off x="8662001" y="6229639"/>
            <a:ext cx="2458172" cy="365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chemeClr val="bg1">
                    <a:lumMod val="65000"/>
                  </a:schemeClr>
                </a:solidFill>
              </a:rPr>
              <a:t>Prepared by :  </a:t>
            </a:r>
            <a:r>
              <a:rPr lang="en-IN" sz="1400" dirty="0" err="1">
                <a:solidFill>
                  <a:schemeClr val="bg1">
                    <a:lumMod val="65000"/>
                  </a:schemeClr>
                </a:solidFill>
              </a:rPr>
              <a:t>Sumith</a:t>
            </a:r>
            <a:r>
              <a:rPr lang="en-IN" sz="1400" dirty="0">
                <a:solidFill>
                  <a:schemeClr val="bg1">
                    <a:lumMod val="65000"/>
                  </a:schemeClr>
                </a:solidFill>
              </a:rPr>
              <a:t> P</a:t>
            </a: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r Magnet Vector Isolated Illustration Stock Illustration - Download Image  Now - Magnet, Rectangle, Vector - iStock">
            <a:extLst>
              <a:ext uri="{FF2B5EF4-FFF2-40B4-BE49-F238E27FC236}">
                <a16:creationId xmlns:a16="http://schemas.microsoft.com/office/drawing/2014/main" id="{CD550EB4-3B75-0376-D6A8-27104736F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632" y="1435608"/>
            <a:ext cx="2212848" cy="221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TextBox 1026"/>
          <p:cNvSpPr txBox="1"/>
          <p:nvPr/>
        </p:nvSpPr>
        <p:spPr>
          <a:xfrm>
            <a:off x="658368" y="164592"/>
            <a:ext cx="713232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MAGNETISM  •  CORE IDEAS</a:t>
            </a:r>
          </a:p>
        </p:txBody>
      </p:sp>
      <p:sp>
        <p:nvSpPr>
          <p:cNvPr id="1028" name="TextBox 1027"/>
          <p:cNvSpPr txBox="1"/>
          <p:nvPr/>
        </p:nvSpPr>
        <p:spPr>
          <a:xfrm>
            <a:off x="640080" y="393192"/>
            <a:ext cx="1083564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dirty="0">
                <a:solidFill>
                  <a:srgbClr val="006600"/>
                </a:solidFill>
                <a:latin typeface="Arial"/>
              </a:rPr>
              <a:t>Magnetism begins with force, poles and fields</a:t>
            </a:r>
          </a:p>
        </p:txBody>
      </p:sp>
      <p:sp>
        <p:nvSpPr>
          <p:cNvPr id="1029" name="Rectangle 1028"/>
          <p:cNvSpPr/>
          <p:nvPr/>
        </p:nvSpPr>
        <p:spPr>
          <a:xfrm>
            <a:off x="658368" y="987552"/>
            <a:ext cx="10479024" cy="2286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0" name="TextBox 1029"/>
          <p:cNvSpPr txBox="1"/>
          <p:nvPr/>
        </p:nvSpPr>
        <p:spPr>
          <a:xfrm>
            <a:off x="658368" y="1161288"/>
            <a:ext cx="704088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 dirty="0">
                <a:solidFill>
                  <a:srgbClr val="202124"/>
                </a:solidFill>
                <a:latin typeface="Arial"/>
              </a:rPr>
              <a:t>Magnetism is the phenomenon by which magnetic substances—such as iron, nickel and cobalt—are attracted.</a:t>
            </a:r>
          </a:p>
        </p:txBody>
      </p:sp>
      <p:sp>
        <p:nvSpPr>
          <p:cNvPr id="1031" name="Oval 1030"/>
          <p:cNvSpPr/>
          <p:nvPr/>
        </p:nvSpPr>
        <p:spPr>
          <a:xfrm>
            <a:off x="713232" y="1920240"/>
            <a:ext cx="384048" cy="384048"/>
          </a:xfrm>
          <a:prstGeom prst="ellipse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1032" name="TextBox 1031"/>
          <p:cNvSpPr txBox="1"/>
          <p:nvPr/>
        </p:nvSpPr>
        <p:spPr>
          <a:xfrm>
            <a:off x="1234440" y="1929384"/>
            <a:ext cx="150876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565C0"/>
                </a:solidFill>
                <a:latin typeface="Arial"/>
              </a:rPr>
              <a:t>MAGNET</a:t>
            </a:r>
          </a:p>
        </p:txBody>
      </p:sp>
      <p:sp>
        <p:nvSpPr>
          <p:cNvPr id="1033" name="TextBox 1032"/>
          <p:cNvSpPr txBox="1"/>
          <p:nvPr/>
        </p:nvSpPr>
        <p:spPr>
          <a:xfrm>
            <a:off x="2788920" y="1892808"/>
            <a:ext cx="4892040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202124"/>
                </a:solidFill>
                <a:latin typeface="Arial"/>
              </a:rPr>
              <a:t>A body possessing the property of magnetism.</a:t>
            </a:r>
          </a:p>
        </p:txBody>
      </p:sp>
      <p:sp>
        <p:nvSpPr>
          <p:cNvPr id="1034" name="Oval 1033"/>
          <p:cNvSpPr/>
          <p:nvPr/>
        </p:nvSpPr>
        <p:spPr>
          <a:xfrm>
            <a:off x="713232" y="2688336"/>
            <a:ext cx="384048" cy="384048"/>
          </a:xfrm>
          <a:prstGeom prst="ellipse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1035" name="TextBox 1034"/>
          <p:cNvSpPr txBox="1"/>
          <p:nvPr/>
        </p:nvSpPr>
        <p:spPr>
          <a:xfrm>
            <a:off x="1234440" y="2697479"/>
            <a:ext cx="150876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8080"/>
                </a:solidFill>
                <a:latin typeface="Arial"/>
              </a:rPr>
              <a:t>MAGNETIC POLE</a:t>
            </a:r>
          </a:p>
        </p:txBody>
      </p:sp>
      <p:sp>
        <p:nvSpPr>
          <p:cNvPr id="1036" name="TextBox 1035"/>
          <p:cNvSpPr txBox="1"/>
          <p:nvPr/>
        </p:nvSpPr>
        <p:spPr>
          <a:xfrm>
            <a:off x="2788920" y="2660904"/>
            <a:ext cx="4892040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202124"/>
                </a:solidFill>
                <a:latin typeface="Arial"/>
              </a:rPr>
              <a:t>A point near the end of a magnet where magnetism is concentrated.</a:t>
            </a:r>
          </a:p>
        </p:txBody>
      </p:sp>
      <p:sp>
        <p:nvSpPr>
          <p:cNvPr id="1037" name="Oval 1036"/>
          <p:cNvSpPr/>
          <p:nvPr/>
        </p:nvSpPr>
        <p:spPr>
          <a:xfrm>
            <a:off x="713232" y="3456432"/>
            <a:ext cx="384048" cy="384048"/>
          </a:xfrm>
          <a:prstGeom prst="ellipse">
            <a:avLst/>
          </a:prstGeom>
          <a:solidFill>
            <a:srgbClr val="D99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1038" name="TextBox 1037"/>
          <p:cNvSpPr txBox="1"/>
          <p:nvPr/>
        </p:nvSpPr>
        <p:spPr>
          <a:xfrm>
            <a:off x="1234440" y="3465575"/>
            <a:ext cx="150876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99A00"/>
                </a:solidFill>
                <a:latin typeface="Arial"/>
              </a:rPr>
              <a:t>MAGNETIC FIELD</a:t>
            </a:r>
          </a:p>
        </p:txBody>
      </p:sp>
      <p:sp>
        <p:nvSpPr>
          <p:cNvPr id="1039" name="TextBox 1038"/>
          <p:cNvSpPr txBox="1"/>
          <p:nvPr/>
        </p:nvSpPr>
        <p:spPr>
          <a:xfrm>
            <a:off x="2788920" y="3429000"/>
            <a:ext cx="4892040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202124"/>
                </a:solidFill>
                <a:latin typeface="Arial"/>
              </a:rPr>
              <a:t>The region around a magnet in which it exerts forces on other magnets and magnetic objects.</a:t>
            </a:r>
          </a:p>
        </p:txBody>
      </p:sp>
      <p:sp>
        <p:nvSpPr>
          <p:cNvPr id="1040" name="Rectangle 1039"/>
          <p:cNvSpPr/>
          <p:nvPr/>
        </p:nvSpPr>
        <p:spPr>
          <a:xfrm>
            <a:off x="713232" y="4315968"/>
            <a:ext cx="10131552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1" name="TextBox 1040"/>
          <p:cNvSpPr txBox="1"/>
          <p:nvPr/>
        </p:nvSpPr>
        <p:spPr>
          <a:xfrm>
            <a:off x="713232" y="4498848"/>
            <a:ext cx="2084831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6600"/>
                </a:solidFill>
                <a:latin typeface="Arial"/>
              </a:rPr>
              <a:t>THE BAR MAGNET</a:t>
            </a:r>
          </a:p>
        </p:txBody>
      </p:sp>
      <p:sp>
        <p:nvSpPr>
          <p:cNvPr id="1042" name="TextBox 1041"/>
          <p:cNvSpPr txBox="1"/>
          <p:nvPr/>
        </p:nvSpPr>
        <p:spPr>
          <a:xfrm>
            <a:off x="713232" y="4882896"/>
            <a:ext cx="347472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565C0"/>
                </a:solidFill>
                <a:latin typeface="Arial"/>
              </a:rPr>
              <a:t>01</a:t>
            </a:r>
          </a:p>
        </p:txBody>
      </p:sp>
      <p:sp>
        <p:nvSpPr>
          <p:cNvPr id="1043" name="TextBox 1042"/>
          <p:cNvSpPr txBox="1"/>
          <p:nvPr/>
        </p:nvSpPr>
        <p:spPr>
          <a:xfrm>
            <a:off x="1152144" y="4873752"/>
            <a:ext cx="4617720" cy="4023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202124"/>
                </a:solidFill>
                <a:latin typeface="Arial"/>
              </a:rPr>
              <a:t>A freely suspended magnet aligns along the North–South direction.</a:t>
            </a:r>
          </a:p>
        </p:txBody>
      </p:sp>
      <p:sp>
        <p:nvSpPr>
          <p:cNvPr id="1044" name="TextBox 1043"/>
          <p:cNvSpPr txBox="1"/>
          <p:nvPr/>
        </p:nvSpPr>
        <p:spPr>
          <a:xfrm>
            <a:off x="5916168" y="4882896"/>
            <a:ext cx="347472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565C0"/>
                </a:solidFill>
                <a:latin typeface="Arial"/>
              </a:rPr>
              <a:t>02</a:t>
            </a:r>
          </a:p>
        </p:txBody>
      </p:sp>
      <p:sp>
        <p:nvSpPr>
          <p:cNvPr id="1045" name="TextBox 1044"/>
          <p:cNvSpPr txBox="1"/>
          <p:nvPr/>
        </p:nvSpPr>
        <p:spPr>
          <a:xfrm>
            <a:off x="6355079" y="4873752"/>
            <a:ext cx="4617720" cy="4023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202124"/>
                </a:solidFill>
                <a:latin typeface="Arial"/>
              </a:rPr>
              <a:t>Unlike poles attract; like poles repel.</a:t>
            </a:r>
          </a:p>
        </p:txBody>
      </p:sp>
      <p:sp>
        <p:nvSpPr>
          <p:cNvPr id="1046" name="TextBox 1045"/>
          <p:cNvSpPr txBox="1"/>
          <p:nvPr/>
        </p:nvSpPr>
        <p:spPr>
          <a:xfrm>
            <a:off x="713232" y="5431536"/>
            <a:ext cx="347472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565C0"/>
                </a:solidFill>
                <a:latin typeface="Arial"/>
              </a:rPr>
              <a:t>03</a:t>
            </a:r>
          </a:p>
        </p:txBody>
      </p:sp>
      <p:sp>
        <p:nvSpPr>
          <p:cNvPr id="1047" name="TextBox 1046"/>
          <p:cNvSpPr txBox="1"/>
          <p:nvPr/>
        </p:nvSpPr>
        <p:spPr>
          <a:xfrm>
            <a:off x="1152144" y="5422392"/>
            <a:ext cx="4617720" cy="4023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202124"/>
                </a:solidFill>
                <a:latin typeface="Arial"/>
              </a:rPr>
              <a:t>Magnetic poles always exist in pairs—poles cannot be separated.</a:t>
            </a:r>
          </a:p>
        </p:txBody>
      </p:sp>
      <p:sp>
        <p:nvSpPr>
          <p:cNvPr id="1048" name="TextBox 1047"/>
          <p:cNvSpPr txBox="1"/>
          <p:nvPr/>
        </p:nvSpPr>
        <p:spPr>
          <a:xfrm>
            <a:off x="5916168" y="5431536"/>
            <a:ext cx="347472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565C0"/>
                </a:solidFill>
                <a:latin typeface="Arial"/>
              </a:rPr>
              <a:t>04</a:t>
            </a:r>
          </a:p>
        </p:txBody>
      </p:sp>
      <p:sp>
        <p:nvSpPr>
          <p:cNvPr id="1049" name="TextBox 1048"/>
          <p:cNvSpPr txBox="1"/>
          <p:nvPr/>
        </p:nvSpPr>
        <p:spPr>
          <a:xfrm>
            <a:off x="6355079" y="5422392"/>
            <a:ext cx="4617720" cy="4023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202124"/>
                </a:solidFill>
                <a:latin typeface="Arial"/>
              </a:rPr>
              <a:t>A magnet can induce magnetism in other magnetic substances.</a:t>
            </a:r>
          </a:p>
        </p:txBody>
      </p:sp>
      <p:sp>
        <p:nvSpPr>
          <p:cNvPr id="1050" name="TextBox 1049"/>
          <p:cNvSpPr txBox="1"/>
          <p:nvPr/>
        </p:nvSpPr>
        <p:spPr>
          <a:xfrm>
            <a:off x="713232" y="5980176"/>
            <a:ext cx="347472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565C0"/>
                </a:solidFill>
                <a:latin typeface="Arial"/>
              </a:rPr>
              <a:t>05</a:t>
            </a:r>
          </a:p>
        </p:txBody>
      </p:sp>
      <p:sp>
        <p:nvSpPr>
          <p:cNvPr id="1051" name="TextBox 1050"/>
          <p:cNvSpPr txBox="1"/>
          <p:nvPr/>
        </p:nvSpPr>
        <p:spPr>
          <a:xfrm>
            <a:off x="1152144" y="5971032"/>
            <a:ext cx="4617720" cy="4023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202124"/>
                </a:solidFill>
                <a:latin typeface="Arial"/>
              </a:rPr>
              <a:t>It attracts magnetic substances.</a:t>
            </a:r>
          </a:p>
        </p:txBody>
      </p:sp>
    </p:spTree>
    <p:extLst>
      <p:ext uri="{BB962C8B-B14F-4D97-AF65-F5344CB8AC3E}">
        <p14:creationId xmlns:p14="http://schemas.microsoft.com/office/powerpoint/2010/main" val="11889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/>
      <p:bldP spid="1031" grpId="0" animBg="1"/>
      <p:bldP spid="1032" grpId="0"/>
      <p:bldP spid="1033" grpId="0"/>
      <p:bldP spid="1034" grpId="0" animBg="1"/>
      <p:bldP spid="1035" grpId="0"/>
      <p:bldP spid="1036" grpId="0"/>
      <p:bldP spid="1037" grpId="0" animBg="1"/>
      <p:bldP spid="1038" grpId="0"/>
      <p:bldP spid="1039" grpId="0"/>
      <p:bldP spid="1040" grpId="0" animBg="1"/>
      <p:bldP spid="1041" grpId="0"/>
      <p:bldP spid="1042" grpId="0"/>
      <p:bldP spid="1043" grpId="0"/>
      <p:bldP spid="1044" grpId="0"/>
      <p:bldP spid="1045" grpId="0"/>
      <p:bldP spid="1046" grpId="0"/>
      <p:bldP spid="1047" grpId="0"/>
      <p:bldP spid="1048" grpId="0"/>
      <p:bldP spid="1049" grpId="0"/>
      <p:bldP spid="1050" grpId="0"/>
      <p:bldP spid="10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electromagnetism - Why is the magnetic field around a straight  current-carrying wire in concentric cirlces? - Physics Stack Exchange">
            <a:extLst>
              <a:ext uri="{FF2B5EF4-FFF2-40B4-BE49-F238E27FC236}">
                <a16:creationId xmlns:a16="http://schemas.microsoft.com/office/drawing/2014/main" id="{FBAC132E-86BA-6750-F9EC-0F703ABFD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927" y="1417320"/>
            <a:ext cx="3474720" cy="231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Bar Magnet">
            <a:extLst>
              <a:ext uri="{FF2B5EF4-FFF2-40B4-BE49-F238E27FC236}">
                <a16:creationId xmlns:a16="http://schemas.microsoft.com/office/drawing/2014/main" id="{B96AE18F-AC53-E91B-BFE3-0CA81E1F9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120" y="3977639"/>
            <a:ext cx="2560320" cy="192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TextBox 2058"/>
          <p:cNvSpPr txBox="1"/>
          <p:nvPr/>
        </p:nvSpPr>
        <p:spPr>
          <a:xfrm>
            <a:off x="658368" y="164592"/>
            <a:ext cx="713232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MAGNETISM  •  FIELD VISUALISATION</a:t>
            </a:r>
          </a:p>
        </p:txBody>
      </p:sp>
      <p:sp>
        <p:nvSpPr>
          <p:cNvPr id="2060" name="TextBox 2059"/>
          <p:cNvSpPr txBox="1"/>
          <p:nvPr/>
        </p:nvSpPr>
        <p:spPr>
          <a:xfrm>
            <a:off x="640080" y="393192"/>
            <a:ext cx="1083564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06600"/>
                </a:solidFill>
                <a:latin typeface="Arial"/>
              </a:rPr>
              <a:t>Field lines reveal direction and strength</a:t>
            </a:r>
          </a:p>
        </p:txBody>
      </p:sp>
      <p:sp>
        <p:nvSpPr>
          <p:cNvPr id="2061" name="Rectangle 2060"/>
          <p:cNvSpPr/>
          <p:nvPr/>
        </p:nvSpPr>
        <p:spPr>
          <a:xfrm>
            <a:off x="658368" y="987552"/>
            <a:ext cx="10479024" cy="2286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62" name="TextBox 2061"/>
          <p:cNvSpPr txBox="1"/>
          <p:nvPr/>
        </p:nvSpPr>
        <p:spPr>
          <a:xfrm>
            <a:off x="658368" y="1161288"/>
            <a:ext cx="6080760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800" b="0" i="0" dirty="0">
                <a:solidFill>
                  <a:srgbClr val="202124"/>
                </a:solidFill>
                <a:latin typeface="Arial"/>
              </a:rPr>
              <a:t>Properties of Field Lines</a:t>
            </a:r>
            <a:r>
              <a:rPr sz="1800" b="0" i="0" dirty="0">
                <a:solidFill>
                  <a:srgbClr val="202124"/>
                </a:solidFill>
                <a:latin typeface="Arial"/>
              </a:rPr>
              <a:t>.</a:t>
            </a:r>
          </a:p>
        </p:txBody>
      </p:sp>
      <p:sp>
        <p:nvSpPr>
          <p:cNvPr id="2063" name="Oval 2062"/>
          <p:cNvSpPr/>
          <p:nvPr/>
        </p:nvSpPr>
        <p:spPr>
          <a:xfrm>
            <a:off x="713232" y="1719072"/>
            <a:ext cx="384048" cy="384048"/>
          </a:xfrm>
          <a:prstGeom prst="ellipse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2064" name="TextBox 2063"/>
          <p:cNvSpPr txBox="1"/>
          <p:nvPr/>
        </p:nvSpPr>
        <p:spPr>
          <a:xfrm>
            <a:off x="1243584" y="1728216"/>
            <a:ext cx="192024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565C0"/>
                </a:solidFill>
                <a:latin typeface="Arial"/>
              </a:rPr>
              <a:t>CLOSED LOOPS</a:t>
            </a:r>
          </a:p>
        </p:txBody>
      </p:sp>
      <p:sp>
        <p:nvSpPr>
          <p:cNvPr id="2065" name="TextBox 2064"/>
          <p:cNvSpPr txBox="1"/>
          <p:nvPr/>
        </p:nvSpPr>
        <p:spPr>
          <a:xfrm>
            <a:off x="3127248" y="1682495"/>
            <a:ext cx="382219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20" b="0" i="0">
                <a:solidFill>
                  <a:srgbClr val="202124"/>
                </a:solidFill>
                <a:latin typeface="Arial"/>
              </a:rPr>
              <a:t>Magnetic field lines form continuous closed loops.</a:t>
            </a:r>
          </a:p>
        </p:txBody>
      </p:sp>
      <p:sp>
        <p:nvSpPr>
          <p:cNvPr id="2066" name="Rectangle 2065"/>
          <p:cNvSpPr/>
          <p:nvPr/>
        </p:nvSpPr>
        <p:spPr>
          <a:xfrm>
            <a:off x="1243584" y="2340864"/>
            <a:ext cx="5669280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67" name="Oval 2066"/>
          <p:cNvSpPr/>
          <p:nvPr/>
        </p:nvSpPr>
        <p:spPr>
          <a:xfrm>
            <a:off x="713232" y="2560320"/>
            <a:ext cx="384048" cy="384048"/>
          </a:xfrm>
          <a:prstGeom prst="ellipse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2068" name="TextBox 2067"/>
          <p:cNvSpPr txBox="1"/>
          <p:nvPr/>
        </p:nvSpPr>
        <p:spPr>
          <a:xfrm>
            <a:off x="1243584" y="2569463"/>
            <a:ext cx="192024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8080"/>
                </a:solidFill>
                <a:latin typeface="Arial"/>
              </a:rPr>
              <a:t>OUTSIDE THE MAGNET</a:t>
            </a:r>
          </a:p>
        </p:txBody>
      </p:sp>
      <p:sp>
        <p:nvSpPr>
          <p:cNvPr id="2069" name="TextBox 2068"/>
          <p:cNvSpPr txBox="1"/>
          <p:nvPr/>
        </p:nvSpPr>
        <p:spPr>
          <a:xfrm>
            <a:off x="3127248" y="2523744"/>
            <a:ext cx="382219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20" b="0" i="0">
                <a:solidFill>
                  <a:srgbClr val="202124"/>
                </a:solidFill>
                <a:latin typeface="Arial"/>
              </a:rPr>
              <a:t>They start at the North pole and end at the South pole.</a:t>
            </a:r>
          </a:p>
        </p:txBody>
      </p:sp>
      <p:sp>
        <p:nvSpPr>
          <p:cNvPr id="2070" name="Rectangle 2069"/>
          <p:cNvSpPr/>
          <p:nvPr/>
        </p:nvSpPr>
        <p:spPr>
          <a:xfrm>
            <a:off x="1243584" y="3182112"/>
            <a:ext cx="5669280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71" name="Oval 2070"/>
          <p:cNvSpPr/>
          <p:nvPr/>
        </p:nvSpPr>
        <p:spPr>
          <a:xfrm>
            <a:off x="713232" y="3401568"/>
            <a:ext cx="384048" cy="384048"/>
          </a:xfrm>
          <a:prstGeom prst="ellipse">
            <a:avLst/>
          </a:prstGeom>
          <a:solidFill>
            <a:srgbClr val="D99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2072" name="TextBox 2071"/>
          <p:cNvSpPr txBox="1"/>
          <p:nvPr/>
        </p:nvSpPr>
        <p:spPr>
          <a:xfrm>
            <a:off x="1243584" y="3410711"/>
            <a:ext cx="192024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99A00"/>
                </a:solidFill>
                <a:latin typeface="Arial"/>
              </a:rPr>
              <a:t>INSIDE THE MAGNET</a:t>
            </a:r>
          </a:p>
        </p:txBody>
      </p:sp>
      <p:sp>
        <p:nvSpPr>
          <p:cNvPr id="2073" name="TextBox 2072"/>
          <p:cNvSpPr txBox="1"/>
          <p:nvPr/>
        </p:nvSpPr>
        <p:spPr>
          <a:xfrm>
            <a:off x="3127248" y="3364991"/>
            <a:ext cx="382219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20" b="0" i="0">
                <a:solidFill>
                  <a:srgbClr val="202124"/>
                </a:solidFill>
                <a:latin typeface="Arial"/>
              </a:rPr>
              <a:t>They continue from the South pole to the North pole.</a:t>
            </a:r>
          </a:p>
        </p:txBody>
      </p:sp>
      <p:sp>
        <p:nvSpPr>
          <p:cNvPr id="2074" name="Rectangle 2073"/>
          <p:cNvSpPr/>
          <p:nvPr/>
        </p:nvSpPr>
        <p:spPr>
          <a:xfrm>
            <a:off x="1243584" y="4023359"/>
            <a:ext cx="5669280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75" name="Oval 2074"/>
          <p:cNvSpPr/>
          <p:nvPr/>
        </p:nvSpPr>
        <p:spPr>
          <a:xfrm>
            <a:off x="713232" y="4242816"/>
            <a:ext cx="384048" cy="384048"/>
          </a:xfrm>
          <a:prstGeom prst="ellipse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04</a:t>
            </a:r>
          </a:p>
        </p:txBody>
      </p:sp>
      <p:sp>
        <p:nvSpPr>
          <p:cNvPr id="2076" name="TextBox 2075"/>
          <p:cNvSpPr txBox="1"/>
          <p:nvPr/>
        </p:nvSpPr>
        <p:spPr>
          <a:xfrm>
            <a:off x="1243584" y="4251959"/>
            <a:ext cx="192024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6600"/>
                </a:solidFill>
                <a:latin typeface="Arial"/>
              </a:rPr>
              <a:t>DIRECTION</a:t>
            </a:r>
          </a:p>
        </p:txBody>
      </p:sp>
      <p:sp>
        <p:nvSpPr>
          <p:cNvPr id="2077" name="TextBox 2076"/>
          <p:cNvSpPr txBox="1"/>
          <p:nvPr/>
        </p:nvSpPr>
        <p:spPr>
          <a:xfrm>
            <a:off x="3127248" y="4206240"/>
            <a:ext cx="382219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20" b="0" i="0">
                <a:solidFill>
                  <a:srgbClr val="202124"/>
                </a:solidFill>
                <a:latin typeface="Arial"/>
              </a:rPr>
              <a:t>The tangent to a field line at any point gives the direction of the net magnetic field B.</a:t>
            </a:r>
          </a:p>
        </p:txBody>
      </p:sp>
      <p:sp>
        <p:nvSpPr>
          <p:cNvPr id="2078" name="Rectangle 2077"/>
          <p:cNvSpPr/>
          <p:nvPr/>
        </p:nvSpPr>
        <p:spPr>
          <a:xfrm>
            <a:off x="1243584" y="4864607"/>
            <a:ext cx="5669280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79" name="Oval 2078"/>
          <p:cNvSpPr/>
          <p:nvPr/>
        </p:nvSpPr>
        <p:spPr>
          <a:xfrm>
            <a:off x="713232" y="5084064"/>
            <a:ext cx="384048" cy="384048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rial"/>
              </a:rPr>
              <a:t>05</a:t>
            </a:r>
          </a:p>
        </p:txBody>
      </p:sp>
      <p:sp>
        <p:nvSpPr>
          <p:cNvPr id="2080" name="TextBox 2079"/>
          <p:cNvSpPr txBox="1"/>
          <p:nvPr/>
        </p:nvSpPr>
        <p:spPr>
          <a:xfrm>
            <a:off x="1243584" y="5093207"/>
            <a:ext cx="192024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62828"/>
                </a:solidFill>
                <a:latin typeface="Arial"/>
              </a:rPr>
              <a:t>INTENSITY</a:t>
            </a:r>
          </a:p>
        </p:txBody>
      </p:sp>
      <p:sp>
        <p:nvSpPr>
          <p:cNvPr id="2081" name="TextBox 2080"/>
          <p:cNvSpPr txBox="1"/>
          <p:nvPr/>
        </p:nvSpPr>
        <p:spPr>
          <a:xfrm>
            <a:off x="3127248" y="5047488"/>
            <a:ext cx="382219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20" b="0" i="0">
                <a:solidFill>
                  <a:srgbClr val="202124"/>
                </a:solidFill>
                <a:latin typeface="Arial"/>
              </a:rPr>
              <a:t>The density of field lines determines the intensity of the magnetic field.</a:t>
            </a:r>
          </a:p>
        </p:txBody>
      </p:sp>
      <p:sp>
        <p:nvSpPr>
          <p:cNvPr id="2082" name="Rectangle 2081"/>
          <p:cNvSpPr/>
          <p:nvPr/>
        </p:nvSpPr>
        <p:spPr>
          <a:xfrm>
            <a:off x="7150608" y="1417320"/>
            <a:ext cx="18288" cy="4645152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83" name="TextBox 2082"/>
          <p:cNvSpPr txBox="1"/>
          <p:nvPr/>
        </p:nvSpPr>
        <p:spPr>
          <a:xfrm>
            <a:off x="7434072" y="1170432"/>
            <a:ext cx="342900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FIELD-LINE PATTERNS</a:t>
            </a:r>
          </a:p>
        </p:txBody>
      </p:sp>
    </p:spTree>
    <p:extLst>
      <p:ext uri="{BB962C8B-B14F-4D97-AF65-F5344CB8AC3E}">
        <p14:creationId xmlns:p14="http://schemas.microsoft.com/office/powerpoint/2010/main" val="131079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0" grpId="0"/>
      <p:bldP spid="2061" grpId="0" animBg="1"/>
      <p:bldP spid="2062" grpId="0"/>
      <p:bldP spid="2063" grpId="0" animBg="1"/>
      <p:bldP spid="2064" grpId="0"/>
      <p:bldP spid="2065" grpId="0"/>
      <p:bldP spid="2066" grpId="0" animBg="1"/>
      <p:bldP spid="2067" grpId="0" animBg="1"/>
      <p:bldP spid="2068" grpId="0"/>
      <p:bldP spid="2069" grpId="0"/>
      <p:bldP spid="2070" grpId="0" animBg="1"/>
      <p:bldP spid="2071" grpId="0" animBg="1"/>
      <p:bldP spid="2072" grpId="0"/>
      <p:bldP spid="2073" grpId="0"/>
      <p:bldP spid="2074" grpId="0" animBg="1"/>
      <p:bldP spid="2075" grpId="0" animBg="1"/>
      <p:bldP spid="2076" grpId="0"/>
      <p:bldP spid="2077" grpId="0"/>
      <p:bldP spid="2078" grpId="0" animBg="1"/>
      <p:bldP spid="2079" grpId="0" animBg="1"/>
      <p:bldP spid="2080" grpId="0"/>
      <p:bldP spid="2081" grpId="0"/>
      <p:bldP spid="2082" grpId="0" animBg="1"/>
      <p:bldP spid="208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olenoid - Laws Of Nature">
            <a:extLst>
              <a:ext uri="{FF2B5EF4-FFF2-40B4-BE49-F238E27FC236}">
                <a16:creationId xmlns:a16="http://schemas.microsoft.com/office/drawing/2014/main" id="{DE51552A-0B1A-16C7-C642-CA134D5552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6"/>
          <a:stretch>
            <a:fillRect/>
          </a:stretch>
        </p:blipFill>
        <p:spPr bwMode="auto">
          <a:xfrm>
            <a:off x="1149923" y="2199956"/>
            <a:ext cx="2133604" cy="201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Solenoid - Laws Of Nature">
            <a:extLst>
              <a:ext uri="{FF2B5EF4-FFF2-40B4-BE49-F238E27FC236}">
                <a16:creationId xmlns:a16="http://schemas.microsoft.com/office/drawing/2014/main" id="{30C7D8F2-E4A9-225C-158F-DDF2E01A54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16"/>
          <a:stretch>
            <a:fillRect/>
          </a:stretch>
        </p:blipFill>
        <p:spPr bwMode="auto">
          <a:xfrm>
            <a:off x="7389210" y="2199956"/>
            <a:ext cx="2133604" cy="203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308EA01-EF1D-C50C-0D06-AE8D8B781122}"/>
              </a:ext>
            </a:extLst>
          </p:cNvPr>
          <p:cNvSpPr txBox="1"/>
          <p:nvPr/>
        </p:nvSpPr>
        <p:spPr>
          <a:xfrm>
            <a:off x="4120632" y="2812015"/>
            <a:ext cx="2431473" cy="794802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Comparison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22FD499-B377-E235-352B-7E89BD2D48A0}"/>
              </a:ext>
            </a:extLst>
          </p:cNvPr>
          <p:cNvSpPr/>
          <p:nvPr/>
        </p:nvSpPr>
        <p:spPr>
          <a:xfrm>
            <a:off x="13383491" y="1427018"/>
            <a:ext cx="978408" cy="48463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0FBB56C6-10D8-36B3-A3C7-A12498B47788}"/>
              </a:ext>
            </a:extLst>
          </p:cNvPr>
          <p:cNvSpPr txBox="1"/>
          <p:nvPr/>
        </p:nvSpPr>
        <p:spPr>
          <a:xfrm>
            <a:off x="640080" y="393192"/>
            <a:ext cx="10479024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500" b="1" i="0" dirty="0">
                <a:solidFill>
                  <a:srgbClr val="006600"/>
                </a:solidFill>
                <a:latin typeface="Arial"/>
                <a:cs typeface="Arial"/>
              </a:rPr>
              <a:t>Bar Magnet vs Solenoid</a:t>
            </a:r>
          </a:p>
        </p:txBody>
      </p:sp>
    </p:spTree>
    <p:extLst>
      <p:ext uri="{BB962C8B-B14F-4D97-AF65-F5344CB8AC3E}">
        <p14:creationId xmlns:p14="http://schemas.microsoft.com/office/powerpoint/2010/main" val="102186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8368" y="164592"/>
            <a:ext cx="7000000" cy="2286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b="1" i="0" dirty="0">
                <a:solidFill>
                  <a:srgbClr val="626A73"/>
                </a:solidFill>
                <a:latin typeface="Arial"/>
                <a:cs typeface="Arial"/>
              </a:rPr>
              <a:t>MAGNETISM  •  DIPOLE COMPARISON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40080" y="393192"/>
            <a:ext cx="10479024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600" b="1" i="0" dirty="0">
                <a:solidFill>
                  <a:srgbClr val="006600"/>
                </a:solidFill>
                <a:latin typeface="Arial"/>
                <a:cs typeface="Arial"/>
              </a:rPr>
              <a:t>Electric dipole vs magnetic dipole</a:t>
            </a:r>
          </a:p>
        </p:txBody>
      </p:sp>
      <p:sp>
        <p:nvSpPr>
          <p:cNvPr id="4" name="Rect 4"/>
          <p:cNvSpPr/>
          <p:nvPr/>
        </p:nvSpPr>
        <p:spPr>
          <a:xfrm>
            <a:off x="658368" y="987552"/>
            <a:ext cx="10479024" cy="2286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/>
          <a:lstStyle/>
          <a:p>
            <a:endParaRPr sz="2000"/>
          </a:p>
        </p:txBody>
      </p:sp>
      <p:sp>
        <p:nvSpPr>
          <p:cNvPr id="5" name="Rect 5"/>
          <p:cNvSpPr/>
          <p:nvPr/>
        </p:nvSpPr>
        <p:spPr>
          <a:xfrm>
            <a:off x="3178368" y="1120000"/>
            <a:ext cx="3944512" cy="400000"/>
          </a:xfrm>
          <a:prstGeom prst="roundRect">
            <a:avLst>
              <a:gd name="adj" fmla="val 18000"/>
            </a:avLst>
          </a:prstGeom>
          <a:solidFill>
            <a:srgbClr val="1F6FA8"/>
          </a:solidFill>
          <a:ln>
            <a:noFill/>
          </a:ln>
        </p:spPr>
        <p:txBody>
          <a:bodyPr/>
          <a:lstStyle/>
          <a:p>
            <a:pPr algn="ctr"/>
            <a:r>
              <a:rPr lang="en-IN" sz="2000" dirty="0">
                <a:solidFill>
                  <a:schemeClr val="bg1"/>
                </a:solidFill>
              </a:rPr>
              <a:t>Electric Dipole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7" name="Rect 7"/>
          <p:cNvSpPr/>
          <p:nvPr/>
        </p:nvSpPr>
        <p:spPr>
          <a:xfrm>
            <a:off x="7192880" y="1120000"/>
            <a:ext cx="3944512" cy="400000"/>
          </a:xfrm>
          <a:prstGeom prst="roundRect">
            <a:avLst>
              <a:gd name="adj" fmla="val 18000"/>
            </a:avLst>
          </a:prstGeom>
          <a:solidFill>
            <a:srgbClr val="006600"/>
          </a:solidFill>
          <a:ln>
            <a:noFill/>
          </a:ln>
        </p:spPr>
        <p:txBody>
          <a:bodyPr/>
          <a:lstStyle/>
          <a:p>
            <a:pPr algn="ctr"/>
            <a:r>
              <a:rPr lang="en-IN" sz="2000" dirty="0">
                <a:solidFill>
                  <a:schemeClr val="bg1"/>
                </a:solidFill>
              </a:rPr>
              <a:t>Magnetic Dipole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9" name="Rect 9"/>
          <p:cNvSpPr/>
          <p:nvPr/>
        </p:nvSpPr>
        <p:spPr>
          <a:xfrm>
            <a:off x="658368" y="1600000"/>
            <a:ext cx="10479024" cy="540000"/>
          </a:xfrm>
          <a:prstGeom prst="rect">
            <a:avLst/>
          </a:prstGeom>
          <a:solidFill>
            <a:srgbClr val="F1F5F8"/>
          </a:solidFill>
          <a:ln>
            <a:noFill/>
          </a:ln>
        </p:spPr>
        <p:txBody>
          <a:bodyPr/>
          <a:lstStyle/>
          <a:p>
            <a:endParaRPr sz="2000"/>
          </a:p>
        </p:txBody>
      </p:sp>
      <p:sp>
        <p:nvSpPr>
          <p:cNvPr id="10" name="TextBox 10"/>
          <p:cNvSpPr txBox="1"/>
          <p:nvPr/>
        </p:nvSpPr>
        <p:spPr>
          <a:xfrm>
            <a:off x="658368" y="1600000"/>
            <a:ext cx="2450000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1" i="0" dirty="0">
                <a:solidFill>
                  <a:srgbClr val="202124"/>
                </a:solidFill>
                <a:latin typeface="Arial"/>
                <a:cs typeface="Arial"/>
              </a:rPr>
              <a:t>Basic entity /</a:t>
            </a:r>
          </a:p>
          <a:p>
            <a:pPr algn="l">
              <a:lnSpc>
                <a:spcPct val="100000"/>
              </a:lnSpc>
              <a:spcBef>
                <a:spcPts val="200"/>
              </a:spcBef>
            </a:pPr>
            <a:r>
              <a:rPr lang="en-US" sz="1400" b="1" i="0" dirty="0">
                <a:solidFill>
                  <a:srgbClr val="202124"/>
                </a:solidFill>
                <a:latin typeface="Arial"/>
                <a:cs typeface="Arial"/>
              </a:rPr>
              <a:t>pole strength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78368" y="1600000"/>
            <a:ext cx="3944512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Charge q is a true, isolable source (coulomb, C).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92880" y="1600000"/>
            <a:ext cx="3944512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Pole strength qₘ (A·m) plays the role of q, but poles never occur alone.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8368" y="2160000"/>
            <a:ext cx="2450000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1" i="0" dirty="0">
                <a:solidFill>
                  <a:srgbClr val="202124"/>
                </a:solidFill>
                <a:latin typeface="Arial"/>
                <a:cs typeface="Arial"/>
              </a:rPr>
              <a:t>Dipole moment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78368" y="2160000"/>
            <a:ext cx="3944512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p = q × 2a  —  directed from –q to +q.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92880" y="2160000"/>
            <a:ext cx="3944512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m = qₘ × 2ℓ  —  directed from S pole to N pole.</a:t>
            </a:r>
          </a:p>
        </p:txBody>
      </p:sp>
      <p:sp>
        <p:nvSpPr>
          <p:cNvPr id="16" name="Rect 16"/>
          <p:cNvSpPr/>
          <p:nvPr/>
        </p:nvSpPr>
        <p:spPr>
          <a:xfrm>
            <a:off x="658368" y="2720000"/>
            <a:ext cx="10479024" cy="540000"/>
          </a:xfrm>
          <a:prstGeom prst="rect">
            <a:avLst/>
          </a:prstGeom>
          <a:solidFill>
            <a:srgbClr val="F1F5F8"/>
          </a:solidFill>
          <a:ln>
            <a:noFill/>
          </a:ln>
        </p:spPr>
        <p:txBody>
          <a:bodyPr/>
          <a:lstStyle/>
          <a:p>
            <a:endParaRPr sz="2000"/>
          </a:p>
        </p:txBody>
      </p:sp>
      <p:sp>
        <p:nvSpPr>
          <p:cNvPr id="17" name="TextBox 17"/>
          <p:cNvSpPr txBox="1"/>
          <p:nvPr/>
        </p:nvSpPr>
        <p:spPr>
          <a:xfrm>
            <a:off x="658368" y="2720000"/>
            <a:ext cx="2450000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1" i="0" dirty="0">
                <a:solidFill>
                  <a:srgbClr val="202124"/>
                </a:solidFill>
                <a:latin typeface="Arial"/>
                <a:cs typeface="Arial"/>
              </a:rPr>
              <a:t>Field on the</a:t>
            </a:r>
          </a:p>
          <a:p>
            <a:pPr algn="l">
              <a:lnSpc>
                <a:spcPct val="100000"/>
              </a:lnSpc>
              <a:spcBef>
                <a:spcPts val="200"/>
              </a:spcBef>
            </a:pPr>
            <a:r>
              <a:rPr lang="en-US" sz="1400" b="1" i="0" dirty="0">
                <a:solidFill>
                  <a:srgbClr val="202124"/>
                </a:solidFill>
                <a:latin typeface="Arial"/>
                <a:cs typeface="Arial"/>
              </a:rPr>
              <a:t>axial line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78368" y="2720000"/>
            <a:ext cx="3944512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E = (1/4πε₀) · 2p / r³   (parallel to p)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92880" y="2720000"/>
            <a:ext cx="3944512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B = (μ₀/4π) · 2m / r³   (parallel to m)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8368" y="3280000"/>
            <a:ext cx="2450000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1" i="0" dirty="0">
                <a:solidFill>
                  <a:srgbClr val="202124"/>
                </a:solidFill>
                <a:latin typeface="Arial"/>
                <a:cs typeface="Arial"/>
              </a:rPr>
              <a:t>Field on the</a:t>
            </a:r>
          </a:p>
          <a:p>
            <a:pPr algn="l">
              <a:lnSpc>
                <a:spcPct val="100000"/>
              </a:lnSpc>
              <a:spcBef>
                <a:spcPts val="200"/>
              </a:spcBef>
            </a:pPr>
            <a:r>
              <a:rPr lang="en-US" sz="1400" b="1" i="0" dirty="0">
                <a:solidFill>
                  <a:srgbClr val="202124"/>
                </a:solidFill>
                <a:latin typeface="Arial"/>
                <a:cs typeface="Arial"/>
              </a:rPr>
              <a:t>equatorial line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178368" y="3280000"/>
            <a:ext cx="3944512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E = (1/4πε₀) · p / r³   (opposite to p)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192880" y="3280000"/>
            <a:ext cx="3944512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B = (μ₀/4π) · m / r³   (opposite to m)</a:t>
            </a:r>
          </a:p>
        </p:txBody>
      </p:sp>
      <p:sp>
        <p:nvSpPr>
          <p:cNvPr id="23" name="Rect 23"/>
          <p:cNvSpPr/>
          <p:nvPr/>
        </p:nvSpPr>
        <p:spPr>
          <a:xfrm>
            <a:off x="658368" y="3840000"/>
            <a:ext cx="10479024" cy="540000"/>
          </a:xfrm>
          <a:prstGeom prst="rect">
            <a:avLst/>
          </a:prstGeom>
          <a:solidFill>
            <a:srgbClr val="F1F5F8"/>
          </a:solidFill>
          <a:ln>
            <a:noFill/>
          </a:ln>
        </p:spPr>
        <p:txBody>
          <a:bodyPr/>
          <a:lstStyle/>
          <a:p>
            <a:endParaRPr sz="2000"/>
          </a:p>
        </p:txBody>
      </p:sp>
      <p:sp>
        <p:nvSpPr>
          <p:cNvPr id="24" name="TextBox 24"/>
          <p:cNvSpPr txBox="1"/>
          <p:nvPr/>
        </p:nvSpPr>
        <p:spPr>
          <a:xfrm>
            <a:off x="658368" y="3840000"/>
            <a:ext cx="2450000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1" i="0" dirty="0">
                <a:solidFill>
                  <a:srgbClr val="202124"/>
                </a:solidFill>
                <a:latin typeface="Arial"/>
                <a:cs typeface="Arial"/>
              </a:rPr>
              <a:t>Torque in a</a:t>
            </a:r>
          </a:p>
          <a:p>
            <a:pPr algn="l">
              <a:lnSpc>
                <a:spcPct val="100000"/>
              </a:lnSpc>
              <a:spcBef>
                <a:spcPts val="200"/>
              </a:spcBef>
            </a:pPr>
            <a:r>
              <a:rPr lang="en-US" sz="1400" b="1" i="0" dirty="0">
                <a:solidFill>
                  <a:srgbClr val="202124"/>
                </a:solidFill>
                <a:latin typeface="Arial"/>
                <a:cs typeface="Arial"/>
              </a:rPr>
              <a:t>uniform field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178368" y="3840000"/>
            <a:ext cx="3944512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τ = p × E ,   |τ| = pE sinθ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192880" y="3840000"/>
            <a:ext cx="3944512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τ = m × B ,   |τ| = mB sinθ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58368" y="4400000"/>
            <a:ext cx="2450000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1" i="0" dirty="0">
                <a:solidFill>
                  <a:srgbClr val="202124"/>
                </a:solidFill>
                <a:latin typeface="Arial"/>
                <a:cs typeface="Arial"/>
              </a:rPr>
              <a:t>Potential energy</a:t>
            </a:r>
          </a:p>
          <a:p>
            <a:pPr algn="l">
              <a:lnSpc>
                <a:spcPct val="100000"/>
              </a:lnSpc>
              <a:spcBef>
                <a:spcPts val="200"/>
              </a:spcBef>
            </a:pPr>
            <a:r>
              <a:rPr lang="en-US" sz="1400" b="1" i="0" dirty="0">
                <a:solidFill>
                  <a:srgbClr val="202124"/>
                </a:solidFill>
                <a:latin typeface="Arial"/>
                <a:cs typeface="Arial"/>
              </a:rPr>
              <a:t>in a uniform field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178368" y="4400000"/>
            <a:ext cx="3944512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U = – p · E = – pE cosθ   (min at θ = 0)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192880" y="4400000"/>
            <a:ext cx="3944512" cy="540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U = – m · B = – mB cosθ   (min at θ = 0)</a:t>
            </a:r>
          </a:p>
        </p:txBody>
      </p:sp>
      <p:sp>
        <p:nvSpPr>
          <p:cNvPr id="30" name="Rect 30"/>
          <p:cNvSpPr/>
          <p:nvPr/>
        </p:nvSpPr>
        <p:spPr>
          <a:xfrm>
            <a:off x="658368" y="5109999"/>
            <a:ext cx="9250000" cy="1055273"/>
          </a:xfrm>
          <a:prstGeom prst="roundRect">
            <a:avLst>
              <a:gd name="adj" fmla="val 6000"/>
            </a:avLst>
          </a:prstGeom>
          <a:solidFill>
            <a:srgbClr val="EAF2EC"/>
          </a:solidFill>
          <a:ln w="12700">
            <a:solidFill>
              <a:srgbClr val="006600"/>
            </a:solidFill>
          </a:ln>
        </p:spPr>
        <p:txBody>
          <a:bodyPr/>
          <a:lstStyle/>
          <a:p>
            <a:endParaRPr sz="2000"/>
          </a:p>
        </p:txBody>
      </p:sp>
      <p:sp>
        <p:nvSpPr>
          <p:cNvPr id="31" name="TextBox 31"/>
          <p:cNvSpPr txBox="1"/>
          <p:nvPr/>
        </p:nvSpPr>
        <p:spPr>
          <a:xfrm>
            <a:off x="778368" y="5150000"/>
            <a:ext cx="9010000" cy="3000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1" i="0" dirty="0">
                <a:solidFill>
                  <a:srgbClr val="006600"/>
                </a:solidFill>
                <a:latin typeface="Arial"/>
                <a:cs typeface="Arial"/>
              </a:rPr>
              <a:t>GAUSS’S THEOREM IN MAGNETOSTATICS  —  NO MAGNETIC MONOPOLES EXIST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78368" y="5440000"/>
            <a:ext cx="4505000" cy="5200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∮ B · dA = 0  over any closed surface: magnetic flux entering a closed surface equals the flux leaving it.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283368" y="5440000"/>
            <a:ext cx="4505000" cy="5200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b="0" i="0" dirty="0">
                <a:solidFill>
                  <a:srgbClr val="202124"/>
                </a:solidFill>
                <a:latin typeface="Arial"/>
                <a:cs typeface="Arial"/>
              </a:rPr>
              <a:t>Compare ∮ E · dA = q/ε₀ : electric charges can be isolated, magnetic poles cannot — field lines are closed loops.</a:t>
            </a:r>
          </a:p>
        </p:txBody>
      </p:sp>
    </p:spTree>
    <p:extLst>
      <p:ext uri="{BB962C8B-B14F-4D97-AF65-F5344CB8AC3E}">
        <p14:creationId xmlns:p14="http://schemas.microsoft.com/office/powerpoint/2010/main" val="242720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7" grpId="0" animBg="1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 animBg="1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164592"/>
            <a:ext cx="69494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MAGNETIC MATERIALS  • 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393192"/>
            <a:ext cx="1083564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06600"/>
                </a:solidFill>
                <a:latin typeface="Arial"/>
              </a:rPr>
              <a:t>Magnetisation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987552"/>
            <a:ext cx="10479024" cy="2286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1161288"/>
            <a:ext cx="10195560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800" b="0" i="0">
                <a:solidFill>
                  <a:srgbClr val="202124"/>
                </a:solidFill>
                <a:latin typeface="Arial"/>
              </a:rPr>
              <a:t>A </a:t>
            </a:r>
            <a:r>
              <a:rPr sz="1800" b="0" i="0">
                <a:solidFill>
                  <a:srgbClr val="202124"/>
                </a:solidFill>
                <a:latin typeface="Arial"/>
              </a:rPr>
              <a:t>magnetic field aligns atomic dipoles</a:t>
            </a:r>
            <a:r>
              <a:rPr lang="en-US" sz="1800" b="0" i="0">
                <a:solidFill>
                  <a:srgbClr val="202124"/>
                </a:solidFill>
                <a:latin typeface="Arial"/>
              </a:rPr>
              <a:t> and creates a net magnetic moment</a:t>
            </a:r>
            <a:r>
              <a:rPr sz="1800" b="0" i="0">
                <a:solidFill>
                  <a:srgbClr val="202124"/>
                </a:solidFill>
                <a:latin typeface="Arial"/>
              </a:rPr>
              <a:t>.</a:t>
            </a:r>
          </a:p>
        </p:txBody>
      </p:sp>
      <p:sp>
        <p:nvSpPr>
          <p:cNvPr id="6" name="Oval 5"/>
          <p:cNvSpPr>
            <a:spLocks/>
          </p:cNvSpPr>
          <p:nvPr/>
        </p:nvSpPr>
        <p:spPr>
          <a:xfrm>
            <a:off x="713232" y="1746504"/>
            <a:ext cx="393192" cy="393192"/>
          </a:xfrm>
          <a:prstGeom prst="ellipse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IN" sz="1500" b="1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7" name="TextBox 6"/>
          <p:cNvSpPr txBox="1">
            <a:spLocks/>
          </p:cNvSpPr>
          <p:nvPr/>
        </p:nvSpPr>
        <p:spPr>
          <a:xfrm>
            <a:off x="1225296" y="1755648"/>
            <a:ext cx="2514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400" b="1" i="0">
                <a:solidFill>
                  <a:srgbClr val="1565C0"/>
                </a:solidFill>
                <a:latin typeface="Arial"/>
              </a:rPr>
              <a:t>APPLY THE FIELD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2249424"/>
            <a:ext cx="3017520" cy="32004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713232" y="2386584"/>
            <a:ext cx="3017520" cy="11155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0" i="0">
                <a:solidFill>
                  <a:srgbClr val="202124"/>
                </a:solidFill>
                <a:latin typeface="Arial"/>
              </a:rPr>
              <a:t>Place a material in a magnetic field. Its atomic dipoles tend to align fully or partially in the field direction.</a:t>
            </a:r>
          </a:p>
        </p:txBody>
      </p:sp>
      <p:sp>
        <p:nvSpPr>
          <p:cNvPr id="10" name="Oval 9"/>
          <p:cNvSpPr>
            <a:spLocks/>
          </p:cNvSpPr>
          <p:nvPr/>
        </p:nvSpPr>
        <p:spPr>
          <a:xfrm>
            <a:off x="4206240" y="1746504"/>
            <a:ext cx="393192" cy="393192"/>
          </a:xfrm>
          <a:prstGeom prst="ellipse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IN" sz="1500" b="1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11" name="TextBox 10"/>
          <p:cNvSpPr txBox="1">
            <a:spLocks/>
          </p:cNvSpPr>
          <p:nvPr/>
        </p:nvSpPr>
        <p:spPr>
          <a:xfrm>
            <a:off x="4718304" y="1755648"/>
            <a:ext cx="2514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400" b="1" i="0">
                <a:solidFill>
                  <a:srgbClr val="008080"/>
                </a:solidFill>
                <a:latin typeface="Arial"/>
              </a:rPr>
              <a:t>NET MOMENT DEVELOPS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06240" y="2249424"/>
            <a:ext cx="3017520" cy="32004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4206240" y="2386584"/>
            <a:ext cx="3017520" cy="11155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0" i="0">
                <a:solidFill>
                  <a:srgbClr val="202124"/>
                </a:solidFill>
                <a:latin typeface="Arial"/>
              </a:rPr>
              <a:t>A net magnetic moment develops in the field direction within any small volume of the material.</a:t>
            </a:r>
          </a:p>
        </p:txBody>
      </p:sp>
      <p:sp>
        <p:nvSpPr>
          <p:cNvPr id="14" name="Oval 13"/>
          <p:cNvSpPr>
            <a:spLocks/>
          </p:cNvSpPr>
          <p:nvPr/>
        </p:nvSpPr>
        <p:spPr>
          <a:xfrm>
            <a:off x="7699248" y="1746504"/>
            <a:ext cx="393192" cy="393192"/>
          </a:xfrm>
          <a:prstGeom prst="ellipse">
            <a:avLst/>
          </a:prstGeom>
          <a:solidFill>
            <a:srgbClr val="D99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IN" sz="1500" b="1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11312" y="1755648"/>
            <a:ext cx="2514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400" b="1" i="0">
                <a:solidFill>
                  <a:srgbClr val="D99A00"/>
                </a:solidFill>
                <a:latin typeface="Arial"/>
              </a:rPr>
              <a:t>DEFINE MAGNETISATION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99248" y="2249424"/>
            <a:ext cx="3017520" cy="32004"/>
          </a:xfrm>
          <a:prstGeom prst="rect">
            <a:avLst/>
          </a:prstGeom>
          <a:solidFill>
            <a:srgbClr val="D99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699248" y="2386584"/>
            <a:ext cx="3017520" cy="11155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0" i="0">
                <a:solidFill>
                  <a:srgbClr val="202124"/>
                </a:solidFill>
                <a:latin typeface="Arial"/>
              </a:rPr>
              <a:t>Magnetisation is the magnetic moment per unit volume of the magnetised material.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41648" y="1719072"/>
            <a:ext cx="18288" cy="3611880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>
            <a:spLocks/>
          </p:cNvSpPr>
          <p:nvPr/>
        </p:nvSpPr>
        <p:spPr>
          <a:xfrm>
            <a:off x="7534656" y="1719072"/>
            <a:ext cx="18288" cy="3611880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4297680" y="3822191"/>
            <a:ext cx="3611880" cy="6400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3200" b="1" i="0">
                <a:solidFill>
                  <a:srgbClr val="006600"/>
                </a:solidFill>
                <a:latin typeface="Arial"/>
              </a:rPr>
              <a:t>M  =  mₙₑₜ / V</a:t>
            </a:r>
          </a:p>
        </p:txBody>
      </p:sp>
      <p:sp>
        <p:nvSpPr>
          <p:cNvPr id="21" name="TextBox 20"/>
          <p:cNvSpPr txBox="1">
            <a:spLocks/>
          </p:cNvSpPr>
          <p:nvPr/>
        </p:nvSpPr>
        <p:spPr>
          <a:xfrm>
            <a:off x="2880360" y="4535424"/>
            <a:ext cx="6492240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0" i="0">
                <a:solidFill>
                  <a:srgbClr val="626A73"/>
                </a:solidFill>
                <a:latin typeface="Arial"/>
              </a:rPr>
              <a:t>mₙₑₜ is the total magnetic moment within volume V due to the magnetising field.</a:t>
            </a:r>
          </a:p>
        </p:txBody>
      </p:sp>
      <p:sp>
        <p:nvSpPr>
          <p:cNvPr id="22" name="Rectangle 21"/>
          <p:cNvSpPr>
            <a:spLocks/>
          </p:cNvSpPr>
          <p:nvPr/>
        </p:nvSpPr>
        <p:spPr>
          <a:xfrm>
            <a:off x="1965960" y="5120640"/>
            <a:ext cx="8275320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/>
          <p:cNvSpPr txBox="1"/>
          <p:nvPr/>
        </p:nvSpPr>
        <p:spPr>
          <a:xfrm>
            <a:off x="2788920" y="5303520"/>
            <a:ext cx="292608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400" b="1" i="0">
                <a:solidFill>
                  <a:srgbClr val="626A73"/>
                </a:solidFill>
                <a:latin typeface="Arial"/>
              </a:rPr>
              <a:t>UNIT OF MAGNETISATION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97880" y="5184648"/>
            <a:ext cx="196596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700" b="1" i="0">
                <a:solidFill>
                  <a:srgbClr val="1565C0"/>
                </a:solidFill>
                <a:latin typeface="Arial"/>
              </a:rPr>
              <a:t>A m⁻¹</a:t>
            </a:r>
          </a:p>
        </p:txBody>
      </p:sp>
    </p:spTree>
    <p:extLst>
      <p:ext uri="{BB962C8B-B14F-4D97-AF65-F5344CB8AC3E}">
        <p14:creationId xmlns:p14="http://schemas.microsoft.com/office/powerpoint/2010/main" val="243051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 animBg="1"/>
      <p:bldP spid="20" grpId="0"/>
      <p:bldP spid="21" grpId="0"/>
      <p:bldP spid="22" grpId="0" animBg="1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164592"/>
            <a:ext cx="69494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MAGNETIC MATERIALS  •  FIELD RELATIONSHIPS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393192"/>
            <a:ext cx="1083564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06600"/>
                </a:solidFill>
                <a:latin typeface="Arial"/>
              </a:rPr>
              <a:t>Magnetic intensity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987552"/>
            <a:ext cx="10479024" cy="2286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1161288"/>
            <a:ext cx="10195560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202124"/>
                </a:solidFill>
                <a:latin typeface="Arial"/>
              </a:rPr>
              <a:t>A core adds a magnetisation field to the solenoid’s original field.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719072"/>
            <a:ext cx="4526280" cy="2651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565C0"/>
                </a:solidFill>
                <a:latin typeface="Arial"/>
              </a:rPr>
              <a:t>FIELD BUILD-UP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2029968"/>
            <a:ext cx="4526280" cy="32004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13232" y="2267712"/>
            <a:ext cx="393192" cy="393192"/>
          </a:xfrm>
          <a:prstGeom prst="ellipse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3584" y="2276856"/>
            <a:ext cx="2633472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LONG AIR-CORE SOLENOID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2596896"/>
            <a:ext cx="3383280" cy="5303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202124"/>
                </a:solidFill>
                <a:latin typeface="Arial"/>
              </a:rPr>
              <a:t>B₀  =  μ₀ I</a:t>
            </a:r>
          </a:p>
        </p:txBody>
      </p:sp>
      <p:sp>
        <p:nvSpPr>
          <p:cNvPr id="11" name="Oval 10"/>
          <p:cNvSpPr/>
          <p:nvPr/>
        </p:nvSpPr>
        <p:spPr>
          <a:xfrm>
            <a:off x="713232" y="3319272"/>
            <a:ext cx="393192" cy="393192"/>
          </a:xfrm>
          <a:prstGeom prst="ellipse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43584" y="3328416"/>
            <a:ext cx="2633472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ADD A MAGNETIC CORE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3648456"/>
            <a:ext cx="3383280" cy="5303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202124"/>
                </a:solidFill>
                <a:latin typeface="Arial"/>
              </a:rPr>
              <a:t>B  =  B₀ + Bₘ</a:t>
            </a:r>
          </a:p>
        </p:txBody>
      </p:sp>
      <p:sp>
        <p:nvSpPr>
          <p:cNvPr id="14" name="Oval 13"/>
          <p:cNvSpPr/>
          <p:nvPr/>
        </p:nvSpPr>
        <p:spPr>
          <a:xfrm>
            <a:off x="713232" y="4370832"/>
            <a:ext cx="393192" cy="393192"/>
          </a:xfrm>
          <a:prstGeom prst="ellipse">
            <a:avLst/>
          </a:prstGeom>
          <a:solidFill>
            <a:srgbClr val="D99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43584" y="4379976"/>
            <a:ext cx="301752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MAGNETISATION CONTRIBUTION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4440" y="4700016"/>
            <a:ext cx="3749039" cy="5303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202124"/>
                </a:solidFill>
                <a:latin typeface="Arial"/>
              </a:rPr>
              <a:t>Bₘ ∝ M     or     Bₘ = μ₀ 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5257800"/>
            <a:ext cx="3794760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26A73"/>
                </a:solidFill>
                <a:latin typeface="Arial"/>
              </a:rPr>
              <a:t>Bₘ is the magnetic field produced by magnetisation.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0" y="1682496"/>
            <a:ext cx="22860" cy="422452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989320" y="1719072"/>
            <a:ext cx="4617720" cy="2651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8080"/>
                </a:solidFill>
                <a:latin typeface="Arial"/>
              </a:rPr>
              <a:t>DEFINE MAGNETIC INTENSITY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89320" y="2029968"/>
            <a:ext cx="4617720" cy="32004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19088" y="2340864"/>
            <a:ext cx="3703320" cy="58521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06600"/>
                </a:solidFill>
                <a:latin typeface="Arial"/>
              </a:rPr>
              <a:t>B₀  =  μ₀ 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44768" y="3008376"/>
            <a:ext cx="4297680" cy="3931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202124"/>
                </a:solidFill>
                <a:latin typeface="Arial"/>
              </a:rPr>
              <a:t>H is the magnetic intensity of the coil itself.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81928" y="3584448"/>
            <a:ext cx="4023360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989320" y="3822191"/>
            <a:ext cx="4617720" cy="2651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COMBINE THE TWO CONTRIBUTIONS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44768" y="4270248"/>
            <a:ext cx="4297680" cy="65836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565C0"/>
                </a:solidFill>
                <a:latin typeface="Arial"/>
              </a:rPr>
              <a:t>B  =  μ₀ H + μ₀ 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44768" y="5020056"/>
            <a:ext cx="429768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1">
                <a:solidFill>
                  <a:srgbClr val="626A73"/>
                </a:solidFill>
                <a:latin typeface="Arial"/>
              </a:rPr>
              <a:t>applied field  +  magnetisation field</a:t>
            </a:r>
          </a:p>
        </p:txBody>
      </p:sp>
    </p:spTree>
    <p:extLst>
      <p:ext uri="{BB962C8B-B14F-4D97-AF65-F5344CB8AC3E}">
        <p14:creationId xmlns:p14="http://schemas.microsoft.com/office/powerpoint/2010/main" val="70846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 animBg="1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  <p:bldP spid="17" grpId="0"/>
      <p:bldP spid="18" grpId="0" animBg="1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164592"/>
            <a:ext cx="69494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MAGNETIC MATERIALS  •  CONSTITUTIVE RELATION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393192"/>
            <a:ext cx="1083564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06600"/>
                </a:solidFill>
                <a:latin typeface="Arial"/>
              </a:rPr>
              <a:t>From susceptibility to permeability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987552"/>
            <a:ext cx="10479024" cy="2286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1161288"/>
            <a:ext cx="10195560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202124"/>
                </a:solidFill>
                <a:latin typeface="Arial"/>
              </a:rPr>
              <a:t>The material response converts magnetic intensity H into the final field B.</a:t>
            </a:r>
          </a:p>
        </p:txBody>
      </p:sp>
      <p:sp>
        <p:nvSpPr>
          <p:cNvPr id="6" name="Oval 5"/>
          <p:cNvSpPr/>
          <p:nvPr/>
        </p:nvSpPr>
        <p:spPr>
          <a:xfrm>
            <a:off x="713232" y="1709928"/>
            <a:ext cx="393192" cy="393192"/>
          </a:xfrm>
          <a:prstGeom prst="ellipse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1872" y="1719072"/>
            <a:ext cx="274320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20" b="1" i="0">
                <a:solidFill>
                  <a:srgbClr val="1565C0"/>
                </a:solidFill>
                <a:latin typeface="Arial"/>
              </a:rPr>
              <a:t>MATERIAL RESPONSE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24528" y="1664208"/>
            <a:ext cx="6245352" cy="5029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202124"/>
                </a:solidFill>
                <a:latin typeface="Arial"/>
              </a:rPr>
              <a:t>M ∝ H     →     M = χH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1872" y="2103120"/>
            <a:ext cx="914400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26A73"/>
                </a:solidFill>
                <a:latin typeface="Arial"/>
              </a:rPr>
              <a:t>χ is called magnetic susceptibility.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61872" y="2542032"/>
            <a:ext cx="9217152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13232" y="2679192"/>
            <a:ext cx="393192" cy="393192"/>
          </a:xfrm>
          <a:prstGeom prst="ellipse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61872" y="2688336"/>
            <a:ext cx="274320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20" b="1" i="0">
                <a:solidFill>
                  <a:srgbClr val="008080"/>
                </a:solidFill>
                <a:latin typeface="Arial"/>
              </a:rPr>
              <a:t>SUBSTITUTE INTO THE FIELD EQUATION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24528" y="2633472"/>
            <a:ext cx="6245352" cy="5029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02124"/>
                </a:solidFill>
                <a:latin typeface="Arial"/>
              </a:rPr>
              <a:t>B = μ₀H + μ₀M     →     B = μ₀H + μ₀χH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1872" y="3072384"/>
            <a:ext cx="914400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26A73"/>
                </a:solidFill>
                <a:latin typeface="Arial"/>
              </a:rPr>
              <a:t>Replace the magnetisation M with χH.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61872" y="3511296"/>
            <a:ext cx="9217152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13232" y="3730752"/>
            <a:ext cx="393192" cy="393192"/>
          </a:xfrm>
          <a:prstGeom prst="ellipse">
            <a:avLst/>
          </a:prstGeom>
          <a:solidFill>
            <a:srgbClr val="D99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61872" y="3739896"/>
            <a:ext cx="274320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20" b="1" i="0">
                <a:solidFill>
                  <a:srgbClr val="D99A00"/>
                </a:solidFill>
                <a:latin typeface="Arial"/>
              </a:rPr>
              <a:t>IDENTIFY RELATIVE PERMEABILITY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24528" y="3685032"/>
            <a:ext cx="6245352" cy="5029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202124"/>
                </a:solidFill>
                <a:latin typeface="Arial"/>
              </a:rPr>
              <a:t>B = μ₀(1 + χ)H     and     μᵣ = 1 + 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61872" y="4123944"/>
            <a:ext cx="914400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26A73"/>
                </a:solidFill>
                <a:latin typeface="Arial"/>
              </a:rPr>
              <a:t>1 + χ is called relative permeability.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61872" y="4562856"/>
            <a:ext cx="9217152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713232" y="4773168"/>
            <a:ext cx="393192" cy="393192"/>
          </a:xfrm>
          <a:prstGeom prst="ellipse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61872" y="4782312"/>
            <a:ext cx="274320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20" b="1" i="0">
                <a:solidFill>
                  <a:srgbClr val="006600"/>
                </a:solidFill>
                <a:latin typeface="Arial"/>
              </a:rPr>
              <a:t>FINAL RELATION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24528" y="4727448"/>
            <a:ext cx="6245352" cy="5029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202124"/>
                </a:solidFill>
                <a:latin typeface="Arial"/>
              </a:rPr>
              <a:t>B = μ₀μᵣH     →     B = μH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1872" y="5166359"/>
            <a:ext cx="914400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26A73"/>
                </a:solidFill>
                <a:latin typeface="Arial"/>
              </a:rPr>
              <a:t>The applied intensity and material response combine into permeability μ.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38528" y="5806440"/>
            <a:ext cx="832104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1">
                <a:solidFill>
                  <a:srgbClr val="626A73"/>
                </a:solidFill>
                <a:latin typeface="Arial"/>
              </a:rPr>
              <a:t>χ  susceptibility     •     μᵣ  relative permeability     •     μ  permeability</a:t>
            </a:r>
          </a:p>
        </p:txBody>
      </p:sp>
    </p:spTree>
    <p:extLst>
      <p:ext uri="{BB962C8B-B14F-4D97-AF65-F5344CB8AC3E}">
        <p14:creationId xmlns:p14="http://schemas.microsoft.com/office/powerpoint/2010/main" val="46749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/>
      <p:bldP spid="9" grpId="0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 animBg="1"/>
      <p:bldP spid="17" grpId="0"/>
      <p:bldP spid="18" grpId="0"/>
      <p:bldP spid="19" grpId="0"/>
      <p:bldP spid="20" grpId="0" animBg="1"/>
      <p:bldP spid="21" grpId="0" animBg="1"/>
      <p:bldP spid="2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D94374-597A-285E-00A1-CCA58B6A580B}"/>
              </a:ext>
            </a:extLst>
          </p:cNvPr>
          <p:cNvGrpSpPr/>
          <p:nvPr/>
        </p:nvGrpSpPr>
        <p:grpSpPr>
          <a:xfrm>
            <a:off x="732631" y="4905375"/>
            <a:ext cx="2590800" cy="1066800"/>
            <a:chOff x="1981200" y="4953000"/>
            <a:chExt cx="2590800" cy="1066800"/>
          </a:xfrm>
        </p:grpSpPr>
        <p:sp>
          <p:nvSpPr>
            <p:cNvPr id="35907" name="Rectangle 67">
              <a:extLst>
                <a:ext uri="{FF2B5EF4-FFF2-40B4-BE49-F238E27FC236}">
                  <a16:creationId xmlns:a16="http://schemas.microsoft.com/office/drawing/2014/main" id="{1927FB3F-4B2B-E9EF-9E12-C732E10D6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9112" y="5262563"/>
              <a:ext cx="1363663" cy="452437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grpSp>
          <p:nvGrpSpPr>
            <p:cNvPr id="36016" name="Group 176">
              <a:extLst>
                <a:ext uri="{FF2B5EF4-FFF2-40B4-BE49-F238E27FC236}">
                  <a16:creationId xmlns:a16="http://schemas.microsoft.com/office/drawing/2014/main" id="{80112E00-02D9-F9A1-4FA5-111792976D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81200" y="4953000"/>
              <a:ext cx="2590800" cy="1066800"/>
              <a:chOff x="384" y="3120"/>
              <a:chExt cx="1632" cy="672"/>
            </a:xfrm>
          </p:grpSpPr>
          <p:grpSp>
            <p:nvGrpSpPr>
              <p:cNvPr id="3175" name="Group 175">
                <a:extLst>
                  <a:ext uri="{FF2B5EF4-FFF2-40B4-BE49-F238E27FC236}">
                    <a16:creationId xmlns:a16="http://schemas.microsoft.com/office/drawing/2014/main" id="{E0E7F03D-2BC6-9DF4-1C9C-096DA5BC65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4" y="3120"/>
                <a:ext cx="1632" cy="672"/>
                <a:chOff x="384" y="3120"/>
                <a:chExt cx="1632" cy="672"/>
              </a:xfrm>
            </p:grpSpPr>
            <p:sp>
              <p:nvSpPr>
                <p:cNvPr id="3178" name="Freeform 69">
                  <a:extLst>
                    <a:ext uri="{FF2B5EF4-FFF2-40B4-BE49-F238E27FC236}">
                      <a16:creationId xmlns:a16="http://schemas.microsoft.com/office/drawing/2014/main" id="{6BEC3A02-389A-6AC7-9F01-3F661BCF76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5" y="3198"/>
                  <a:ext cx="558" cy="93"/>
                </a:xfrm>
                <a:custGeom>
                  <a:avLst/>
                  <a:gdLst>
                    <a:gd name="T0" fmla="*/ 0 w 624"/>
                    <a:gd name="T1" fmla="*/ 93 h 288"/>
                    <a:gd name="T2" fmla="*/ 129 w 624"/>
                    <a:gd name="T3" fmla="*/ 16 h 288"/>
                    <a:gd name="T4" fmla="*/ 558 w 624"/>
                    <a:gd name="T5" fmla="*/ 0 h 28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4" h="288">
                      <a:moveTo>
                        <a:pt x="0" y="288"/>
                      </a:moveTo>
                      <a:cubicBezTo>
                        <a:pt x="20" y="192"/>
                        <a:pt x="40" y="96"/>
                        <a:pt x="144" y="48"/>
                      </a:cubicBezTo>
                      <a:cubicBezTo>
                        <a:pt x="248" y="0"/>
                        <a:pt x="436" y="0"/>
                        <a:pt x="624" y="0"/>
                      </a:cubicBez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79" name="Arc 70">
                  <a:extLst>
                    <a:ext uri="{FF2B5EF4-FFF2-40B4-BE49-F238E27FC236}">
                      <a16:creationId xmlns:a16="http://schemas.microsoft.com/office/drawing/2014/main" id="{CCABAF18-C8A9-9620-E012-8AC3B99D72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567" y="3237"/>
                  <a:ext cx="63" cy="172"/>
                </a:xfrm>
                <a:custGeom>
                  <a:avLst/>
                  <a:gdLst>
                    <a:gd name="T0" fmla="*/ 0 w 21600"/>
                    <a:gd name="T1" fmla="*/ 0 h 21600"/>
                    <a:gd name="T2" fmla="*/ 63 w 21600"/>
                    <a:gd name="T3" fmla="*/ 172 h 21600"/>
                    <a:gd name="T4" fmla="*/ 0 w 21600"/>
                    <a:gd name="T5" fmla="*/ 172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180" name="Line 71">
                  <a:extLst>
                    <a:ext uri="{FF2B5EF4-FFF2-40B4-BE49-F238E27FC236}">
                      <a16:creationId xmlns:a16="http://schemas.microsoft.com/office/drawing/2014/main" id="{C5319C45-AF90-5CDA-BFA0-DE605FDD5B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84" y="3354"/>
                  <a:ext cx="172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81" name="Freeform 72">
                  <a:extLst>
                    <a:ext uri="{FF2B5EF4-FFF2-40B4-BE49-F238E27FC236}">
                      <a16:creationId xmlns:a16="http://schemas.microsoft.com/office/drawing/2014/main" id="{78658A82-121F-48A9-3E31-83AF7D176F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114" y="3198"/>
                  <a:ext cx="558" cy="93"/>
                </a:xfrm>
                <a:custGeom>
                  <a:avLst/>
                  <a:gdLst>
                    <a:gd name="T0" fmla="*/ 0 w 624"/>
                    <a:gd name="T1" fmla="*/ 93 h 288"/>
                    <a:gd name="T2" fmla="*/ 129 w 624"/>
                    <a:gd name="T3" fmla="*/ 16 h 288"/>
                    <a:gd name="T4" fmla="*/ 558 w 624"/>
                    <a:gd name="T5" fmla="*/ 0 h 28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4" h="288">
                      <a:moveTo>
                        <a:pt x="0" y="288"/>
                      </a:moveTo>
                      <a:cubicBezTo>
                        <a:pt x="20" y="192"/>
                        <a:pt x="40" y="96"/>
                        <a:pt x="144" y="48"/>
                      </a:cubicBezTo>
                      <a:cubicBezTo>
                        <a:pt x="248" y="0"/>
                        <a:pt x="436" y="0"/>
                        <a:pt x="624" y="0"/>
                      </a:cubicBez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82" name="Arc 73">
                  <a:extLst>
                    <a:ext uri="{FF2B5EF4-FFF2-40B4-BE49-F238E27FC236}">
                      <a16:creationId xmlns:a16="http://schemas.microsoft.com/office/drawing/2014/main" id="{E7C47E38-4419-6D0C-460A-CEBBA07FB8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6200000" flipH="1">
                  <a:off x="1726" y="3237"/>
                  <a:ext cx="63" cy="172"/>
                </a:xfrm>
                <a:custGeom>
                  <a:avLst/>
                  <a:gdLst>
                    <a:gd name="T0" fmla="*/ 0 w 21600"/>
                    <a:gd name="T1" fmla="*/ 0 h 21600"/>
                    <a:gd name="T2" fmla="*/ 63 w 21600"/>
                    <a:gd name="T3" fmla="*/ 172 h 21600"/>
                    <a:gd name="T4" fmla="*/ 0 w 21600"/>
                    <a:gd name="T5" fmla="*/ 172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183" name="Line 74">
                  <a:extLst>
                    <a:ext uri="{FF2B5EF4-FFF2-40B4-BE49-F238E27FC236}">
                      <a16:creationId xmlns:a16="http://schemas.microsoft.com/office/drawing/2014/main" id="{4D960777-776A-00AE-6CCA-FD76BDD1CD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44" y="3354"/>
                  <a:ext cx="172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grpSp>
              <p:nvGrpSpPr>
                <p:cNvPr id="3184" name="Group 96">
                  <a:extLst>
                    <a:ext uri="{FF2B5EF4-FFF2-40B4-BE49-F238E27FC236}">
                      <a16:creationId xmlns:a16="http://schemas.microsoft.com/office/drawing/2014/main" id="{745ACEA2-3A6B-29DB-04CC-179073DA9C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4" y="3558"/>
                  <a:ext cx="1632" cy="234"/>
                  <a:chOff x="384" y="3510"/>
                  <a:chExt cx="1632" cy="234"/>
                </a:xfrm>
              </p:grpSpPr>
              <p:sp>
                <p:nvSpPr>
                  <p:cNvPr id="3194" name="Freeform 75">
                    <a:extLst>
                      <a:ext uri="{FF2B5EF4-FFF2-40B4-BE49-F238E27FC236}">
                        <a16:creationId xmlns:a16="http://schemas.microsoft.com/office/drawing/2014/main" id="{F1244E2F-6F6C-5739-52D8-A66871AEC6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685" y="3573"/>
                    <a:ext cx="558" cy="93"/>
                  </a:xfrm>
                  <a:custGeom>
                    <a:avLst/>
                    <a:gdLst>
                      <a:gd name="T0" fmla="*/ 0 w 624"/>
                      <a:gd name="T1" fmla="*/ 93 h 288"/>
                      <a:gd name="T2" fmla="*/ 129 w 624"/>
                      <a:gd name="T3" fmla="*/ 16 h 288"/>
                      <a:gd name="T4" fmla="*/ 558 w 624"/>
                      <a:gd name="T5" fmla="*/ 0 h 28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24" h="288">
                        <a:moveTo>
                          <a:pt x="0" y="288"/>
                        </a:moveTo>
                        <a:cubicBezTo>
                          <a:pt x="20" y="192"/>
                          <a:pt x="40" y="96"/>
                          <a:pt x="144" y="48"/>
                        </a:cubicBezTo>
                        <a:cubicBezTo>
                          <a:pt x="248" y="0"/>
                          <a:pt x="436" y="0"/>
                          <a:pt x="624" y="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95" name="Arc 76">
                    <a:extLst>
                      <a:ext uri="{FF2B5EF4-FFF2-40B4-BE49-F238E27FC236}">
                        <a16:creationId xmlns:a16="http://schemas.microsoft.com/office/drawing/2014/main" id="{D1FB37D7-DE8A-3EC0-BA43-6D72CA6B0D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V="1">
                    <a:off x="567" y="3456"/>
                    <a:ext cx="63" cy="17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63 w 21600"/>
                      <a:gd name="T3" fmla="*/ 172 h 21600"/>
                      <a:gd name="T4" fmla="*/ 0 w 21600"/>
                      <a:gd name="T5" fmla="*/ 172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196" name="Line 77">
                    <a:extLst>
                      <a:ext uri="{FF2B5EF4-FFF2-40B4-BE49-F238E27FC236}">
                        <a16:creationId xmlns:a16="http://schemas.microsoft.com/office/drawing/2014/main" id="{5154EAC3-37C1-B8F5-A700-239DB81D5D7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84" y="3510"/>
                    <a:ext cx="17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 type="triangle" w="med" len="med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97" name="Freeform 78">
                    <a:extLst>
                      <a:ext uri="{FF2B5EF4-FFF2-40B4-BE49-F238E27FC236}">
                        <a16:creationId xmlns:a16="http://schemas.microsoft.com/office/drawing/2014/main" id="{A458DFCA-C5DD-2A9B-4E96-5BA125A780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 flipV="1">
                    <a:off x="1114" y="3573"/>
                    <a:ext cx="558" cy="93"/>
                  </a:xfrm>
                  <a:custGeom>
                    <a:avLst/>
                    <a:gdLst>
                      <a:gd name="T0" fmla="*/ 0 w 624"/>
                      <a:gd name="T1" fmla="*/ 93 h 288"/>
                      <a:gd name="T2" fmla="*/ 129 w 624"/>
                      <a:gd name="T3" fmla="*/ 16 h 288"/>
                      <a:gd name="T4" fmla="*/ 558 w 624"/>
                      <a:gd name="T5" fmla="*/ 0 h 28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24" h="288">
                        <a:moveTo>
                          <a:pt x="0" y="288"/>
                        </a:moveTo>
                        <a:cubicBezTo>
                          <a:pt x="20" y="192"/>
                          <a:pt x="40" y="96"/>
                          <a:pt x="144" y="48"/>
                        </a:cubicBezTo>
                        <a:cubicBezTo>
                          <a:pt x="248" y="0"/>
                          <a:pt x="436" y="0"/>
                          <a:pt x="624" y="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98" name="Arc 79">
                    <a:extLst>
                      <a:ext uri="{FF2B5EF4-FFF2-40B4-BE49-F238E27FC236}">
                        <a16:creationId xmlns:a16="http://schemas.microsoft.com/office/drawing/2014/main" id="{3E67FB0D-1918-A7EB-8FE4-8A0CE72B4B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1726" y="3456"/>
                    <a:ext cx="63" cy="17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63 w 21600"/>
                      <a:gd name="T3" fmla="*/ 172 h 21600"/>
                      <a:gd name="T4" fmla="*/ 0 w 21600"/>
                      <a:gd name="T5" fmla="*/ 172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199" name="Line 80">
                    <a:extLst>
                      <a:ext uri="{FF2B5EF4-FFF2-40B4-BE49-F238E27FC236}">
                        <a16:creationId xmlns:a16="http://schemas.microsoft.com/office/drawing/2014/main" id="{DE0A69E6-D822-FDE1-837E-7BB9F694135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44" y="3510"/>
                    <a:ext cx="17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200" name="Freeform 81">
                    <a:extLst>
                      <a:ext uri="{FF2B5EF4-FFF2-40B4-BE49-F238E27FC236}">
                        <a16:creationId xmlns:a16="http://schemas.microsoft.com/office/drawing/2014/main" id="{FC593273-FD85-5B4A-3CF6-4181986016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685" y="3651"/>
                    <a:ext cx="558" cy="93"/>
                  </a:xfrm>
                  <a:custGeom>
                    <a:avLst/>
                    <a:gdLst>
                      <a:gd name="T0" fmla="*/ 0 w 624"/>
                      <a:gd name="T1" fmla="*/ 93 h 288"/>
                      <a:gd name="T2" fmla="*/ 129 w 624"/>
                      <a:gd name="T3" fmla="*/ 16 h 288"/>
                      <a:gd name="T4" fmla="*/ 558 w 624"/>
                      <a:gd name="T5" fmla="*/ 0 h 28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24" h="288">
                        <a:moveTo>
                          <a:pt x="0" y="288"/>
                        </a:moveTo>
                        <a:cubicBezTo>
                          <a:pt x="20" y="192"/>
                          <a:pt x="40" y="96"/>
                          <a:pt x="144" y="48"/>
                        </a:cubicBezTo>
                        <a:cubicBezTo>
                          <a:pt x="248" y="0"/>
                          <a:pt x="436" y="0"/>
                          <a:pt x="624" y="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201" name="Arc 82">
                    <a:extLst>
                      <a:ext uri="{FF2B5EF4-FFF2-40B4-BE49-F238E27FC236}">
                        <a16:creationId xmlns:a16="http://schemas.microsoft.com/office/drawing/2014/main" id="{6435576D-0258-6427-6C20-3CDC078CEE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V="1">
                    <a:off x="567" y="3534"/>
                    <a:ext cx="63" cy="17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63 w 21600"/>
                      <a:gd name="T3" fmla="*/ 172 h 21600"/>
                      <a:gd name="T4" fmla="*/ 0 w 21600"/>
                      <a:gd name="T5" fmla="*/ 172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202" name="Line 83">
                    <a:extLst>
                      <a:ext uri="{FF2B5EF4-FFF2-40B4-BE49-F238E27FC236}">
                        <a16:creationId xmlns:a16="http://schemas.microsoft.com/office/drawing/2014/main" id="{F21C67D9-C319-7252-3AD6-8416FB3F4C4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84" y="3588"/>
                    <a:ext cx="17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 type="triangle" w="med" len="med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203" name="Freeform 84">
                    <a:extLst>
                      <a:ext uri="{FF2B5EF4-FFF2-40B4-BE49-F238E27FC236}">
                        <a16:creationId xmlns:a16="http://schemas.microsoft.com/office/drawing/2014/main" id="{58A1A72E-D9E7-78DB-E1B9-265C9C6186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 flipV="1">
                    <a:off x="1114" y="3651"/>
                    <a:ext cx="558" cy="93"/>
                  </a:xfrm>
                  <a:custGeom>
                    <a:avLst/>
                    <a:gdLst>
                      <a:gd name="T0" fmla="*/ 0 w 624"/>
                      <a:gd name="T1" fmla="*/ 93 h 288"/>
                      <a:gd name="T2" fmla="*/ 129 w 624"/>
                      <a:gd name="T3" fmla="*/ 16 h 288"/>
                      <a:gd name="T4" fmla="*/ 558 w 624"/>
                      <a:gd name="T5" fmla="*/ 0 h 28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24" h="288">
                        <a:moveTo>
                          <a:pt x="0" y="288"/>
                        </a:moveTo>
                        <a:cubicBezTo>
                          <a:pt x="20" y="192"/>
                          <a:pt x="40" y="96"/>
                          <a:pt x="144" y="48"/>
                        </a:cubicBezTo>
                        <a:cubicBezTo>
                          <a:pt x="248" y="0"/>
                          <a:pt x="436" y="0"/>
                          <a:pt x="624" y="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204" name="Arc 85">
                    <a:extLst>
                      <a:ext uri="{FF2B5EF4-FFF2-40B4-BE49-F238E27FC236}">
                        <a16:creationId xmlns:a16="http://schemas.microsoft.com/office/drawing/2014/main" id="{4756EF2D-7815-E76B-26B0-62D2323A87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1726" y="3534"/>
                    <a:ext cx="63" cy="17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63 w 21600"/>
                      <a:gd name="T3" fmla="*/ 172 h 21600"/>
                      <a:gd name="T4" fmla="*/ 0 w 21600"/>
                      <a:gd name="T5" fmla="*/ 172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205" name="Line 86">
                    <a:extLst>
                      <a:ext uri="{FF2B5EF4-FFF2-40B4-BE49-F238E27FC236}">
                        <a16:creationId xmlns:a16="http://schemas.microsoft.com/office/drawing/2014/main" id="{A47783B2-87A9-C404-5544-8C027CAC6A1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44" y="3588"/>
                    <a:ext cx="17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  <p:sp>
              <p:nvSpPr>
                <p:cNvPr id="3185" name="Freeform 87">
                  <a:extLst>
                    <a:ext uri="{FF2B5EF4-FFF2-40B4-BE49-F238E27FC236}">
                      <a16:creationId xmlns:a16="http://schemas.microsoft.com/office/drawing/2014/main" id="{320FA701-AC1F-374E-5C74-5A22CCD7CC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5" y="3120"/>
                  <a:ext cx="558" cy="93"/>
                </a:xfrm>
                <a:custGeom>
                  <a:avLst/>
                  <a:gdLst>
                    <a:gd name="T0" fmla="*/ 0 w 624"/>
                    <a:gd name="T1" fmla="*/ 93 h 288"/>
                    <a:gd name="T2" fmla="*/ 129 w 624"/>
                    <a:gd name="T3" fmla="*/ 16 h 288"/>
                    <a:gd name="T4" fmla="*/ 558 w 624"/>
                    <a:gd name="T5" fmla="*/ 0 h 28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4" h="288">
                      <a:moveTo>
                        <a:pt x="0" y="288"/>
                      </a:moveTo>
                      <a:cubicBezTo>
                        <a:pt x="20" y="192"/>
                        <a:pt x="40" y="96"/>
                        <a:pt x="144" y="48"/>
                      </a:cubicBezTo>
                      <a:cubicBezTo>
                        <a:pt x="248" y="0"/>
                        <a:pt x="436" y="0"/>
                        <a:pt x="624" y="0"/>
                      </a:cubicBez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86" name="Arc 88">
                  <a:extLst>
                    <a:ext uri="{FF2B5EF4-FFF2-40B4-BE49-F238E27FC236}">
                      <a16:creationId xmlns:a16="http://schemas.microsoft.com/office/drawing/2014/main" id="{AC0B0AC3-72EC-2D82-C379-C4CCE35F87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567" y="3159"/>
                  <a:ext cx="63" cy="172"/>
                </a:xfrm>
                <a:custGeom>
                  <a:avLst/>
                  <a:gdLst>
                    <a:gd name="T0" fmla="*/ 0 w 21600"/>
                    <a:gd name="T1" fmla="*/ 0 h 21600"/>
                    <a:gd name="T2" fmla="*/ 63 w 21600"/>
                    <a:gd name="T3" fmla="*/ 172 h 21600"/>
                    <a:gd name="T4" fmla="*/ 0 w 21600"/>
                    <a:gd name="T5" fmla="*/ 172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187" name="Line 89">
                  <a:extLst>
                    <a:ext uri="{FF2B5EF4-FFF2-40B4-BE49-F238E27FC236}">
                      <a16:creationId xmlns:a16="http://schemas.microsoft.com/office/drawing/2014/main" id="{08E5F9B0-FA4E-B007-A2ED-7C59F73CDD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84" y="3276"/>
                  <a:ext cx="172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88" name="Freeform 90">
                  <a:extLst>
                    <a:ext uri="{FF2B5EF4-FFF2-40B4-BE49-F238E27FC236}">
                      <a16:creationId xmlns:a16="http://schemas.microsoft.com/office/drawing/2014/main" id="{4EBD904B-D798-4D29-C1BA-31389123B5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114" y="3120"/>
                  <a:ext cx="558" cy="93"/>
                </a:xfrm>
                <a:custGeom>
                  <a:avLst/>
                  <a:gdLst>
                    <a:gd name="T0" fmla="*/ 0 w 624"/>
                    <a:gd name="T1" fmla="*/ 93 h 288"/>
                    <a:gd name="T2" fmla="*/ 129 w 624"/>
                    <a:gd name="T3" fmla="*/ 16 h 288"/>
                    <a:gd name="T4" fmla="*/ 558 w 624"/>
                    <a:gd name="T5" fmla="*/ 0 h 28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4" h="288">
                      <a:moveTo>
                        <a:pt x="0" y="288"/>
                      </a:moveTo>
                      <a:cubicBezTo>
                        <a:pt x="20" y="192"/>
                        <a:pt x="40" y="96"/>
                        <a:pt x="144" y="48"/>
                      </a:cubicBezTo>
                      <a:cubicBezTo>
                        <a:pt x="248" y="0"/>
                        <a:pt x="436" y="0"/>
                        <a:pt x="624" y="0"/>
                      </a:cubicBez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89" name="Arc 91">
                  <a:extLst>
                    <a:ext uri="{FF2B5EF4-FFF2-40B4-BE49-F238E27FC236}">
                      <a16:creationId xmlns:a16="http://schemas.microsoft.com/office/drawing/2014/main" id="{130E9FDE-8381-1699-3E6E-DFDB8A57B3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6200000" flipH="1">
                  <a:off x="1726" y="3159"/>
                  <a:ext cx="63" cy="172"/>
                </a:xfrm>
                <a:custGeom>
                  <a:avLst/>
                  <a:gdLst>
                    <a:gd name="T0" fmla="*/ 0 w 21600"/>
                    <a:gd name="T1" fmla="*/ 0 h 21600"/>
                    <a:gd name="T2" fmla="*/ 63 w 21600"/>
                    <a:gd name="T3" fmla="*/ 172 h 21600"/>
                    <a:gd name="T4" fmla="*/ 0 w 21600"/>
                    <a:gd name="T5" fmla="*/ 172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190" name="Line 92">
                  <a:extLst>
                    <a:ext uri="{FF2B5EF4-FFF2-40B4-BE49-F238E27FC236}">
                      <a16:creationId xmlns:a16="http://schemas.microsoft.com/office/drawing/2014/main" id="{D7603614-48C8-3E06-78B1-5EC217F598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44" y="3276"/>
                  <a:ext cx="172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grpSp>
              <p:nvGrpSpPr>
                <p:cNvPr id="3191" name="Group 97">
                  <a:extLst>
                    <a:ext uri="{FF2B5EF4-FFF2-40B4-BE49-F238E27FC236}">
                      <a16:creationId xmlns:a16="http://schemas.microsoft.com/office/drawing/2014/main" id="{F74068AD-C5CA-D7BD-7A5A-D9244D56C7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4" y="3456"/>
                  <a:ext cx="1632" cy="0"/>
                  <a:chOff x="384" y="3456"/>
                  <a:chExt cx="1632" cy="0"/>
                </a:xfrm>
              </p:grpSpPr>
              <p:sp>
                <p:nvSpPr>
                  <p:cNvPr id="3192" name="Line 94">
                    <a:extLst>
                      <a:ext uri="{FF2B5EF4-FFF2-40B4-BE49-F238E27FC236}">
                        <a16:creationId xmlns:a16="http://schemas.microsoft.com/office/drawing/2014/main" id="{2571AA38-7325-2F1D-7760-8F47E721E90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4" y="3456"/>
                    <a:ext cx="336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93" name="Line 95">
                    <a:extLst>
                      <a:ext uri="{FF2B5EF4-FFF2-40B4-BE49-F238E27FC236}">
                        <a16:creationId xmlns:a16="http://schemas.microsoft.com/office/drawing/2014/main" id="{80E092F1-FFE0-0AA9-E0DC-BA4B2174C66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84" y="3456"/>
                    <a:ext cx="43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</p:grpSp>
          <p:sp>
            <p:nvSpPr>
              <p:cNvPr id="3176" name="Text Box 169">
                <a:extLst>
                  <a:ext uri="{FF2B5EF4-FFF2-40B4-BE49-F238E27FC236}">
                    <a16:creationId xmlns:a16="http://schemas.microsoft.com/office/drawing/2014/main" id="{D2A32D1E-183A-3C6C-633F-7CBCEF8049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0" y="3360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400" b="1" dirty="0">
                    <a:solidFill>
                      <a:srgbClr val="FF0000"/>
                    </a:solidFill>
                  </a:rPr>
                  <a:t>N</a:t>
                </a:r>
              </a:p>
            </p:txBody>
          </p:sp>
          <p:sp>
            <p:nvSpPr>
              <p:cNvPr id="3177" name="Text Box 170">
                <a:extLst>
                  <a:ext uri="{FF2B5EF4-FFF2-40B4-BE49-F238E27FC236}">
                    <a16:creationId xmlns:a16="http://schemas.microsoft.com/office/drawing/2014/main" id="{14134328-446B-31E9-64BC-69B1CA9741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92" y="3360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400" b="1" dirty="0">
                    <a:solidFill>
                      <a:srgbClr val="5F5F5F"/>
                    </a:solidFill>
                  </a:rPr>
                  <a:t>S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E8892C1-99C0-F44F-7FCF-D10B7E600544}"/>
              </a:ext>
            </a:extLst>
          </p:cNvPr>
          <p:cNvGrpSpPr/>
          <p:nvPr/>
        </p:nvGrpSpPr>
        <p:grpSpPr>
          <a:xfrm>
            <a:off x="4363592" y="4867275"/>
            <a:ext cx="2514600" cy="1143000"/>
            <a:chOff x="4876800" y="4876800"/>
            <a:chExt cx="2514600" cy="1143000"/>
          </a:xfrm>
        </p:grpSpPr>
        <p:sp>
          <p:nvSpPr>
            <p:cNvPr id="35940" name="Rectangle 100">
              <a:extLst>
                <a:ext uri="{FF2B5EF4-FFF2-40B4-BE49-F238E27FC236}">
                  <a16:creationId xmlns:a16="http://schemas.microsoft.com/office/drawing/2014/main" id="{48861C41-8AB2-4FB1-7DC6-7269CF855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3700" y="5238750"/>
              <a:ext cx="1257300" cy="400050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rgbClr val="33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grpSp>
          <p:nvGrpSpPr>
            <p:cNvPr id="36018" name="Group 178">
              <a:extLst>
                <a:ext uri="{FF2B5EF4-FFF2-40B4-BE49-F238E27FC236}">
                  <a16:creationId xmlns:a16="http://schemas.microsoft.com/office/drawing/2014/main" id="{48419928-41B3-C8D6-D6F9-D241797346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6800" y="4876800"/>
              <a:ext cx="2514600" cy="1143000"/>
              <a:chOff x="2208" y="3072"/>
              <a:chExt cx="1584" cy="720"/>
            </a:xfrm>
          </p:grpSpPr>
          <p:grpSp>
            <p:nvGrpSpPr>
              <p:cNvPr id="3151" name="Group 177">
                <a:extLst>
                  <a:ext uri="{FF2B5EF4-FFF2-40B4-BE49-F238E27FC236}">
                    <a16:creationId xmlns:a16="http://schemas.microsoft.com/office/drawing/2014/main" id="{39226AFA-9D05-4363-2833-46F310AD8E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08" y="3168"/>
                <a:ext cx="1584" cy="528"/>
                <a:chOff x="2208" y="3168"/>
                <a:chExt cx="1584" cy="528"/>
              </a:xfrm>
            </p:grpSpPr>
            <p:sp>
              <p:nvSpPr>
                <p:cNvPr id="3160" name="Freeform 101">
                  <a:extLst>
                    <a:ext uri="{FF2B5EF4-FFF2-40B4-BE49-F238E27FC236}">
                      <a16:creationId xmlns:a16="http://schemas.microsoft.com/office/drawing/2014/main" id="{A1F5E6EE-A2EB-E083-F006-B999A53D12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2500" y="3239"/>
                  <a:ext cx="542" cy="105"/>
                </a:xfrm>
                <a:custGeom>
                  <a:avLst/>
                  <a:gdLst>
                    <a:gd name="T0" fmla="*/ 0 w 624"/>
                    <a:gd name="T1" fmla="*/ 105 h 288"/>
                    <a:gd name="T2" fmla="*/ 125 w 624"/>
                    <a:gd name="T3" fmla="*/ 18 h 288"/>
                    <a:gd name="T4" fmla="*/ 542 w 624"/>
                    <a:gd name="T5" fmla="*/ 0 h 28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4" h="288">
                      <a:moveTo>
                        <a:pt x="0" y="288"/>
                      </a:moveTo>
                      <a:cubicBezTo>
                        <a:pt x="20" y="192"/>
                        <a:pt x="40" y="96"/>
                        <a:pt x="144" y="48"/>
                      </a:cubicBezTo>
                      <a:cubicBezTo>
                        <a:pt x="248" y="0"/>
                        <a:pt x="436" y="0"/>
                        <a:pt x="624" y="0"/>
                      </a:cubicBez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61" name="Arc 102">
                  <a:extLst>
                    <a:ext uri="{FF2B5EF4-FFF2-40B4-BE49-F238E27FC236}">
                      <a16:creationId xmlns:a16="http://schemas.microsoft.com/office/drawing/2014/main" id="{C5A5BF49-7E10-78A2-55E2-A92A66FFAF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6200000" flipV="1">
                  <a:off x="2381" y="3120"/>
                  <a:ext cx="71" cy="167"/>
                </a:xfrm>
                <a:custGeom>
                  <a:avLst/>
                  <a:gdLst>
                    <a:gd name="T0" fmla="*/ 0 w 21600"/>
                    <a:gd name="T1" fmla="*/ 0 h 21600"/>
                    <a:gd name="T2" fmla="*/ 71 w 21600"/>
                    <a:gd name="T3" fmla="*/ 167 h 21600"/>
                    <a:gd name="T4" fmla="*/ 0 w 21600"/>
                    <a:gd name="T5" fmla="*/ 16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162" name="Line 103">
                  <a:extLst>
                    <a:ext uri="{FF2B5EF4-FFF2-40B4-BE49-F238E27FC236}">
                      <a16:creationId xmlns:a16="http://schemas.microsoft.com/office/drawing/2014/main" id="{B181B8E7-38CA-CF19-D38D-69AB3CAD93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2208" y="3168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63" name="Freeform 104">
                  <a:extLst>
                    <a:ext uri="{FF2B5EF4-FFF2-40B4-BE49-F238E27FC236}">
                      <a16:creationId xmlns:a16="http://schemas.microsoft.com/office/drawing/2014/main" id="{7C286B71-B548-197A-AC33-02AC0E651D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917" y="3239"/>
                  <a:ext cx="541" cy="105"/>
                </a:xfrm>
                <a:custGeom>
                  <a:avLst/>
                  <a:gdLst>
                    <a:gd name="T0" fmla="*/ 0 w 624"/>
                    <a:gd name="T1" fmla="*/ 105 h 288"/>
                    <a:gd name="T2" fmla="*/ 125 w 624"/>
                    <a:gd name="T3" fmla="*/ 18 h 288"/>
                    <a:gd name="T4" fmla="*/ 541 w 624"/>
                    <a:gd name="T5" fmla="*/ 0 h 28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4" h="288">
                      <a:moveTo>
                        <a:pt x="0" y="288"/>
                      </a:moveTo>
                      <a:cubicBezTo>
                        <a:pt x="20" y="192"/>
                        <a:pt x="40" y="96"/>
                        <a:pt x="144" y="48"/>
                      </a:cubicBezTo>
                      <a:cubicBezTo>
                        <a:pt x="248" y="0"/>
                        <a:pt x="436" y="0"/>
                        <a:pt x="624" y="0"/>
                      </a:cubicBez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64" name="Arc 105">
                  <a:extLst>
                    <a:ext uri="{FF2B5EF4-FFF2-40B4-BE49-F238E27FC236}">
                      <a16:creationId xmlns:a16="http://schemas.microsoft.com/office/drawing/2014/main" id="{C524C68A-8028-EA26-0596-E3D6A78676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3506" y="3120"/>
                  <a:ext cx="71" cy="167"/>
                </a:xfrm>
                <a:custGeom>
                  <a:avLst/>
                  <a:gdLst>
                    <a:gd name="T0" fmla="*/ 0 w 21600"/>
                    <a:gd name="T1" fmla="*/ 0 h 21600"/>
                    <a:gd name="T2" fmla="*/ 71 w 21600"/>
                    <a:gd name="T3" fmla="*/ 167 h 21600"/>
                    <a:gd name="T4" fmla="*/ 0 w 21600"/>
                    <a:gd name="T5" fmla="*/ 16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165" name="Line 106">
                  <a:extLst>
                    <a:ext uri="{FF2B5EF4-FFF2-40B4-BE49-F238E27FC236}">
                      <a16:creationId xmlns:a16="http://schemas.microsoft.com/office/drawing/2014/main" id="{D74A2ADA-9DDC-8688-6092-89C0384B04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25" y="3168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66" name="Freeform 107">
                  <a:extLst>
                    <a:ext uri="{FF2B5EF4-FFF2-40B4-BE49-F238E27FC236}">
                      <a16:creationId xmlns:a16="http://schemas.microsoft.com/office/drawing/2014/main" id="{BBA0A8B9-6101-1D95-901B-6F79022485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0" y="3520"/>
                  <a:ext cx="542" cy="105"/>
                </a:xfrm>
                <a:custGeom>
                  <a:avLst/>
                  <a:gdLst>
                    <a:gd name="T0" fmla="*/ 0 w 624"/>
                    <a:gd name="T1" fmla="*/ 105 h 288"/>
                    <a:gd name="T2" fmla="*/ 125 w 624"/>
                    <a:gd name="T3" fmla="*/ 18 h 288"/>
                    <a:gd name="T4" fmla="*/ 542 w 624"/>
                    <a:gd name="T5" fmla="*/ 0 h 28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4" h="288">
                      <a:moveTo>
                        <a:pt x="0" y="288"/>
                      </a:moveTo>
                      <a:cubicBezTo>
                        <a:pt x="20" y="192"/>
                        <a:pt x="40" y="96"/>
                        <a:pt x="144" y="48"/>
                      </a:cubicBezTo>
                      <a:cubicBezTo>
                        <a:pt x="248" y="0"/>
                        <a:pt x="436" y="0"/>
                        <a:pt x="624" y="0"/>
                      </a:cubicBez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67" name="Arc 108">
                  <a:extLst>
                    <a:ext uri="{FF2B5EF4-FFF2-40B4-BE49-F238E27FC236}">
                      <a16:creationId xmlns:a16="http://schemas.microsoft.com/office/drawing/2014/main" id="{8EE1DB11-C8FC-2990-E837-66C4B711F9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2381" y="3577"/>
                  <a:ext cx="71" cy="167"/>
                </a:xfrm>
                <a:custGeom>
                  <a:avLst/>
                  <a:gdLst>
                    <a:gd name="T0" fmla="*/ 0 w 21600"/>
                    <a:gd name="T1" fmla="*/ 0 h 21600"/>
                    <a:gd name="T2" fmla="*/ 71 w 21600"/>
                    <a:gd name="T3" fmla="*/ 167 h 21600"/>
                    <a:gd name="T4" fmla="*/ 0 w 21600"/>
                    <a:gd name="T5" fmla="*/ 16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168" name="Line 109">
                  <a:extLst>
                    <a:ext uri="{FF2B5EF4-FFF2-40B4-BE49-F238E27FC236}">
                      <a16:creationId xmlns:a16="http://schemas.microsoft.com/office/drawing/2014/main" id="{40F5566B-09E5-BBAE-E8F4-92D66BBF4F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208" y="3696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69" name="Freeform 110">
                  <a:extLst>
                    <a:ext uri="{FF2B5EF4-FFF2-40B4-BE49-F238E27FC236}">
                      <a16:creationId xmlns:a16="http://schemas.microsoft.com/office/drawing/2014/main" id="{F4937E3A-932D-788E-9A6A-2EE0A2696D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917" y="3520"/>
                  <a:ext cx="541" cy="105"/>
                </a:xfrm>
                <a:custGeom>
                  <a:avLst/>
                  <a:gdLst>
                    <a:gd name="T0" fmla="*/ 0 w 624"/>
                    <a:gd name="T1" fmla="*/ 105 h 288"/>
                    <a:gd name="T2" fmla="*/ 125 w 624"/>
                    <a:gd name="T3" fmla="*/ 18 h 288"/>
                    <a:gd name="T4" fmla="*/ 541 w 624"/>
                    <a:gd name="T5" fmla="*/ 0 h 28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4" h="288">
                      <a:moveTo>
                        <a:pt x="0" y="288"/>
                      </a:moveTo>
                      <a:cubicBezTo>
                        <a:pt x="20" y="192"/>
                        <a:pt x="40" y="96"/>
                        <a:pt x="144" y="48"/>
                      </a:cubicBezTo>
                      <a:cubicBezTo>
                        <a:pt x="248" y="0"/>
                        <a:pt x="436" y="0"/>
                        <a:pt x="624" y="0"/>
                      </a:cubicBez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70" name="Arc 111">
                  <a:extLst>
                    <a:ext uri="{FF2B5EF4-FFF2-40B4-BE49-F238E27FC236}">
                      <a16:creationId xmlns:a16="http://schemas.microsoft.com/office/drawing/2014/main" id="{09B2D531-D7F0-B6B6-3B84-618602A6DB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6200000" flipH="1">
                  <a:off x="3506" y="3577"/>
                  <a:ext cx="71" cy="167"/>
                </a:xfrm>
                <a:custGeom>
                  <a:avLst/>
                  <a:gdLst>
                    <a:gd name="T0" fmla="*/ 0 w 21600"/>
                    <a:gd name="T1" fmla="*/ 0 h 21600"/>
                    <a:gd name="T2" fmla="*/ 71 w 21600"/>
                    <a:gd name="T3" fmla="*/ 167 h 21600"/>
                    <a:gd name="T4" fmla="*/ 0 w 21600"/>
                    <a:gd name="T5" fmla="*/ 16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171" name="Line 112">
                  <a:extLst>
                    <a:ext uri="{FF2B5EF4-FFF2-40B4-BE49-F238E27FC236}">
                      <a16:creationId xmlns:a16="http://schemas.microsoft.com/office/drawing/2014/main" id="{3CAA4FA3-D1C6-79E2-69C3-2A986ADDDD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25" y="3696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72" name="Line 113">
                  <a:extLst>
                    <a:ext uri="{FF2B5EF4-FFF2-40B4-BE49-F238E27FC236}">
                      <a16:creationId xmlns:a16="http://schemas.microsoft.com/office/drawing/2014/main" id="{3114C438-47A9-F141-9A44-4CFC163354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33" y="3432"/>
                  <a:ext cx="709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73" name="Line 114">
                  <a:extLst>
                    <a:ext uri="{FF2B5EF4-FFF2-40B4-BE49-F238E27FC236}">
                      <a16:creationId xmlns:a16="http://schemas.microsoft.com/office/drawing/2014/main" id="{2468945C-F8AF-1809-ACA2-041C39C9D8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2208" y="3432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74" name="Line 115">
                  <a:extLst>
                    <a:ext uri="{FF2B5EF4-FFF2-40B4-BE49-F238E27FC236}">
                      <a16:creationId xmlns:a16="http://schemas.microsoft.com/office/drawing/2014/main" id="{64BE0EEA-43F9-B001-62CF-9C3A4CEB1A4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00" y="3432"/>
                  <a:ext cx="792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3152" name="Line 117">
                <a:extLst>
                  <a:ext uri="{FF2B5EF4-FFF2-40B4-BE49-F238E27FC236}">
                    <a16:creationId xmlns:a16="http://schemas.microsoft.com/office/drawing/2014/main" id="{34DDD2A3-18FF-57EA-7FD9-B9E86FFF04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3072"/>
                <a:ext cx="1584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53" name="Line 118">
                <a:extLst>
                  <a:ext uri="{FF2B5EF4-FFF2-40B4-BE49-F238E27FC236}">
                    <a16:creationId xmlns:a16="http://schemas.microsoft.com/office/drawing/2014/main" id="{B504DBCF-EB65-987B-2DF7-D44DCBC369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3792"/>
                <a:ext cx="1584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54" name="Line 119">
                <a:extLst>
                  <a:ext uri="{FF2B5EF4-FFF2-40B4-BE49-F238E27FC236}">
                    <a16:creationId xmlns:a16="http://schemas.microsoft.com/office/drawing/2014/main" id="{6A1A5E3E-41C6-7B40-9622-D9012D725A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256" y="3072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55" name="Line 120">
                <a:extLst>
                  <a:ext uri="{FF2B5EF4-FFF2-40B4-BE49-F238E27FC236}">
                    <a16:creationId xmlns:a16="http://schemas.microsoft.com/office/drawing/2014/main" id="{F7C348F3-271F-BAC1-4B5C-AB342C8F2A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256" y="3792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56" name="Line 121">
                <a:extLst>
                  <a:ext uri="{FF2B5EF4-FFF2-40B4-BE49-F238E27FC236}">
                    <a16:creationId xmlns:a16="http://schemas.microsoft.com/office/drawing/2014/main" id="{0F453FF2-DCB7-7FA0-E051-4D09077861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880" y="3792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57" name="Line 122">
                <a:extLst>
                  <a:ext uri="{FF2B5EF4-FFF2-40B4-BE49-F238E27FC236}">
                    <a16:creationId xmlns:a16="http://schemas.microsoft.com/office/drawing/2014/main" id="{79BD9E7B-1BBF-5F15-8CC2-12FCD5A7E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880" y="3072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58" name="Text Box 171">
                <a:extLst>
                  <a:ext uri="{FF2B5EF4-FFF2-40B4-BE49-F238E27FC236}">
                    <a16:creationId xmlns:a16="http://schemas.microsoft.com/office/drawing/2014/main" id="{40250D2C-2648-1C80-CBD7-76977BD85F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4" y="3552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400" b="1">
                    <a:solidFill>
                      <a:srgbClr val="5F5F5F"/>
                    </a:solidFill>
                  </a:rPr>
                  <a:t>S</a:t>
                </a:r>
              </a:p>
            </p:txBody>
          </p:sp>
          <p:sp>
            <p:nvSpPr>
              <p:cNvPr id="3159" name="Text Box 172">
                <a:extLst>
                  <a:ext uri="{FF2B5EF4-FFF2-40B4-BE49-F238E27FC236}">
                    <a16:creationId xmlns:a16="http://schemas.microsoft.com/office/drawing/2014/main" id="{0A113A29-A4C5-9292-5F6E-8A63577923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6" y="3552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400" b="1">
                    <a:solidFill>
                      <a:srgbClr val="FF0000"/>
                    </a:solidFill>
                  </a:rPr>
                  <a:t>N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A06BAB0-4AF5-DD57-55E2-215C24FF49E1}"/>
              </a:ext>
            </a:extLst>
          </p:cNvPr>
          <p:cNvGrpSpPr/>
          <p:nvPr/>
        </p:nvGrpSpPr>
        <p:grpSpPr>
          <a:xfrm>
            <a:off x="7996046" y="4979194"/>
            <a:ext cx="2514600" cy="990600"/>
            <a:chOff x="7620000" y="4953000"/>
            <a:chExt cx="2514600" cy="990600"/>
          </a:xfrm>
        </p:grpSpPr>
        <p:sp>
          <p:nvSpPr>
            <p:cNvPr id="35965" name="Rectangle 125">
              <a:extLst>
                <a:ext uri="{FF2B5EF4-FFF2-40B4-BE49-F238E27FC236}">
                  <a16:creationId xmlns:a16="http://schemas.microsoft.com/office/drawing/2014/main" id="{A57D551C-1BD2-6735-97C8-C5129489E0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9600" y="5257800"/>
              <a:ext cx="1257300" cy="400050"/>
            </a:xfrm>
            <a:prstGeom prst="rect">
              <a:avLst/>
            </a:prstGeom>
            <a:solidFill>
              <a:srgbClr val="77777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grpSp>
          <p:nvGrpSpPr>
            <p:cNvPr id="36020" name="Group 180">
              <a:extLst>
                <a:ext uri="{FF2B5EF4-FFF2-40B4-BE49-F238E27FC236}">
                  <a16:creationId xmlns:a16="http://schemas.microsoft.com/office/drawing/2014/main" id="{7B07A2AF-BAEB-ABB7-F245-0ACC6ACE68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20000" y="4953000"/>
              <a:ext cx="2514600" cy="990600"/>
              <a:chOff x="3840" y="3120"/>
              <a:chExt cx="1584" cy="624"/>
            </a:xfrm>
          </p:grpSpPr>
          <p:grpSp>
            <p:nvGrpSpPr>
              <p:cNvPr id="3105" name="Group 179">
                <a:extLst>
                  <a:ext uri="{FF2B5EF4-FFF2-40B4-BE49-F238E27FC236}">
                    <a16:creationId xmlns:a16="http://schemas.microsoft.com/office/drawing/2014/main" id="{198A853F-7987-9E7D-13D9-6124C8EB5D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40" y="3120"/>
                <a:ext cx="1584" cy="624"/>
                <a:chOff x="3840" y="3120"/>
                <a:chExt cx="1584" cy="624"/>
              </a:xfrm>
            </p:grpSpPr>
            <p:sp>
              <p:nvSpPr>
                <p:cNvPr id="3108" name="Freeform 126">
                  <a:extLst>
                    <a:ext uri="{FF2B5EF4-FFF2-40B4-BE49-F238E27FC236}">
                      <a16:creationId xmlns:a16="http://schemas.microsoft.com/office/drawing/2014/main" id="{EDE31436-A992-8F1F-2F6D-CD1BF24411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132" y="3239"/>
                  <a:ext cx="542" cy="105"/>
                </a:xfrm>
                <a:custGeom>
                  <a:avLst/>
                  <a:gdLst>
                    <a:gd name="T0" fmla="*/ 0 w 624"/>
                    <a:gd name="T1" fmla="*/ 105 h 288"/>
                    <a:gd name="T2" fmla="*/ 125 w 624"/>
                    <a:gd name="T3" fmla="*/ 18 h 288"/>
                    <a:gd name="T4" fmla="*/ 542 w 624"/>
                    <a:gd name="T5" fmla="*/ 0 h 28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4" h="288">
                      <a:moveTo>
                        <a:pt x="0" y="288"/>
                      </a:moveTo>
                      <a:cubicBezTo>
                        <a:pt x="20" y="192"/>
                        <a:pt x="40" y="96"/>
                        <a:pt x="144" y="48"/>
                      </a:cubicBezTo>
                      <a:cubicBezTo>
                        <a:pt x="248" y="0"/>
                        <a:pt x="436" y="0"/>
                        <a:pt x="624" y="0"/>
                      </a:cubicBez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09" name="Arc 127">
                  <a:extLst>
                    <a:ext uri="{FF2B5EF4-FFF2-40B4-BE49-F238E27FC236}">
                      <a16:creationId xmlns:a16="http://schemas.microsoft.com/office/drawing/2014/main" id="{C6ABE9DA-0A34-1730-5D5F-7F66A15C1F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6200000" flipV="1">
                  <a:off x="4013" y="3120"/>
                  <a:ext cx="71" cy="167"/>
                </a:xfrm>
                <a:custGeom>
                  <a:avLst/>
                  <a:gdLst>
                    <a:gd name="T0" fmla="*/ 0 w 21600"/>
                    <a:gd name="T1" fmla="*/ 0 h 21600"/>
                    <a:gd name="T2" fmla="*/ 71 w 21600"/>
                    <a:gd name="T3" fmla="*/ 167 h 21600"/>
                    <a:gd name="T4" fmla="*/ 0 w 21600"/>
                    <a:gd name="T5" fmla="*/ 16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110" name="Line 128">
                  <a:extLst>
                    <a:ext uri="{FF2B5EF4-FFF2-40B4-BE49-F238E27FC236}">
                      <a16:creationId xmlns:a16="http://schemas.microsoft.com/office/drawing/2014/main" id="{16EBBDD0-6A78-C8B9-D41C-0E26647D8F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40" y="3168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11" name="Freeform 129">
                  <a:extLst>
                    <a:ext uri="{FF2B5EF4-FFF2-40B4-BE49-F238E27FC236}">
                      <a16:creationId xmlns:a16="http://schemas.microsoft.com/office/drawing/2014/main" id="{D2AB2359-E8FB-E64C-1712-F65BC7D999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4549" y="3239"/>
                  <a:ext cx="541" cy="105"/>
                </a:xfrm>
                <a:custGeom>
                  <a:avLst/>
                  <a:gdLst>
                    <a:gd name="T0" fmla="*/ 0 w 624"/>
                    <a:gd name="T1" fmla="*/ 105 h 288"/>
                    <a:gd name="T2" fmla="*/ 125 w 624"/>
                    <a:gd name="T3" fmla="*/ 18 h 288"/>
                    <a:gd name="T4" fmla="*/ 541 w 624"/>
                    <a:gd name="T5" fmla="*/ 0 h 28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4" h="288">
                      <a:moveTo>
                        <a:pt x="0" y="288"/>
                      </a:moveTo>
                      <a:cubicBezTo>
                        <a:pt x="20" y="192"/>
                        <a:pt x="40" y="96"/>
                        <a:pt x="144" y="48"/>
                      </a:cubicBezTo>
                      <a:cubicBezTo>
                        <a:pt x="248" y="0"/>
                        <a:pt x="436" y="0"/>
                        <a:pt x="624" y="0"/>
                      </a:cubicBez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12" name="Arc 130">
                  <a:extLst>
                    <a:ext uri="{FF2B5EF4-FFF2-40B4-BE49-F238E27FC236}">
                      <a16:creationId xmlns:a16="http://schemas.microsoft.com/office/drawing/2014/main" id="{A640707F-32C3-F07F-DD1E-B85A3C13AB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H="1" flipV="1">
                  <a:off x="5138" y="3120"/>
                  <a:ext cx="71" cy="167"/>
                </a:xfrm>
                <a:custGeom>
                  <a:avLst/>
                  <a:gdLst>
                    <a:gd name="T0" fmla="*/ 0 w 21600"/>
                    <a:gd name="T1" fmla="*/ 0 h 21600"/>
                    <a:gd name="T2" fmla="*/ 71 w 21600"/>
                    <a:gd name="T3" fmla="*/ 167 h 21600"/>
                    <a:gd name="T4" fmla="*/ 0 w 21600"/>
                    <a:gd name="T5" fmla="*/ 16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113" name="Line 131">
                  <a:extLst>
                    <a:ext uri="{FF2B5EF4-FFF2-40B4-BE49-F238E27FC236}">
                      <a16:creationId xmlns:a16="http://schemas.microsoft.com/office/drawing/2014/main" id="{B39DEE03-D35F-03DE-3EF2-2E802B38F4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57" y="3168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14" name="Freeform 132">
                  <a:extLst>
                    <a:ext uri="{FF2B5EF4-FFF2-40B4-BE49-F238E27FC236}">
                      <a16:creationId xmlns:a16="http://schemas.microsoft.com/office/drawing/2014/main" id="{00135D33-F429-3970-FCCD-00DC3FF5B9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32" y="3520"/>
                  <a:ext cx="542" cy="105"/>
                </a:xfrm>
                <a:custGeom>
                  <a:avLst/>
                  <a:gdLst>
                    <a:gd name="T0" fmla="*/ 0 w 624"/>
                    <a:gd name="T1" fmla="*/ 105 h 288"/>
                    <a:gd name="T2" fmla="*/ 125 w 624"/>
                    <a:gd name="T3" fmla="*/ 18 h 288"/>
                    <a:gd name="T4" fmla="*/ 542 w 624"/>
                    <a:gd name="T5" fmla="*/ 0 h 28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4" h="288">
                      <a:moveTo>
                        <a:pt x="0" y="288"/>
                      </a:moveTo>
                      <a:cubicBezTo>
                        <a:pt x="20" y="192"/>
                        <a:pt x="40" y="96"/>
                        <a:pt x="144" y="48"/>
                      </a:cubicBezTo>
                      <a:cubicBezTo>
                        <a:pt x="248" y="0"/>
                        <a:pt x="436" y="0"/>
                        <a:pt x="624" y="0"/>
                      </a:cubicBez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15" name="Arc 133">
                  <a:extLst>
                    <a:ext uri="{FF2B5EF4-FFF2-40B4-BE49-F238E27FC236}">
                      <a16:creationId xmlns:a16="http://schemas.microsoft.com/office/drawing/2014/main" id="{FF9EE717-2F5D-AC6A-A788-7CC6D7FE15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4013" y="3577"/>
                  <a:ext cx="71" cy="167"/>
                </a:xfrm>
                <a:custGeom>
                  <a:avLst/>
                  <a:gdLst>
                    <a:gd name="T0" fmla="*/ 0 w 21600"/>
                    <a:gd name="T1" fmla="*/ 0 h 21600"/>
                    <a:gd name="T2" fmla="*/ 71 w 21600"/>
                    <a:gd name="T3" fmla="*/ 167 h 21600"/>
                    <a:gd name="T4" fmla="*/ 0 w 21600"/>
                    <a:gd name="T5" fmla="*/ 16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116" name="Line 134">
                  <a:extLst>
                    <a:ext uri="{FF2B5EF4-FFF2-40B4-BE49-F238E27FC236}">
                      <a16:creationId xmlns:a16="http://schemas.microsoft.com/office/drawing/2014/main" id="{9194682B-3B30-8D3A-A7B9-39DC047551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840" y="3696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17" name="Freeform 135">
                  <a:extLst>
                    <a:ext uri="{FF2B5EF4-FFF2-40B4-BE49-F238E27FC236}">
                      <a16:creationId xmlns:a16="http://schemas.microsoft.com/office/drawing/2014/main" id="{CD54D03D-BDC4-B9F8-58D8-7FD676B7A9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4549" y="3520"/>
                  <a:ext cx="541" cy="105"/>
                </a:xfrm>
                <a:custGeom>
                  <a:avLst/>
                  <a:gdLst>
                    <a:gd name="T0" fmla="*/ 0 w 624"/>
                    <a:gd name="T1" fmla="*/ 105 h 288"/>
                    <a:gd name="T2" fmla="*/ 125 w 624"/>
                    <a:gd name="T3" fmla="*/ 18 h 288"/>
                    <a:gd name="T4" fmla="*/ 541 w 624"/>
                    <a:gd name="T5" fmla="*/ 0 h 28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4" h="288">
                      <a:moveTo>
                        <a:pt x="0" y="288"/>
                      </a:moveTo>
                      <a:cubicBezTo>
                        <a:pt x="20" y="192"/>
                        <a:pt x="40" y="96"/>
                        <a:pt x="144" y="48"/>
                      </a:cubicBezTo>
                      <a:cubicBezTo>
                        <a:pt x="248" y="0"/>
                        <a:pt x="436" y="0"/>
                        <a:pt x="624" y="0"/>
                      </a:cubicBezTo>
                    </a:path>
                  </a:pathLst>
                </a:custGeom>
                <a:noFill/>
                <a:ln w="28575" cmpd="sng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18" name="Arc 136">
                  <a:extLst>
                    <a:ext uri="{FF2B5EF4-FFF2-40B4-BE49-F238E27FC236}">
                      <a16:creationId xmlns:a16="http://schemas.microsoft.com/office/drawing/2014/main" id="{FA0112F0-ED38-CCC1-BB12-24B3E5DCB2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6200000" flipH="1">
                  <a:off x="5138" y="3577"/>
                  <a:ext cx="71" cy="167"/>
                </a:xfrm>
                <a:custGeom>
                  <a:avLst/>
                  <a:gdLst>
                    <a:gd name="T0" fmla="*/ 0 w 21600"/>
                    <a:gd name="T1" fmla="*/ 0 h 21600"/>
                    <a:gd name="T2" fmla="*/ 71 w 21600"/>
                    <a:gd name="T3" fmla="*/ 167 h 21600"/>
                    <a:gd name="T4" fmla="*/ 0 w 21600"/>
                    <a:gd name="T5" fmla="*/ 16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3119" name="Line 137">
                  <a:extLst>
                    <a:ext uri="{FF2B5EF4-FFF2-40B4-BE49-F238E27FC236}">
                      <a16:creationId xmlns:a16="http://schemas.microsoft.com/office/drawing/2014/main" id="{77830314-FC05-DF2C-95C6-DD7C1F68EF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57" y="3696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20" name="Line 138">
                  <a:extLst>
                    <a:ext uri="{FF2B5EF4-FFF2-40B4-BE49-F238E27FC236}">
                      <a16:creationId xmlns:a16="http://schemas.microsoft.com/office/drawing/2014/main" id="{038B3D64-339C-7CD0-8CAA-CD529F268A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65" y="3432"/>
                  <a:ext cx="709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21" name="Line 139">
                  <a:extLst>
                    <a:ext uri="{FF2B5EF4-FFF2-40B4-BE49-F238E27FC236}">
                      <a16:creationId xmlns:a16="http://schemas.microsoft.com/office/drawing/2014/main" id="{C8A93EF9-A8CD-2565-14E8-E26838F270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40" y="3432"/>
                  <a:ext cx="167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3122" name="Line 140">
                  <a:extLst>
                    <a:ext uri="{FF2B5EF4-FFF2-40B4-BE49-F238E27FC236}">
                      <a16:creationId xmlns:a16="http://schemas.microsoft.com/office/drawing/2014/main" id="{A13030E1-AFCA-AC69-BDA8-4C246B5565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32" y="3432"/>
                  <a:ext cx="792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grpSp>
              <p:nvGrpSpPr>
                <p:cNvPr id="3123" name="Group 141">
                  <a:extLst>
                    <a:ext uri="{FF2B5EF4-FFF2-40B4-BE49-F238E27FC236}">
                      <a16:creationId xmlns:a16="http://schemas.microsoft.com/office/drawing/2014/main" id="{02D6416D-6F44-5BDE-2439-61585455A4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V="1">
                  <a:off x="3840" y="3312"/>
                  <a:ext cx="1584" cy="96"/>
                  <a:chOff x="1920" y="528"/>
                  <a:chExt cx="1824" cy="192"/>
                </a:xfrm>
              </p:grpSpPr>
              <p:sp>
                <p:nvSpPr>
                  <p:cNvPr id="3145" name="Freeform 142">
                    <a:extLst>
                      <a:ext uri="{FF2B5EF4-FFF2-40B4-BE49-F238E27FC236}">
                        <a16:creationId xmlns:a16="http://schemas.microsoft.com/office/drawing/2014/main" id="{84F62101-E479-1417-9F66-6D846DFCC3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56" y="528"/>
                    <a:ext cx="624" cy="115"/>
                  </a:xfrm>
                  <a:custGeom>
                    <a:avLst/>
                    <a:gdLst>
                      <a:gd name="T0" fmla="*/ 0 w 624"/>
                      <a:gd name="T1" fmla="*/ 115 h 288"/>
                      <a:gd name="T2" fmla="*/ 144 w 624"/>
                      <a:gd name="T3" fmla="*/ 19 h 288"/>
                      <a:gd name="T4" fmla="*/ 624 w 624"/>
                      <a:gd name="T5" fmla="*/ 0 h 28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24" h="288">
                        <a:moveTo>
                          <a:pt x="0" y="288"/>
                        </a:moveTo>
                        <a:cubicBezTo>
                          <a:pt x="20" y="192"/>
                          <a:pt x="40" y="96"/>
                          <a:pt x="144" y="48"/>
                        </a:cubicBezTo>
                        <a:cubicBezTo>
                          <a:pt x="248" y="0"/>
                          <a:pt x="436" y="0"/>
                          <a:pt x="624" y="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46" name="Arc 143">
                    <a:extLst>
                      <a:ext uri="{FF2B5EF4-FFF2-40B4-BE49-F238E27FC236}">
                        <a16:creationId xmlns:a16="http://schemas.microsoft.com/office/drawing/2014/main" id="{B8948C8F-C185-C695-96EB-A2292EE3CA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>
                    <a:off x="2121" y="586"/>
                    <a:ext cx="77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77 w 21600"/>
                      <a:gd name="T3" fmla="*/ 192 h 21600"/>
                      <a:gd name="T4" fmla="*/ 0 w 21600"/>
                      <a:gd name="T5" fmla="*/ 192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147" name="Line 144">
                    <a:extLst>
                      <a:ext uri="{FF2B5EF4-FFF2-40B4-BE49-F238E27FC236}">
                        <a16:creationId xmlns:a16="http://schemas.microsoft.com/office/drawing/2014/main" id="{6141793D-EA4F-A821-9B13-A81D43BDE30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20" y="720"/>
                    <a:ext cx="19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 type="triangle" w="med" len="med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48" name="Freeform 145">
                    <a:extLst>
                      <a:ext uri="{FF2B5EF4-FFF2-40B4-BE49-F238E27FC236}">
                        <a16:creationId xmlns:a16="http://schemas.microsoft.com/office/drawing/2014/main" id="{D1B75652-9E2E-3E68-4211-0513B114EF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736" y="528"/>
                    <a:ext cx="624" cy="115"/>
                  </a:xfrm>
                  <a:custGeom>
                    <a:avLst/>
                    <a:gdLst>
                      <a:gd name="T0" fmla="*/ 0 w 624"/>
                      <a:gd name="T1" fmla="*/ 115 h 288"/>
                      <a:gd name="T2" fmla="*/ 144 w 624"/>
                      <a:gd name="T3" fmla="*/ 19 h 288"/>
                      <a:gd name="T4" fmla="*/ 624 w 624"/>
                      <a:gd name="T5" fmla="*/ 0 h 28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24" h="288">
                        <a:moveTo>
                          <a:pt x="0" y="288"/>
                        </a:moveTo>
                        <a:cubicBezTo>
                          <a:pt x="20" y="192"/>
                          <a:pt x="40" y="96"/>
                          <a:pt x="144" y="48"/>
                        </a:cubicBezTo>
                        <a:cubicBezTo>
                          <a:pt x="248" y="0"/>
                          <a:pt x="436" y="0"/>
                          <a:pt x="624" y="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49" name="Arc 146">
                    <a:extLst>
                      <a:ext uri="{FF2B5EF4-FFF2-40B4-BE49-F238E27FC236}">
                        <a16:creationId xmlns:a16="http://schemas.microsoft.com/office/drawing/2014/main" id="{00750CA5-0FA2-A3D1-C5BA-30D0893FF0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17" y="586"/>
                    <a:ext cx="77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77 w 21600"/>
                      <a:gd name="T3" fmla="*/ 192 h 21600"/>
                      <a:gd name="T4" fmla="*/ 0 w 21600"/>
                      <a:gd name="T5" fmla="*/ 192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150" name="Line 147">
                    <a:extLst>
                      <a:ext uri="{FF2B5EF4-FFF2-40B4-BE49-F238E27FC236}">
                        <a16:creationId xmlns:a16="http://schemas.microsoft.com/office/drawing/2014/main" id="{AC644F82-2897-B330-80E3-7D50E6E9705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52" y="720"/>
                    <a:ext cx="19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3124" name="Group 148">
                  <a:extLst>
                    <a:ext uri="{FF2B5EF4-FFF2-40B4-BE49-F238E27FC236}">
                      <a16:creationId xmlns:a16="http://schemas.microsoft.com/office/drawing/2014/main" id="{F0AD0A9D-A0A8-A079-F82B-9A0CA940B7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40" y="3456"/>
                  <a:ext cx="1584" cy="96"/>
                  <a:chOff x="1920" y="528"/>
                  <a:chExt cx="1824" cy="192"/>
                </a:xfrm>
              </p:grpSpPr>
              <p:sp>
                <p:nvSpPr>
                  <p:cNvPr id="3139" name="Freeform 149">
                    <a:extLst>
                      <a:ext uri="{FF2B5EF4-FFF2-40B4-BE49-F238E27FC236}">
                        <a16:creationId xmlns:a16="http://schemas.microsoft.com/office/drawing/2014/main" id="{7B903FF9-B25A-DBAB-6324-19B1B73D53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56" y="528"/>
                    <a:ext cx="624" cy="115"/>
                  </a:xfrm>
                  <a:custGeom>
                    <a:avLst/>
                    <a:gdLst>
                      <a:gd name="T0" fmla="*/ 0 w 624"/>
                      <a:gd name="T1" fmla="*/ 115 h 288"/>
                      <a:gd name="T2" fmla="*/ 144 w 624"/>
                      <a:gd name="T3" fmla="*/ 19 h 288"/>
                      <a:gd name="T4" fmla="*/ 624 w 624"/>
                      <a:gd name="T5" fmla="*/ 0 h 28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24" h="288">
                        <a:moveTo>
                          <a:pt x="0" y="288"/>
                        </a:moveTo>
                        <a:cubicBezTo>
                          <a:pt x="20" y="192"/>
                          <a:pt x="40" y="96"/>
                          <a:pt x="144" y="48"/>
                        </a:cubicBezTo>
                        <a:cubicBezTo>
                          <a:pt x="248" y="0"/>
                          <a:pt x="436" y="0"/>
                          <a:pt x="624" y="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40" name="Arc 150">
                    <a:extLst>
                      <a:ext uri="{FF2B5EF4-FFF2-40B4-BE49-F238E27FC236}">
                        <a16:creationId xmlns:a16="http://schemas.microsoft.com/office/drawing/2014/main" id="{A13B75B3-9351-C4F9-A79D-111BF56787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>
                    <a:off x="2121" y="586"/>
                    <a:ext cx="77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77 w 21600"/>
                      <a:gd name="T3" fmla="*/ 192 h 21600"/>
                      <a:gd name="T4" fmla="*/ 0 w 21600"/>
                      <a:gd name="T5" fmla="*/ 192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141" name="Line 151">
                    <a:extLst>
                      <a:ext uri="{FF2B5EF4-FFF2-40B4-BE49-F238E27FC236}">
                        <a16:creationId xmlns:a16="http://schemas.microsoft.com/office/drawing/2014/main" id="{189A8766-9592-09DA-D592-B84AED8F7AE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20" y="720"/>
                    <a:ext cx="19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 type="triangle" w="med" len="med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42" name="Freeform 152">
                    <a:extLst>
                      <a:ext uri="{FF2B5EF4-FFF2-40B4-BE49-F238E27FC236}">
                        <a16:creationId xmlns:a16="http://schemas.microsoft.com/office/drawing/2014/main" id="{9A54126B-7514-F17E-A2A5-291E06AA6F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736" y="528"/>
                    <a:ext cx="624" cy="115"/>
                  </a:xfrm>
                  <a:custGeom>
                    <a:avLst/>
                    <a:gdLst>
                      <a:gd name="T0" fmla="*/ 0 w 624"/>
                      <a:gd name="T1" fmla="*/ 115 h 288"/>
                      <a:gd name="T2" fmla="*/ 144 w 624"/>
                      <a:gd name="T3" fmla="*/ 19 h 288"/>
                      <a:gd name="T4" fmla="*/ 624 w 624"/>
                      <a:gd name="T5" fmla="*/ 0 h 28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24" h="288">
                        <a:moveTo>
                          <a:pt x="0" y="288"/>
                        </a:moveTo>
                        <a:cubicBezTo>
                          <a:pt x="20" y="192"/>
                          <a:pt x="40" y="96"/>
                          <a:pt x="144" y="48"/>
                        </a:cubicBezTo>
                        <a:cubicBezTo>
                          <a:pt x="248" y="0"/>
                          <a:pt x="436" y="0"/>
                          <a:pt x="624" y="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43" name="Arc 153">
                    <a:extLst>
                      <a:ext uri="{FF2B5EF4-FFF2-40B4-BE49-F238E27FC236}">
                        <a16:creationId xmlns:a16="http://schemas.microsoft.com/office/drawing/2014/main" id="{2455E153-6EC5-0AE6-59EF-4178459436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17" y="586"/>
                    <a:ext cx="77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77 w 21600"/>
                      <a:gd name="T3" fmla="*/ 192 h 21600"/>
                      <a:gd name="T4" fmla="*/ 0 w 21600"/>
                      <a:gd name="T5" fmla="*/ 192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144" name="Line 154">
                    <a:extLst>
                      <a:ext uri="{FF2B5EF4-FFF2-40B4-BE49-F238E27FC236}">
                        <a16:creationId xmlns:a16="http://schemas.microsoft.com/office/drawing/2014/main" id="{4364109A-B4B6-48FC-F213-5C5A22390EE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52" y="720"/>
                    <a:ext cx="19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3125" name="Group 155">
                  <a:extLst>
                    <a:ext uri="{FF2B5EF4-FFF2-40B4-BE49-F238E27FC236}">
                      <a16:creationId xmlns:a16="http://schemas.microsoft.com/office/drawing/2014/main" id="{EBE6199C-65B2-2681-FFA6-51B66AD083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V="1">
                  <a:off x="3840" y="3120"/>
                  <a:ext cx="1584" cy="96"/>
                  <a:chOff x="1920" y="528"/>
                  <a:chExt cx="1824" cy="192"/>
                </a:xfrm>
              </p:grpSpPr>
              <p:sp>
                <p:nvSpPr>
                  <p:cNvPr id="3133" name="Freeform 156">
                    <a:extLst>
                      <a:ext uri="{FF2B5EF4-FFF2-40B4-BE49-F238E27FC236}">
                        <a16:creationId xmlns:a16="http://schemas.microsoft.com/office/drawing/2014/main" id="{830C49F6-A1E3-98EF-DF10-8C78516A38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56" y="528"/>
                    <a:ext cx="624" cy="115"/>
                  </a:xfrm>
                  <a:custGeom>
                    <a:avLst/>
                    <a:gdLst>
                      <a:gd name="T0" fmla="*/ 0 w 624"/>
                      <a:gd name="T1" fmla="*/ 115 h 288"/>
                      <a:gd name="T2" fmla="*/ 144 w 624"/>
                      <a:gd name="T3" fmla="*/ 19 h 288"/>
                      <a:gd name="T4" fmla="*/ 624 w 624"/>
                      <a:gd name="T5" fmla="*/ 0 h 28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24" h="288">
                        <a:moveTo>
                          <a:pt x="0" y="288"/>
                        </a:moveTo>
                        <a:cubicBezTo>
                          <a:pt x="20" y="192"/>
                          <a:pt x="40" y="96"/>
                          <a:pt x="144" y="48"/>
                        </a:cubicBezTo>
                        <a:cubicBezTo>
                          <a:pt x="248" y="0"/>
                          <a:pt x="436" y="0"/>
                          <a:pt x="624" y="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34" name="Arc 157">
                    <a:extLst>
                      <a:ext uri="{FF2B5EF4-FFF2-40B4-BE49-F238E27FC236}">
                        <a16:creationId xmlns:a16="http://schemas.microsoft.com/office/drawing/2014/main" id="{CEA39D0E-B8A9-73B5-4892-BE7183CF50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>
                    <a:off x="2121" y="586"/>
                    <a:ext cx="77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77 w 21600"/>
                      <a:gd name="T3" fmla="*/ 192 h 21600"/>
                      <a:gd name="T4" fmla="*/ 0 w 21600"/>
                      <a:gd name="T5" fmla="*/ 192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135" name="Line 158">
                    <a:extLst>
                      <a:ext uri="{FF2B5EF4-FFF2-40B4-BE49-F238E27FC236}">
                        <a16:creationId xmlns:a16="http://schemas.microsoft.com/office/drawing/2014/main" id="{D04C61C6-2CE1-1621-FADB-421FA529DD5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20" y="720"/>
                    <a:ext cx="19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 type="triangle" w="med" len="med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36" name="Freeform 159">
                    <a:extLst>
                      <a:ext uri="{FF2B5EF4-FFF2-40B4-BE49-F238E27FC236}">
                        <a16:creationId xmlns:a16="http://schemas.microsoft.com/office/drawing/2014/main" id="{B2F52A1E-67DA-A01F-D53F-ADA7BB4372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736" y="528"/>
                    <a:ext cx="624" cy="115"/>
                  </a:xfrm>
                  <a:custGeom>
                    <a:avLst/>
                    <a:gdLst>
                      <a:gd name="T0" fmla="*/ 0 w 624"/>
                      <a:gd name="T1" fmla="*/ 115 h 288"/>
                      <a:gd name="T2" fmla="*/ 144 w 624"/>
                      <a:gd name="T3" fmla="*/ 19 h 288"/>
                      <a:gd name="T4" fmla="*/ 624 w 624"/>
                      <a:gd name="T5" fmla="*/ 0 h 28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24" h="288">
                        <a:moveTo>
                          <a:pt x="0" y="288"/>
                        </a:moveTo>
                        <a:cubicBezTo>
                          <a:pt x="20" y="192"/>
                          <a:pt x="40" y="96"/>
                          <a:pt x="144" y="48"/>
                        </a:cubicBezTo>
                        <a:cubicBezTo>
                          <a:pt x="248" y="0"/>
                          <a:pt x="436" y="0"/>
                          <a:pt x="624" y="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37" name="Arc 160">
                    <a:extLst>
                      <a:ext uri="{FF2B5EF4-FFF2-40B4-BE49-F238E27FC236}">
                        <a16:creationId xmlns:a16="http://schemas.microsoft.com/office/drawing/2014/main" id="{570642F5-AA61-2870-024D-EF3542994D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17" y="586"/>
                    <a:ext cx="77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77 w 21600"/>
                      <a:gd name="T3" fmla="*/ 192 h 21600"/>
                      <a:gd name="T4" fmla="*/ 0 w 21600"/>
                      <a:gd name="T5" fmla="*/ 192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138" name="Line 161">
                    <a:extLst>
                      <a:ext uri="{FF2B5EF4-FFF2-40B4-BE49-F238E27FC236}">
                        <a16:creationId xmlns:a16="http://schemas.microsoft.com/office/drawing/2014/main" id="{01370DFD-794C-AD7A-2515-18CF4B2C302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52" y="720"/>
                    <a:ext cx="19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3126" name="Group 162">
                  <a:extLst>
                    <a:ext uri="{FF2B5EF4-FFF2-40B4-BE49-F238E27FC236}">
                      <a16:creationId xmlns:a16="http://schemas.microsoft.com/office/drawing/2014/main" id="{7CEA480E-64B5-949F-F24D-4CABFA8460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40" y="3648"/>
                  <a:ext cx="1584" cy="96"/>
                  <a:chOff x="1920" y="528"/>
                  <a:chExt cx="1824" cy="192"/>
                </a:xfrm>
              </p:grpSpPr>
              <p:sp>
                <p:nvSpPr>
                  <p:cNvPr id="3127" name="Freeform 163">
                    <a:extLst>
                      <a:ext uri="{FF2B5EF4-FFF2-40B4-BE49-F238E27FC236}">
                        <a16:creationId xmlns:a16="http://schemas.microsoft.com/office/drawing/2014/main" id="{C1C780CE-348A-9EDE-23F4-6CBDBA3E56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56" y="528"/>
                    <a:ext cx="624" cy="115"/>
                  </a:xfrm>
                  <a:custGeom>
                    <a:avLst/>
                    <a:gdLst>
                      <a:gd name="T0" fmla="*/ 0 w 624"/>
                      <a:gd name="T1" fmla="*/ 115 h 288"/>
                      <a:gd name="T2" fmla="*/ 144 w 624"/>
                      <a:gd name="T3" fmla="*/ 19 h 288"/>
                      <a:gd name="T4" fmla="*/ 624 w 624"/>
                      <a:gd name="T5" fmla="*/ 0 h 28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24" h="288">
                        <a:moveTo>
                          <a:pt x="0" y="288"/>
                        </a:moveTo>
                        <a:cubicBezTo>
                          <a:pt x="20" y="192"/>
                          <a:pt x="40" y="96"/>
                          <a:pt x="144" y="48"/>
                        </a:cubicBezTo>
                        <a:cubicBezTo>
                          <a:pt x="248" y="0"/>
                          <a:pt x="436" y="0"/>
                          <a:pt x="624" y="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28" name="Arc 164">
                    <a:extLst>
                      <a:ext uri="{FF2B5EF4-FFF2-40B4-BE49-F238E27FC236}">
                        <a16:creationId xmlns:a16="http://schemas.microsoft.com/office/drawing/2014/main" id="{41B9F524-0AFF-8990-3BE3-73D2775B28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5400000">
                    <a:off x="2121" y="586"/>
                    <a:ext cx="77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77 w 21600"/>
                      <a:gd name="T3" fmla="*/ 192 h 21600"/>
                      <a:gd name="T4" fmla="*/ 0 w 21600"/>
                      <a:gd name="T5" fmla="*/ 192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129" name="Line 165">
                    <a:extLst>
                      <a:ext uri="{FF2B5EF4-FFF2-40B4-BE49-F238E27FC236}">
                        <a16:creationId xmlns:a16="http://schemas.microsoft.com/office/drawing/2014/main" id="{38C4E1C4-29B5-40BF-8D72-7C606869EDB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20" y="720"/>
                    <a:ext cx="19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 type="triangle" w="med" len="med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30" name="Freeform 166">
                    <a:extLst>
                      <a:ext uri="{FF2B5EF4-FFF2-40B4-BE49-F238E27FC236}">
                        <a16:creationId xmlns:a16="http://schemas.microsoft.com/office/drawing/2014/main" id="{9E368D86-237A-DC40-D065-22E852D755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2736" y="528"/>
                    <a:ext cx="624" cy="115"/>
                  </a:xfrm>
                  <a:custGeom>
                    <a:avLst/>
                    <a:gdLst>
                      <a:gd name="T0" fmla="*/ 0 w 624"/>
                      <a:gd name="T1" fmla="*/ 115 h 288"/>
                      <a:gd name="T2" fmla="*/ 144 w 624"/>
                      <a:gd name="T3" fmla="*/ 19 h 288"/>
                      <a:gd name="T4" fmla="*/ 624 w 624"/>
                      <a:gd name="T5" fmla="*/ 0 h 28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24" h="288">
                        <a:moveTo>
                          <a:pt x="0" y="288"/>
                        </a:moveTo>
                        <a:cubicBezTo>
                          <a:pt x="20" y="192"/>
                          <a:pt x="40" y="96"/>
                          <a:pt x="144" y="48"/>
                        </a:cubicBezTo>
                        <a:cubicBezTo>
                          <a:pt x="248" y="0"/>
                          <a:pt x="436" y="0"/>
                          <a:pt x="624" y="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3131" name="Arc 167">
                    <a:extLst>
                      <a:ext uri="{FF2B5EF4-FFF2-40B4-BE49-F238E27FC236}">
                        <a16:creationId xmlns:a16="http://schemas.microsoft.com/office/drawing/2014/main" id="{7EC88570-2C74-4F93-E379-BCADA694B6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17" y="586"/>
                    <a:ext cx="77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77 w 21600"/>
                      <a:gd name="T3" fmla="*/ 192 h 21600"/>
                      <a:gd name="T4" fmla="*/ 0 w 21600"/>
                      <a:gd name="T5" fmla="*/ 192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3132" name="Line 168">
                    <a:extLst>
                      <a:ext uri="{FF2B5EF4-FFF2-40B4-BE49-F238E27FC236}">
                        <a16:creationId xmlns:a16="http://schemas.microsoft.com/office/drawing/2014/main" id="{FB785893-93A5-7E2B-EED7-02BC96FB23A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52" y="720"/>
                    <a:ext cx="19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</p:grpSp>
          <p:sp>
            <p:nvSpPr>
              <p:cNvPr id="3106" name="Text Box 173">
                <a:extLst>
                  <a:ext uri="{FF2B5EF4-FFF2-40B4-BE49-F238E27FC236}">
                    <a16:creationId xmlns:a16="http://schemas.microsoft.com/office/drawing/2014/main" id="{72E864B9-544F-8186-8424-6F662E49F2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6" y="3504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400" b="1">
                    <a:solidFill>
                      <a:srgbClr val="5F5F5F"/>
                    </a:solidFill>
                  </a:rPr>
                  <a:t>S</a:t>
                </a:r>
              </a:p>
            </p:txBody>
          </p:sp>
          <p:sp>
            <p:nvSpPr>
              <p:cNvPr id="3107" name="Text Box 174">
                <a:extLst>
                  <a:ext uri="{FF2B5EF4-FFF2-40B4-BE49-F238E27FC236}">
                    <a16:creationId xmlns:a16="http://schemas.microsoft.com/office/drawing/2014/main" id="{BC3E82CC-A442-AAC8-9261-15A0A9F882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8" y="3504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400" b="1">
                    <a:solidFill>
                      <a:srgbClr val="FF0000"/>
                    </a:solidFill>
                  </a:rPr>
                  <a:t>N</a:t>
                </a:r>
              </a:p>
            </p:txBody>
          </p:sp>
        </p:grpSp>
      </p:grpSp>
      <p:sp>
        <p:nvSpPr>
          <p:cNvPr id="36021" name="TextBox 36020"/>
          <p:cNvSpPr txBox="1"/>
          <p:nvPr/>
        </p:nvSpPr>
        <p:spPr>
          <a:xfrm>
            <a:off x="658368" y="164592"/>
            <a:ext cx="64008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MAGNETIC MATERIALS  •  COMPARISON 1 OF 5</a:t>
            </a:r>
          </a:p>
        </p:txBody>
      </p:sp>
      <p:sp>
        <p:nvSpPr>
          <p:cNvPr id="36022" name="TextBox 36021"/>
          <p:cNvSpPr txBox="1"/>
          <p:nvPr/>
        </p:nvSpPr>
        <p:spPr>
          <a:xfrm>
            <a:off x="640080" y="393192"/>
            <a:ext cx="1083564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06600"/>
                </a:solidFill>
                <a:latin typeface="Arial"/>
              </a:rPr>
              <a:t>Three classes, from repulsion to strong attraction</a:t>
            </a:r>
          </a:p>
        </p:txBody>
      </p:sp>
      <p:sp>
        <p:nvSpPr>
          <p:cNvPr id="36023" name="Rectangle 36022"/>
          <p:cNvSpPr/>
          <p:nvPr/>
        </p:nvSpPr>
        <p:spPr>
          <a:xfrm>
            <a:off x="658368" y="987552"/>
            <a:ext cx="10479024" cy="18288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024" name="TextBox 36023"/>
          <p:cNvSpPr txBox="1"/>
          <p:nvPr/>
        </p:nvSpPr>
        <p:spPr>
          <a:xfrm>
            <a:off x="713232" y="1133856"/>
            <a:ext cx="306324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D32F2F"/>
                </a:solidFill>
                <a:latin typeface="Arial"/>
              </a:rPr>
              <a:t>DIAMAGNETIC</a:t>
            </a:r>
          </a:p>
        </p:txBody>
      </p:sp>
      <p:sp>
        <p:nvSpPr>
          <p:cNvPr id="36025" name="Rectangle 36024"/>
          <p:cNvSpPr/>
          <p:nvPr/>
        </p:nvSpPr>
        <p:spPr>
          <a:xfrm>
            <a:off x="713232" y="1472184"/>
            <a:ext cx="3063239" cy="36576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026" name="TextBox 36025"/>
          <p:cNvSpPr txBox="1"/>
          <p:nvPr/>
        </p:nvSpPr>
        <p:spPr>
          <a:xfrm>
            <a:off x="4224528" y="1133856"/>
            <a:ext cx="306324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1565C0"/>
                </a:solidFill>
                <a:latin typeface="Arial"/>
              </a:rPr>
              <a:t>PARAMAGNETIC</a:t>
            </a:r>
          </a:p>
        </p:txBody>
      </p:sp>
      <p:sp>
        <p:nvSpPr>
          <p:cNvPr id="36027" name="Rectangle 36026"/>
          <p:cNvSpPr/>
          <p:nvPr/>
        </p:nvSpPr>
        <p:spPr>
          <a:xfrm>
            <a:off x="4224528" y="1472184"/>
            <a:ext cx="3063240" cy="36576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028" name="TextBox 36027"/>
          <p:cNvSpPr txBox="1"/>
          <p:nvPr/>
        </p:nvSpPr>
        <p:spPr>
          <a:xfrm>
            <a:off x="7735824" y="1133856"/>
            <a:ext cx="306324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993300"/>
                </a:solidFill>
                <a:latin typeface="Arial"/>
              </a:rPr>
              <a:t>FERROMAGNETIC</a:t>
            </a:r>
          </a:p>
        </p:txBody>
      </p:sp>
      <p:sp>
        <p:nvSpPr>
          <p:cNvPr id="36029" name="Rectangle 36028"/>
          <p:cNvSpPr/>
          <p:nvPr/>
        </p:nvSpPr>
        <p:spPr>
          <a:xfrm>
            <a:off x="7735824" y="1472184"/>
            <a:ext cx="3063239" cy="36576"/>
          </a:xfrm>
          <a:prstGeom prst="rect">
            <a:avLst/>
          </a:prstGeom>
          <a:solidFill>
            <a:srgbClr val="993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030" name="Rectangle 36029"/>
          <p:cNvSpPr/>
          <p:nvPr/>
        </p:nvSpPr>
        <p:spPr>
          <a:xfrm>
            <a:off x="4069080" y="1133856"/>
            <a:ext cx="18287" cy="4462272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031" name="Rectangle 36030"/>
          <p:cNvSpPr/>
          <p:nvPr/>
        </p:nvSpPr>
        <p:spPr>
          <a:xfrm>
            <a:off x="7580375" y="1133856"/>
            <a:ext cx="18288" cy="4462272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032" name="TextBox 36031"/>
          <p:cNvSpPr txBox="1"/>
          <p:nvPr/>
        </p:nvSpPr>
        <p:spPr>
          <a:xfrm>
            <a:off x="713232" y="1618488"/>
            <a:ext cx="3063240" cy="4937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02124"/>
                </a:solidFill>
                <a:latin typeface="Arial"/>
              </a:rPr>
              <a:t>Feebly repelled by a magnet.</a:t>
            </a:r>
          </a:p>
        </p:txBody>
      </p:sp>
      <p:sp>
        <p:nvSpPr>
          <p:cNvPr id="36033" name="TextBox 36032"/>
          <p:cNvSpPr txBox="1"/>
          <p:nvPr/>
        </p:nvSpPr>
        <p:spPr>
          <a:xfrm>
            <a:off x="713232" y="2157984"/>
            <a:ext cx="3063240" cy="9326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0" i="1">
                <a:solidFill>
                  <a:srgbClr val="008080"/>
                </a:solidFill>
                <a:latin typeface="Arial"/>
              </a:rPr>
              <a:t>Examples: Antimony, Bismuth, Copper, Gold, Silver, Quartz, Mercury, Alcohol, water, Hydrogen, Air, Argon, etc.</a:t>
            </a:r>
          </a:p>
        </p:txBody>
      </p:sp>
      <p:sp>
        <p:nvSpPr>
          <p:cNvPr id="36034" name="Rectangle 36033"/>
          <p:cNvSpPr/>
          <p:nvPr/>
        </p:nvSpPr>
        <p:spPr>
          <a:xfrm>
            <a:off x="713232" y="3154680"/>
            <a:ext cx="3063239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035" name="TextBox 36034"/>
          <p:cNvSpPr txBox="1"/>
          <p:nvPr/>
        </p:nvSpPr>
        <p:spPr>
          <a:xfrm>
            <a:off x="713232" y="3273552"/>
            <a:ext cx="306324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D32F2F"/>
                </a:solidFill>
                <a:latin typeface="Arial"/>
              </a:rPr>
              <a:t>FIELD-LINE BEHAVIOUR</a:t>
            </a:r>
          </a:p>
        </p:txBody>
      </p:sp>
      <p:sp>
        <p:nvSpPr>
          <p:cNvPr id="36036" name="TextBox 36035"/>
          <p:cNvSpPr txBox="1"/>
          <p:nvPr/>
        </p:nvSpPr>
        <p:spPr>
          <a:xfrm>
            <a:off x="713232" y="3602736"/>
            <a:ext cx="3063240" cy="6949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20" b="0" i="0" dirty="0">
                <a:solidFill>
                  <a:srgbClr val="202124"/>
                </a:solidFill>
                <a:latin typeface="Arial"/>
              </a:rPr>
              <a:t>When placed in a magnetic field, the lines of force tend to avoid the substance.</a:t>
            </a:r>
          </a:p>
        </p:txBody>
      </p:sp>
      <p:sp>
        <p:nvSpPr>
          <p:cNvPr id="36037" name="TextBox 36036"/>
          <p:cNvSpPr txBox="1"/>
          <p:nvPr/>
        </p:nvSpPr>
        <p:spPr>
          <a:xfrm>
            <a:off x="4224528" y="1618488"/>
            <a:ext cx="3063240" cy="4937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02124"/>
                </a:solidFill>
                <a:latin typeface="Arial"/>
              </a:rPr>
              <a:t>Feebly attracted by a magnet.</a:t>
            </a:r>
          </a:p>
        </p:txBody>
      </p:sp>
      <p:sp>
        <p:nvSpPr>
          <p:cNvPr id="36038" name="TextBox 36037"/>
          <p:cNvSpPr txBox="1"/>
          <p:nvPr/>
        </p:nvSpPr>
        <p:spPr>
          <a:xfrm>
            <a:off x="4224528" y="2157984"/>
            <a:ext cx="3063240" cy="9326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0" i="1">
                <a:solidFill>
                  <a:srgbClr val="008080"/>
                </a:solidFill>
                <a:latin typeface="Arial"/>
              </a:rPr>
              <a:t>Examples: Aluminium, Chromium, Alkali and Alkaline earth metals, Platinum, Oxygen, etc.</a:t>
            </a:r>
          </a:p>
        </p:txBody>
      </p:sp>
      <p:sp>
        <p:nvSpPr>
          <p:cNvPr id="36039" name="Rectangle 36038"/>
          <p:cNvSpPr/>
          <p:nvPr/>
        </p:nvSpPr>
        <p:spPr>
          <a:xfrm>
            <a:off x="4224528" y="3154680"/>
            <a:ext cx="3063240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040" name="TextBox 36039"/>
          <p:cNvSpPr txBox="1"/>
          <p:nvPr/>
        </p:nvSpPr>
        <p:spPr>
          <a:xfrm>
            <a:off x="4224528" y="3273552"/>
            <a:ext cx="306324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565C0"/>
                </a:solidFill>
                <a:latin typeface="Arial"/>
              </a:rPr>
              <a:t>FIELD-LINE BEHAVIOUR</a:t>
            </a:r>
          </a:p>
        </p:txBody>
      </p:sp>
      <p:sp>
        <p:nvSpPr>
          <p:cNvPr id="36041" name="TextBox 36040"/>
          <p:cNvSpPr txBox="1"/>
          <p:nvPr/>
        </p:nvSpPr>
        <p:spPr>
          <a:xfrm>
            <a:off x="4224528" y="3602736"/>
            <a:ext cx="3063240" cy="6949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20" b="0" i="0">
                <a:solidFill>
                  <a:srgbClr val="202124"/>
                </a:solidFill>
                <a:latin typeface="Arial"/>
              </a:rPr>
              <a:t>The lines of force prefer to pass through the substance rather than air.</a:t>
            </a:r>
          </a:p>
        </p:txBody>
      </p:sp>
      <p:sp>
        <p:nvSpPr>
          <p:cNvPr id="36042" name="TextBox 36041"/>
          <p:cNvSpPr txBox="1"/>
          <p:nvPr/>
        </p:nvSpPr>
        <p:spPr>
          <a:xfrm>
            <a:off x="7735824" y="1618488"/>
            <a:ext cx="3063240" cy="4937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02124"/>
                </a:solidFill>
                <a:latin typeface="Arial"/>
              </a:rPr>
              <a:t>Strongly attracted by a magnet.</a:t>
            </a:r>
          </a:p>
        </p:txBody>
      </p:sp>
      <p:sp>
        <p:nvSpPr>
          <p:cNvPr id="36043" name="TextBox 36042"/>
          <p:cNvSpPr txBox="1"/>
          <p:nvPr/>
        </p:nvSpPr>
        <p:spPr>
          <a:xfrm>
            <a:off x="7735824" y="2157984"/>
            <a:ext cx="3063240" cy="9326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" b="0" i="1">
                <a:solidFill>
                  <a:srgbClr val="008080"/>
                </a:solidFill>
                <a:latin typeface="Arial"/>
              </a:rPr>
              <a:t>Examples: Iron, Cobalt, Nickel, Gadolinium, Dysprosium, etc.</a:t>
            </a:r>
          </a:p>
        </p:txBody>
      </p:sp>
      <p:sp>
        <p:nvSpPr>
          <p:cNvPr id="36044" name="Rectangle 36043"/>
          <p:cNvSpPr/>
          <p:nvPr/>
        </p:nvSpPr>
        <p:spPr>
          <a:xfrm>
            <a:off x="7735824" y="3154680"/>
            <a:ext cx="3063239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045" name="TextBox 36044"/>
          <p:cNvSpPr txBox="1"/>
          <p:nvPr/>
        </p:nvSpPr>
        <p:spPr>
          <a:xfrm>
            <a:off x="7735824" y="3273552"/>
            <a:ext cx="306324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993300"/>
                </a:solidFill>
                <a:latin typeface="Arial"/>
              </a:rPr>
              <a:t>FIELD-LINE BEHAVIOUR</a:t>
            </a:r>
          </a:p>
        </p:txBody>
      </p:sp>
      <p:sp>
        <p:nvSpPr>
          <p:cNvPr id="36046" name="TextBox 36045"/>
          <p:cNvSpPr txBox="1"/>
          <p:nvPr/>
        </p:nvSpPr>
        <p:spPr>
          <a:xfrm>
            <a:off x="7735824" y="3602736"/>
            <a:ext cx="3063240" cy="6949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20" b="0" i="0">
                <a:solidFill>
                  <a:srgbClr val="202124"/>
                </a:solidFill>
                <a:latin typeface="Arial"/>
              </a:rPr>
              <a:t>The lines of force tend to crowd into the specimen.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22" grpId="0"/>
      <p:bldP spid="36023" grpId="0" animBg="1"/>
      <p:bldP spid="36024" grpId="0"/>
      <p:bldP spid="36025" grpId="0" animBg="1"/>
      <p:bldP spid="36026" grpId="0"/>
      <p:bldP spid="36027" grpId="0" animBg="1"/>
      <p:bldP spid="36028" grpId="0"/>
      <p:bldP spid="36029" grpId="0" animBg="1"/>
      <p:bldP spid="36032" grpId="0"/>
      <p:bldP spid="36033" grpId="0"/>
      <p:bldP spid="36034" grpId="0" animBg="1"/>
      <p:bldP spid="36035" grpId="0"/>
      <p:bldP spid="36036" grpId="0"/>
      <p:bldP spid="36037" grpId="0"/>
      <p:bldP spid="36038" grpId="0"/>
      <p:bldP spid="36039" grpId="0" animBg="1"/>
      <p:bldP spid="36040" grpId="0"/>
      <p:bldP spid="36041" grpId="0"/>
      <p:bldP spid="36042" grpId="0"/>
      <p:bldP spid="36043" grpId="0"/>
      <p:bldP spid="36044" grpId="0" animBg="1"/>
      <p:bldP spid="36045" grpId="0"/>
      <p:bldP spid="360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E491E80-5C17-3ED6-A3F4-976305930138}"/>
              </a:ext>
            </a:extLst>
          </p:cNvPr>
          <p:cNvGrpSpPr/>
          <p:nvPr/>
        </p:nvGrpSpPr>
        <p:grpSpPr>
          <a:xfrm>
            <a:off x="1022114" y="4276344"/>
            <a:ext cx="2209800" cy="1447800"/>
            <a:chOff x="2286000" y="3505201"/>
            <a:chExt cx="2209800" cy="1447800"/>
          </a:xfrm>
        </p:grpSpPr>
        <p:grpSp>
          <p:nvGrpSpPr>
            <p:cNvPr id="40057" name="Group 121">
              <a:extLst>
                <a:ext uri="{FF2B5EF4-FFF2-40B4-BE49-F238E27FC236}">
                  <a16:creationId xmlns:a16="http://schemas.microsoft.com/office/drawing/2014/main" id="{AB890FBB-BEA4-C5AB-F622-A6706AEA77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01963" y="4432300"/>
              <a:ext cx="836612" cy="133350"/>
              <a:chOff x="979" y="1208"/>
              <a:chExt cx="527" cy="84"/>
            </a:xfrm>
          </p:grpSpPr>
          <p:sp>
            <p:nvSpPr>
              <p:cNvPr id="5213" name="Line 122">
                <a:extLst>
                  <a:ext uri="{FF2B5EF4-FFF2-40B4-BE49-F238E27FC236}">
                    <a16:creationId xmlns:a16="http://schemas.microsoft.com/office/drawing/2014/main" id="{8A42EFFF-5893-B222-CBC1-B58643DBB1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17" y="1208"/>
                <a:ext cx="489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214" name="Line 123">
                <a:extLst>
                  <a:ext uri="{FF2B5EF4-FFF2-40B4-BE49-F238E27FC236}">
                    <a16:creationId xmlns:a16="http://schemas.microsoft.com/office/drawing/2014/main" id="{EE501D73-E87A-5F95-A749-5F3E9FFF45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9" y="1292"/>
                <a:ext cx="490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40060" name="Group 124">
              <a:extLst>
                <a:ext uri="{FF2B5EF4-FFF2-40B4-BE49-F238E27FC236}">
                  <a16:creationId xmlns:a16="http://schemas.microsoft.com/office/drawing/2014/main" id="{4ED4F687-BA43-239F-0405-0DD528247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6000" y="4389438"/>
              <a:ext cx="2209800" cy="481012"/>
              <a:chOff x="528" y="1181"/>
              <a:chExt cx="1392" cy="303"/>
            </a:xfrm>
          </p:grpSpPr>
          <p:grpSp>
            <p:nvGrpSpPr>
              <p:cNvPr id="5205" name="Group 125">
                <a:extLst>
                  <a:ext uri="{FF2B5EF4-FFF2-40B4-BE49-F238E27FC236}">
                    <a16:creationId xmlns:a16="http://schemas.microsoft.com/office/drawing/2014/main" id="{D41E246D-E1B1-D6BE-DE34-7266AC2068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8" y="1181"/>
                <a:ext cx="451" cy="153"/>
                <a:chOff x="3264" y="1120"/>
                <a:chExt cx="576" cy="176"/>
              </a:xfrm>
            </p:grpSpPr>
            <p:sp>
              <p:nvSpPr>
                <p:cNvPr id="5211" name="Rectangle 126">
                  <a:extLst>
                    <a:ext uri="{FF2B5EF4-FFF2-40B4-BE49-F238E27FC236}">
                      <a16:creationId xmlns:a16="http://schemas.microsoft.com/office/drawing/2014/main" id="{7CAD9320-A241-B799-0556-2A0E67C2F5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64" y="1200"/>
                  <a:ext cx="576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miter lim="800000"/>
                  <a:headEnd/>
                  <a:tailEnd/>
                </a:ln>
                <a:effectLst/>
                <a:scene3d>
                  <a:camera prst="legacyObliqueTopRight">
                    <a:rot lat="899999" lon="0" rev="0"/>
                  </a:camera>
                  <a:lightRig rig="legacyFlat3" dir="r"/>
                </a:scene3d>
                <a:sp3d extrusionH="290500" prstMaterial="legacyMetal">
                  <a:bevelT w="13500" h="13500" prst="angle"/>
                  <a:bevelB w="13500" h="13500" prst="angle"/>
                  <a:extrusionClr>
                    <a:srgbClr val="969696"/>
                  </a:extrusionClr>
                  <a:contourClr>
                    <a:schemeClr val="bg1"/>
                  </a:contour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IN" altLang="en-US"/>
                </a:p>
              </p:txBody>
            </p:sp>
            <p:sp>
              <p:nvSpPr>
                <p:cNvPr id="5212" name="Oval 127">
                  <a:extLst>
                    <a:ext uri="{FF2B5EF4-FFF2-40B4-BE49-F238E27FC236}">
                      <a16:creationId xmlns:a16="http://schemas.microsoft.com/office/drawing/2014/main" id="{B518CF17-8CA9-9707-BB67-0E83504321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120"/>
                  <a:ext cx="32" cy="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IN" altLang="en-US"/>
                </a:p>
              </p:txBody>
            </p:sp>
          </p:grpSp>
          <p:grpSp>
            <p:nvGrpSpPr>
              <p:cNvPr id="5206" name="Group 128">
                <a:extLst>
                  <a:ext uri="{FF2B5EF4-FFF2-40B4-BE49-F238E27FC236}">
                    <a16:creationId xmlns:a16="http://schemas.microsoft.com/office/drawing/2014/main" id="{C0C4190C-94CB-9813-78F2-543BC4858D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69" y="1181"/>
                <a:ext cx="451" cy="153"/>
                <a:chOff x="5040" y="1120"/>
                <a:chExt cx="576" cy="176"/>
              </a:xfrm>
            </p:grpSpPr>
            <p:sp>
              <p:nvSpPr>
                <p:cNvPr id="5209" name="Rectangle 129">
                  <a:extLst>
                    <a:ext uri="{FF2B5EF4-FFF2-40B4-BE49-F238E27FC236}">
                      <a16:creationId xmlns:a16="http://schemas.microsoft.com/office/drawing/2014/main" id="{A8BBB4D6-EB20-EE20-4202-011F7CF28F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0" y="1200"/>
                  <a:ext cx="576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miter lim="800000"/>
                  <a:headEnd/>
                  <a:tailEnd/>
                </a:ln>
                <a:effectLst/>
                <a:scene3d>
                  <a:camera prst="legacyObliqueTopRight">
                    <a:rot lat="899999" lon="0" rev="0"/>
                  </a:camera>
                  <a:lightRig rig="legacyFlat3" dir="r"/>
                </a:scene3d>
                <a:sp3d extrusionH="290500" prstMaterial="legacyMetal">
                  <a:bevelT w="13500" h="13500" prst="angle"/>
                  <a:bevelB w="13500" h="13500" prst="angle"/>
                  <a:extrusionClr>
                    <a:srgbClr val="969696"/>
                  </a:extrusionClr>
                  <a:contourClr>
                    <a:schemeClr val="bg1"/>
                  </a:contour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IN" altLang="en-US"/>
                </a:p>
              </p:txBody>
            </p:sp>
            <p:sp>
              <p:nvSpPr>
                <p:cNvPr id="5210" name="Oval 130">
                  <a:extLst>
                    <a:ext uri="{FF2B5EF4-FFF2-40B4-BE49-F238E27FC236}">
                      <a16:creationId xmlns:a16="http://schemas.microsoft.com/office/drawing/2014/main" id="{17DC301D-DE33-8D41-DADF-DF4C713F76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04" y="1120"/>
                  <a:ext cx="32" cy="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IN" altLang="en-US"/>
                </a:p>
              </p:txBody>
            </p:sp>
          </p:grpSp>
          <p:sp>
            <p:nvSpPr>
              <p:cNvPr id="5207" name="Text Box 131">
                <a:extLst>
                  <a:ext uri="{FF2B5EF4-FFF2-40B4-BE49-F238E27FC236}">
                    <a16:creationId xmlns:a16="http://schemas.microsoft.com/office/drawing/2014/main" id="{E2461848-3213-3A8A-4D0A-1F1A8EC393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31" y="1292"/>
                <a:ext cx="150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400" b="1">
                    <a:solidFill>
                      <a:srgbClr val="5F5F5F"/>
                    </a:solidFill>
                  </a:rPr>
                  <a:t>S</a:t>
                </a:r>
              </a:p>
            </p:txBody>
          </p:sp>
          <p:sp>
            <p:nvSpPr>
              <p:cNvPr id="5208" name="Text Box 132">
                <a:extLst>
                  <a:ext uri="{FF2B5EF4-FFF2-40B4-BE49-F238E27FC236}">
                    <a16:creationId xmlns:a16="http://schemas.microsoft.com/office/drawing/2014/main" id="{DF467BE8-4563-A2D4-B2BD-3247A6288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04" y="1292"/>
                <a:ext cx="15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400" b="1">
                    <a:solidFill>
                      <a:srgbClr val="FF0000"/>
                    </a:solidFill>
                  </a:rPr>
                  <a:t>N</a:t>
                </a:r>
              </a:p>
            </p:txBody>
          </p:sp>
        </p:grpSp>
        <p:sp>
          <p:nvSpPr>
            <p:cNvPr id="40069" name="Rectangle 133">
              <a:extLst>
                <a:ext uri="{FF2B5EF4-FFF2-40B4-BE49-F238E27FC236}">
                  <a16:creationId xmlns:a16="http://schemas.microsoft.com/office/drawing/2014/main" id="{1515E0D6-7633-90FB-AA4B-FFC7A50F5AA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263713">
              <a:off x="2995613" y="4459288"/>
              <a:ext cx="927100" cy="60325"/>
            </a:xfrm>
            <a:prstGeom prst="rect">
              <a:avLst/>
            </a:prstGeom>
            <a:solidFill>
              <a:srgbClr val="FF9933"/>
            </a:solidFill>
            <a:ln w="9525">
              <a:miter lim="800000"/>
              <a:headEnd/>
              <a:tailEnd/>
            </a:ln>
            <a:effectLst/>
            <a:scene3d>
              <a:camera prst="legacyObliqueTopLeft"/>
              <a:lightRig rig="legacyFlat4" dir="b"/>
            </a:scene3d>
            <a:sp3d extrusionH="365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grpSp>
          <p:nvGrpSpPr>
            <p:cNvPr id="40070" name="Group 134">
              <a:extLst>
                <a:ext uri="{FF2B5EF4-FFF2-40B4-BE49-F238E27FC236}">
                  <a16:creationId xmlns:a16="http://schemas.microsoft.com/office/drawing/2014/main" id="{4383DC00-DA07-C4D6-0868-F27A97F448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79764" y="3505201"/>
              <a:ext cx="477837" cy="993775"/>
              <a:chOff x="2688" y="624"/>
              <a:chExt cx="301" cy="626"/>
            </a:xfrm>
          </p:grpSpPr>
          <p:grpSp>
            <p:nvGrpSpPr>
              <p:cNvPr id="5192" name="Group 135">
                <a:extLst>
                  <a:ext uri="{FF2B5EF4-FFF2-40B4-BE49-F238E27FC236}">
                    <a16:creationId xmlns:a16="http://schemas.microsoft.com/office/drawing/2014/main" id="{0168D89D-AD0F-E568-F378-9A6446C08E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8" y="624"/>
                <a:ext cx="301" cy="626"/>
                <a:chOff x="1055" y="624"/>
                <a:chExt cx="301" cy="626"/>
              </a:xfrm>
            </p:grpSpPr>
            <p:sp>
              <p:nvSpPr>
                <p:cNvPr id="5194" name="Line 136">
                  <a:extLst>
                    <a:ext uri="{FF2B5EF4-FFF2-40B4-BE49-F238E27FC236}">
                      <a16:creationId xmlns:a16="http://schemas.microsoft.com/office/drawing/2014/main" id="{221190E8-4D8A-AD50-9D88-4874CEE558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05" y="666"/>
                  <a:ext cx="0" cy="584"/>
                </a:xfrm>
                <a:prstGeom prst="line">
                  <a:avLst/>
                </a:prstGeom>
                <a:noFill/>
                <a:ln w="28575">
                  <a:solidFill>
                    <a:srgbClr val="0099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grpSp>
              <p:nvGrpSpPr>
                <p:cNvPr id="5195" name="Group 137">
                  <a:extLst>
                    <a:ext uri="{FF2B5EF4-FFF2-40B4-BE49-F238E27FC236}">
                      <a16:creationId xmlns:a16="http://schemas.microsoft.com/office/drawing/2014/main" id="{9A2BA137-8E98-A939-A133-755C953BED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55" y="624"/>
                  <a:ext cx="301" cy="42"/>
                  <a:chOff x="1055" y="624"/>
                  <a:chExt cx="301" cy="42"/>
                </a:xfrm>
              </p:grpSpPr>
              <p:sp>
                <p:nvSpPr>
                  <p:cNvPr id="5196" name="Line 138">
                    <a:extLst>
                      <a:ext uri="{FF2B5EF4-FFF2-40B4-BE49-F238E27FC236}">
                        <a16:creationId xmlns:a16="http://schemas.microsoft.com/office/drawing/2014/main" id="{0BDB251E-7B8D-53FB-6062-A9C8023C184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55" y="666"/>
                    <a:ext cx="301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CC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5197" name="Line 139">
                    <a:extLst>
                      <a:ext uri="{FF2B5EF4-FFF2-40B4-BE49-F238E27FC236}">
                        <a16:creationId xmlns:a16="http://schemas.microsoft.com/office/drawing/2014/main" id="{E7B5A0DB-AEDA-4714-6EA2-11B54E3BB64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55" y="624"/>
                    <a:ext cx="37" cy="42"/>
                  </a:xfrm>
                  <a:prstGeom prst="line">
                    <a:avLst/>
                  </a:prstGeom>
                  <a:noFill/>
                  <a:ln w="28575">
                    <a:solidFill>
                      <a:srgbClr val="CC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5198" name="Line 140">
                    <a:extLst>
                      <a:ext uri="{FF2B5EF4-FFF2-40B4-BE49-F238E27FC236}">
                        <a16:creationId xmlns:a16="http://schemas.microsoft.com/office/drawing/2014/main" id="{1EFD53AE-D6BD-2CB5-85D3-0C1A4F94BA3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2" y="624"/>
                    <a:ext cx="38" cy="42"/>
                  </a:xfrm>
                  <a:prstGeom prst="line">
                    <a:avLst/>
                  </a:prstGeom>
                  <a:noFill/>
                  <a:ln w="28575">
                    <a:solidFill>
                      <a:srgbClr val="CC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5199" name="Line 141">
                    <a:extLst>
                      <a:ext uri="{FF2B5EF4-FFF2-40B4-BE49-F238E27FC236}">
                        <a16:creationId xmlns:a16="http://schemas.microsoft.com/office/drawing/2014/main" id="{FF9883CB-2A21-4131-B472-7D5064D55D6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30" y="624"/>
                    <a:ext cx="38" cy="42"/>
                  </a:xfrm>
                  <a:prstGeom prst="line">
                    <a:avLst/>
                  </a:prstGeom>
                  <a:noFill/>
                  <a:ln w="28575">
                    <a:solidFill>
                      <a:srgbClr val="CC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5200" name="Line 142">
                    <a:extLst>
                      <a:ext uri="{FF2B5EF4-FFF2-40B4-BE49-F238E27FC236}">
                        <a16:creationId xmlns:a16="http://schemas.microsoft.com/office/drawing/2014/main" id="{CB616669-3C2B-1D4C-8BF3-90F96D1402D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68" y="624"/>
                    <a:ext cx="37" cy="42"/>
                  </a:xfrm>
                  <a:prstGeom prst="line">
                    <a:avLst/>
                  </a:prstGeom>
                  <a:noFill/>
                  <a:ln w="28575">
                    <a:solidFill>
                      <a:srgbClr val="CC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5201" name="Line 143">
                    <a:extLst>
                      <a:ext uri="{FF2B5EF4-FFF2-40B4-BE49-F238E27FC236}">
                        <a16:creationId xmlns:a16="http://schemas.microsoft.com/office/drawing/2014/main" id="{C1C2F3D5-660F-A93F-52DB-1E2C62B6341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05" y="624"/>
                    <a:ext cx="38" cy="42"/>
                  </a:xfrm>
                  <a:prstGeom prst="line">
                    <a:avLst/>
                  </a:prstGeom>
                  <a:noFill/>
                  <a:ln w="28575">
                    <a:solidFill>
                      <a:srgbClr val="CC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5202" name="Line 144">
                    <a:extLst>
                      <a:ext uri="{FF2B5EF4-FFF2-40B4-BE49-F238E27FC236}">
                        <a16:creationId xmlns:a16="http://schemas.microsoft.com/office/drawing/2014/main" id="{52F1A692-E8E2-45DA-7FA5-8B07482AFB5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43" y="624"/>
                    <a:ext cx="37" cy="42"/>
                  </a:xfrm>
                  <a:prstGeom prst="line">
                    <a:avLst/>
                  </a:prstGeom>
                  <a:noFill/>
                  <a:ln w="28575">
                    <a:solidFill>
                      <a:srgbClr val="CC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5203" name="Line 145">
                    <a:extLst>
                      <a:ext uri="{FF2B5EF4-FFF2-40B4-BE49-F238E27FC236}">
                        <a16:creationId xmlns:a16="http://schemas.microsoft.com/office/drawing/2014/main" id="{2F4F2403-F7FA-6820-3A13-EF564CC8E60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80" y="624"/>
                    <a:ext cx="38" cy="42"/>
                  </a:xfrm>
                  <a:prstGeom prst="line">
                    <a:avLst/>
                  </a:prstGeom>
                  <a:noFill/>
                  <a:ln w="28575">
                    <a:solidFill>
                      <a:srgbClr val="CC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5204" name="Line 146">
                    <a:extLst>
                      <a:ext uri="{FF2B5EF4-FFF2-40B4-BE49-F238E27FC236}">
                        <a16:creationId xmlns:a16="http://schemas.microsoft.com/office/drawing/2014/main" id="{EB13FDA6-3764-3B09-177F-32D7FF7C95D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18" y="624"/>
                    <a:ext cx="38" cy="42"/>
                  </a:xfrm>
                  <a:prstGeom prst="line">
                    <a:avLst/>
                  </a:prstGeom>
                  <a:noFill/>
                  <a:ln w="28575">
                    <a:solidFill>
                      <a:srgbClr val="CC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</p:grpSp>
          <p:sp>
            <p:nvSpPr>
              <p:cNvPr id="5193" name="Line 147">
                <a:extLst>
                  <a:ext uri="{FF2B5EF4-FFF2-40B4-BE49-F238E27FC236}">
                    <a16:creationId xmlns:a16="http://schemas.microsoft.com/office/drawing/2014/main" id="{6631B81C-76DD-3C02-6043-1C846A7161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240"/>
                <a:ext cx="48" cy="0"/>
              </a:xfrm>
              <a:prstGeom prst="line">
                <a:avLst/>
              </a:pr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907A195-DE2D-70D8-80AE-94A5CC550C1F}"/>
              </a:ext>
            </a:extLst>
          </p:cNvPr>
          <p:cNvGrpSpPr/>
          <p:nvPr/>
        </p:nvGrpSpPr>
        <p:grpSpPr>
          <a:xfrm>
            <a:off x="4792025" y="4287199"/>
            <a:ext cx="2209800" cy="1374774"/>
            <a:chOff x="5105400" y="3502026"/>
            <a:chExt cx="2209800" cy="1374774"/>
          </a:xfrm>
        </p:grpSpPr>
        <p:sp>
          <p:nvSpPr>
            <p:cNvPr id="40084" name="Rectangle 148">
              <a:extLst>
                <a:ext uri="{FF2B5EF4-FFF2-40B4-BE49-F238E27FC236}">
                  <a16:creationId xmlns:a16="http://schemas.microsoft.com/office/drawing/2014/main" id="{4B1D54FD-D530-C533-0A38-252F958045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076519" flipV="1">
              <a:off x="6030913" y="4421188"/>
              <a:ext cx="509588" cy="74613"/>
            </a:xfrm>
            <a:prstGeom prst="rect">
              <a:avLst/>
            </a:prstGeom>
            <a:solidFill>
              <a:srgbClr val="666699"/>
            </a:solidFill>
            <a:ln w="9525">
              <a:miter lim="800000"/>
              <a:headEnd/>
              <a:tailEnd/>
            </a:ln>
            <a:effectLst/>
            <a:scene3d>
              <a:camera prst="legacyObliqueTopLeft">
                <a:rot lat="300000" lon="0" rev="0"/>
              </a:camera>
              <a:lightRig rig="legacyFlat1" dir="t"/>
            </a:scene3d>
            <a:sp3d extrusionH="36500" prstMaterial="legacyMatte">
              <a:bevelT w="13500" h="13500" prst="angle"/>
              <a:bevelB w="13500" h="13500" prst="angle"/>
              <a:extrusionClr>
                <a:srgbClr val="666699"/>
              </a:extrusionClr>
              <a:contourClr>
                <a:srgbClr val="6666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grpSp>
          <p:nvGrpSpPr>
            <p:cNvPr id="40085" name="Group 149">
              <a:extLst>
                <a:ext uri="{FF2B5EF4-FFF2-40B4-BE49-F238E27FC236}">
                  <a16:creationId xmlns:a16="http://schemas.microsoft.com/office/drawing/2014/main" id="{2FAF3537-A83C-3007-6B02-A57753A3C3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21364" y="4343400"/>
              <a:ext cx="884237" cy="222250"/>
              <a:chOff x="2707" y="1200"/>
              <a:chExt cx="557" cy="140"/>
            </a:xfrm>
          </p:grpSpPr>
          <p:sp>
            <p:nvSpPr>
              <p:cNvPr id="5190" name="Line 150">
                <a:extLst>
                  <a:ext uri="{FF2B5EF4-FFF2-40B4-BE49-F238E27FC236}">
                    <a16:creationId xmlns:a16="http://schemas.microsoft.com/office/drawing/2014/main" id="{AB80CC01-8E5A-0A5A-AE50-DC542D0D94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7" y="1340"/>
                <a:ext cx="490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91" name="Line 151">
                <a:extLst>
                  <a:ext uri="{FF2B5EF4-FFF2-40B4-BE49-F238E27FC236}">
                    <a16:creationId xmlns:a16="http://schemas.microsoft.com/office/drawing/2014/main" id="{97FEF8CB-D97E-38F1-537D-EBDEB1DFFB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75" y="1200"/>
                <a:ext cx="489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40088" name="Group 152">
              <a:extLst>
                <a:ext uri="{FF2B5EF4-FFF2-40B4-BE49-F238E27FC236}">
                  <a16:creationId xmlns:a16="http://schemas.microsoft.com/office/drawing/2014/main" id="{B96C5AAB-5086-CF20-1973-B03A211B3C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05400" y="4395788"/>
              <a:ext cx="2209800" cy="481012"/>
              <a:chOff x="2256" y="1229"/>
              <a:chExt cx="1392" cy="303"/>
            </a:xfrm>
          </p:grpSpPr>
          <p:grpSp>
            <p:nvGrpSpPr>
              <p:cNvPr id="5182" name="Group 153">
                <a:extLst>
                  <a:ext uri="{FF2B5EF4-FFF2-40B4-BE49-F238E27FC236}">
                    <a16:creationId xmlns:a16="http://schemas.microsoft.com/office/drawing/2014/main" id="{E0415265-D9C6-702A-905E-C513E6EA2C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1229"/>
                <a:ext cx="451" cy="153"/>
                <a:chOff x="3264" y="1120"/>
                <a:chExt cx="576" cy="176"/>
              </a:xfrm>
            </p:grpSpPr>
            <p:sp>
              <p:nvSpPr>
                <p:cNvPr id="5188" name="Rectangle 154">
                  <a:extLst>
                    <a:ext uri="{FF2B5EF4-FFF2-40B4-BE49-F238E27FC236}">
                      <a16:creationId xmlns:a16="http://schemas.microsoft.com/office/drawing/2014/main" id="{5843B428-ADFE-9963-C836-556B579DE0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64" y="1200"/>
                  <a:ext cx="576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miter lim="800000"/>
                  <a:headEnd/>
                  <a:tailEnd/>
                </a:ln>
                <a:effectLst/>
                <a:scene3d>
                  <a:camera prst="legacyObliqueTopRight">
                    <a:rot lat="899999" lon="0" rev="0"/>
                  </a:camera>
                  <a:lightRig rig="legacyFlat3" dir="r"/>
                </a:scene3d>
                <a:sp3d extrusionH="290500" prstMaterial="legacyMetal">
                  <a:bevelT w="13500" h="13500" prst="angle"/>
                  <a:bevelB w="13500" h="13500" prst="angle"/>
                  <a:extrusionClr>
                    <a:srgbClr val="969696"/>
                  </a:extrusionClr>
                  <a:contourClr>
                    <a:schemeClr val="bg1"/>
                  </a:contour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IN" altLang="en-US"/>
                </a:p>
              </p:txBody>
            </p:sp>
            <p:sp>
              <p:nvSpPr>
                <p:cNvPr id="5189" name="Oval 155">
                  <a:extLst>
                    <a:ext uri="{FF2B5EF4-FFF2-40B4-BE49-F238E27FC236}">
                      <a16:creationId xmlns:a16="http://schemas.microsoft.com/office/drawing/2014/main" id="{0543A24A-4668-A104-551C-EF6F9782D4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120"/>
                  <a:ext cx="32" cy="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IN" altLang="en-US"/>
                </a:p>
              </p:txBody>
            </p:sp>
          </p:grpSp>
          <p:grpSp>
            <p:nvGrpSpPr>
              <p:cNvPr id="5183" name="Group 156">
                <a:extLst>
                  <a:ext uri="{FF2B5EF4-FFF2-40B4-BE49-F238E27FC236}">
                    <a16:creationId xmlns:a16="http://schemas.microsoft.com/office/drawing/2014/main" id="{0D83F1F5-94F9-DE6D-40F8-ED3238FEED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97" y="1229"/>
                <a:ext cx="451" cy="153"/>
                <a:chOff x="5040" y="1120"/>
                <a:chExt cx="576" cy="176"/>
              </a:xfrm>
            </p:grpSpPr>
            <p:sp>
              <p:nvSpPr>
                <p:cNvPr id="5186" name="Rectangle 157">
                  <a:extLst>
                    <a:ext uri="{FF2B5EF4-FFF2-40B4-BE49-F238E27FC236}">
                      <a16:creationId xmlns:a16="http://schemas.microsoft.com/office/drawing/2014/main" id="{83DEC6CA-6922-17F2-33F5-34CB51CF7B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0" y="1200"/>
                  <a:ext cx="576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miter lim="800000"/>
                  <a:headEnd/>
                  <a:tailEnd/>
                </a:ln>
                <a:effectLst/>
                <a:scene3d>
                  <a:camera prst="legacyObliqueTopRight">
                    <a:rot lat="899999" lon="0" rev="0"/>
                  </a:camera>
                  <a:lightRig rig="legacyFlat3" dir="r"/>
                </a:scene3d>
                <a:sp3d extrusionH="290500" prstMaterial="legacyMetal">
                  <a:bevelT w="13500" h="13500" prst="angle"/>
                  <a:bevelB w="13500" h="13500" prst="angle"/>
                  <a:extrusionClr>
                    <a:srgbClr val="969696"/>
                  </a:extrusionClr>
                  <a:contourClr>
                    <a:schemeClr val="bg1"/>
                  </a:contour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IN" altLang="en-US"/>
                </a:p>
              </p:txBody>
            </p:sp>
            <p:sp>
              <p:nvSpPr>
                <p:cNvPr id="5187" name="Oval 158">
                  <a:extLst>
                    <a:ext uri="{FF2B5EF4-FFF2-40B4-BE49-F238E27FC236}">
                      <a16:creationId xmlns:a16="http://schemas.microsoft.com/office/drawing/2014/main" id="{7FBC15BA-5045-2B56-7C73-B8E498D1D6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04" y="1120"/>
                  <a:ext cx="32" cy="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IN" altLang="en-US"/>
                </a:p>
              </p:txBody>
            </p:sp>
          </p:grpSp>
          <p:sp>
            <p:nvSpPr>
              <p:cNvPr id="5184" name="Text Box 159">
                <a:extLst>
                  <a:ext uri="{FF2B5EF4-FFF2-40B4-BE49-F238E27FC236}">
                    <a16:creationId xmlns:a16="http://schemas.microsoft.com/office/drawing/2014/main" id="{221ACD39-ED8D-A4D8-6527-9DE77FA773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9" y="1340"/>
                <a:ext cx="150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400" b="1">
                    <a:solidFill>
                      <a:srgbClr val="5F5F5F"/>
                    </a:solidFill>
                  </a:rPr>
                  <a:t>S</a:t>
                </a:r>
              </a:p>
            </p:txBody>
          </p:sp>
          <p:sp>
            <p:nvSpPr>
              <p:cNvPr id="5185" name="Text Box 160">
                <a:extLst>
                  <a:ext uri="{FF2B5EF4-FFF2-40B4-BE49-F238E27FC236}">
                    <a16:creationId xmlns:a16="http://schemas.microsoft.com/office/drawing/2014/main" id="{3D140571-97AD-6B7A-9722-4B7C93809E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32" y="1340"/>
                <a:ext cx="15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400" b="1">
                    <a:solidFill>
                      <a:srgbClr val="FF0000"/>
                    </a:solidFill>
                  </a:rPr>
                  <a:t>N</a:t>
                </a:r>
              </a:p>
            </p:txBody>
          </p:sp>
        </p:grpSp>
        <p:grpSp>
          <p:nvGrpSpPr>
            <p:cNvPr id="40097" name="Group 161">
              <a:extLst>
                <a:ext uri="{FF2B5EF4-FFF2-40B4-BE49-F238E27FC236}">
                  <a16:creationId xmlns:a16="http://schemas.microsoft.com/office/drawing/2014/main" id="{D75142FF-DF6C-0AAB-CDFD-56788DD602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99164" y="3502026"/>
              <a:ext cx="477837" cy="993775"/>
              <a:chOff x="1055" y="2112"/>
              <a:chExt cx="301" cy="626"/>
            </a:xfrm>
          </p:grpSpPr>
          <p:sp>
            <p:nvSpPr>
              <p:cNvPr id="5170" name="Line 162">
                <a:extLst>
                  <a:ext uri="{FF2B5EF4-FFF2-40B4-BE49-F238E27FC236}">
                    <a16:creationId xmlns:a16="http://schemas.microsoft.com/office/drawing/2014/main" id="{217B5BD1-D8AE-4D78-DB1E-5F39EE5BE1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05" y="2154"/>
                <a:ext cx="0" cy="584"/>
              </a:xfrm>
              <a:prstGeom prst="line">
                <a:avLst/>
              </a:prstGeom>
              <a:noFill/>
              <a:ln w="28575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grpSp>
            <p:nvGrpSpPr>
              <p:cNvPr id="5171" name="Group 163">
                <a:extLst>
                  <a:ext uri="{FF2B5EF4-FFF2-40B4-BE49-F238E27FC236}">
                    <a16:creationId xmlns:a16="http://schemas.microsoft.com/office/drawing/2014/main" id="{730CB9FE-8899-3CE5-0CD0-80230E2229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5" y="2112"/>
                <a:ext cx="301" cy="42"/>
                <a:chOff x="1055" y="2112"/>
                <a:chExt cx="301" cy="42"/>
              </a:xfrm>
            </p:grpSpPr>
            <p:sp>
              <p:nvSpPr>
                <p:cNvPr id="5173" name="Line 164">
                  <a:extLst>
                    <a:ext uri="{FF2B5EF4-FFF2-40B4-BE49-F238E27FC236}">
                      <a16:creationId xmlns:a16="http://schemas.microsoft.com/office/drawing/2014/main" id="{DE46FE88-F692-3ADD-FBB7-51CD320270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5" y="2154"/>
                  <a:ext cx="301" cy="0"/>
                </a:xfrm>
                <a:prstGeom prst="line">
                  <a:avLst/>
                </a:prstGeom>
                <a:noFill/>
                <a:ln w="38100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74" name="Line 165">
                  <a:extLst>
                    <a:ext uri="{FF2B5EF4-FFF2-40B4-BE49-F238E27FC236}">
                      <a16:creationId xmlns:a16="http://schemas.microsoft.com/office/drawing/2014/main" id="{E4AF3A0D-6593-F463-C3D7-5D3257BFC7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55" y="2112"/>
                  <a:ext cx="37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75" name="Line 166">
                  <a:extLst>
                    <a:ext uri="{FF2B5EF4-FFF2-40B4-BE49-F238E27FC236}">
                      <a16:creationId xmlns:a16="http://schemas.microsoft.com/office/drawing/2014/main" id="{E63DFCC9-FDAD-757C-8E8E-C7C60E39E1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92" y="2112"/>
                  <a:ext cx="38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76" name="Line 167">
                  <a:extLst>
                    <a:ext uri="{FF2B5EF4-FFF2-40B4-BE49-F238E27FC236}">
                      <a16:creationId xmlns:a16="http://schemas.microsoft.com/office/drawing/2014/main" id="{4B51ABB9-5DF8-93D0-CAA5-07F1E737E8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30" y="2112"/>
                  <a:ext cx="38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77" name="Line 168">
                  <a:extLst>
                    <a:ext uri="{FF2B5EF4-FFF2-40B4-BE49-F238E27FC236}">
                      <a16:creationId xmlns:a16="http://schemas.microsoft.com/office/drawing/2014/main" id="{424CB1DD-CB90-46E8-F7B5-3625881E7C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68" y="2112"/>
                  <a:ext cx="37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78" name="Line 169">
                  <a:extLst>
                    <a:ext uri="{FF2B5EF4-FFF2-40B4-BE49-F238E27FC236}">
                      <a16:creationId xmlns:a16="http://schemas.microsoft.com/office/drawing/2014/main" id="{830571F0-E94F-DDB1-6589-EC80D60C37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05" y="2112"/>
                  <a:ext cx="38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79" name="Line 170">
                  <a:extLst>
                    <a:ext uri="{FF2B5EF4-FFF2-40B4-BE49-F238E27FC236}">
                      <a16:creationId xmlns:a16="http://schemas.microsoft.com/office/drawing/2014/main" id="{3308BBFE-6AC5-84C8-1FB8-D902565FB6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43" y="2112"/>
                  <a:ext cx="37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80" name="Line 171">
                  <a:extLst>
                    <a:ext uri="{FF2B5EF4-FFF2-40B4-BE49-F238E27FC236}">
                      <a16:creationId xmlns:a16="http://schemas.microsoft.com/office/drawing/2014/main" id="{F886F02D-F8E3-CBA6-7A7C-E158CDF6EA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80" y="2112"/>
                  <a:ext cx="38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81" name="Line 172">
                  <a:extLst>
                    <a:ext uri="{FF2B5EF4-FFF2-40B4-BE49-F238E27FC236}">
                      <a16:creationId xmlns:a16="http://schemas.microsoft.com/office/drawing/2014/main" id="{99A446B7-0053-B416-32D3-14F0B660A1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18" y="2112"/>
                  <a:ext cx="38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5172" name="Line 173">
                <a:extLst>
                  <a:ext uri="{FF2B5EF4-FFF2-40B4-BE49-F238E27FC236}">
                    <a16:creationId xmlns:a16="http://schemas.microsoft.com/office/drawing/2014/main" id="{D2602082-B240-54FE-05BD-7FFF5CE1AE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2736"/>
                <a:ext cx="48" cy="0"/>
              </a:xfrm>
              <a:prstGeom prst="line">
                <a:avLst/>
              </a:pr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238F721-63FA-BFF3-7C9C-BC8DC4E1A56C}"/>
              </a:ext>
            </a:extLst>
          </p:cNvPr>
          <p:cNvGrpSpPr/>
          <p:nvPr/>
        </p:nvGrpSpPr>
        <p:grpSpPr>
          <a:xfrm>
            <a:off x="8040566" y="4130037"/>
            <a:ext cx="2209800" cy="1374774"/>
            <a:chOff x="7848600" y="3505201"/>
            <a:chExt cx="2209800" cy="1374774"/>
          </a:xfrm>
        </p:grpSpPr>
        <p:sp>
          <p:nvSpPr>
            <p:cNvPr id="40110" name="Rectangle 174">
              <a:extLst>
                <a:ext uri="{FF2B5EF4-FFF2-40B4-BE49-F238E27FC236}">
                  <a16:creationId xmlns:a16="http://schemas.microsoft.com/office/drawing/2014/main" id="{8B297A7B-218C-8283-8CE5-04EF794E987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076519" flipV="1">
              <a:off x="8774113" y="4424363"/>
              <a:ext cx="509588" cy="74613"/>
            </a:xfrm>
            <a:prstGeom prst="rect">
              <a:avLst/>
            </a:prstGeom>
            <a:solidFill>
              <a:srgbClr val="4D4D4D"/>
            </a:solidFill>
            <a:ln w="9525">
              <a:miter lim="800000"/>
              <a:headEnd/>
              <a:tailEnd/>
            </a:ln>
            <a:effectLst/>
            <a:scene3d>
              <a:camera prst="legacyObliqueTopLeft">
                <a:rot lat="300000" lon="0" rev="0"/>
              </a:camera>
              <a:lightRig rig="legacyFlat1" dir="t"/>
            </a:scene3d>
            <a:sp3d extrusionH="36500" prstMaterial="legacyMatte">
              <a:bevelT w="13500" h="13500" prst="angle"/>
              <a:bevelB w="13500" h="13500" prst="angle"/>
              <a:extrusionClr>
                <a:srgbClr val="4D4D4D"/>
              </a:extrusionClr>
              <a:contourClr>
                <a:srgbClr val="4D4D4D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grpSp>
          <p:nvGrpSpPr>
            <p:cNvPr id="40111" name="Group 175">
              <a:extLst>
                <a:ext uri="{FF2B5EF4-FFF2-40B4-BE49-F238E27FC236}">
                  <a16:creationId xmlns:a16="http://schemas.microsoft.com/office/drawing/2014/main" id="{5F7CADE2-D8BF-CCFA-1753-9C3C11FC48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64564" y="4346575"/>
              <a:ext cx="884237" cy="222250"/>
              <a:chOff x="2707" y="1200"/>
              <a:chExt cx="557" cy="140"/>
            </a:xfrm>
          </p:grpSpPr>
          <p:sp>
            <p:nvSpPr>
              <p:cNvPr id="5168" name="Line 176">
                <a:extLst>
                  <a:ext uri="{FF2B5EF4-FFF2-40B4-BE49-F238E27FC236}">
                    <a16:creationId xmlns:a16="http://schemas.microsoft.com/office/drawing/2014/main" id="{0A3C2457-1983-5100-CB87-F1B7100FAD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7" y="1340"/>
                <a:ext cx="490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69" name="Line 177">
                <a:extLst>
                  <a:ext uri="{FF2B5EF4-FFF2-40B4-BE49-F238E27FC236}">
                    <a16:creationId xmlns:a16="http://schemas.microsoft.com/office/drawing/2014/main" id="{ADF603E8-C012-C596-F42D-1EE295BBC3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75" y="1200"/>
                <a:ext cx="489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pSp>
          <p:nvGrpSpPr>
            <p:cNvPr id="40114" name="Group 178">
              <a:extLst>
                <a:ext uri="{FF2B5EF4-FFF2-40B4-BE49-F238E27FC236}">
                  <a16:creationId xmlns:a16="http://schemas.microsoft.com/office/drawing/2014/main" id="{0E972FF5-2BCF-8106-16ED-3E19FC244B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48600" y="4398963"/>
              <a:ext cx="2209800" cy="481012"/>
              <a:chOff x="2256" y="1229"/>
              <a:chExt cx="1392" cy="303"/>
            </a:xfrm>
          </p:grpSpPr>
          <p:grpSp>
            <p:nvGrpSpPr>
              <p:cNvPr id="5160" name="Group 179">
                <a:extLst>
                  <a:ext uri="{FF2B5EF4-FFF2-40B4-BE49-F238E27FC236}">
                    <a16:creationId xmlns:a16="http://schemas.microsoft.com/office/drawing/2014/main" id="{BFD4A430-F285-ADB2-8D74-07B57D2FC2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1229"/>
                <a:ext cx="451" cy="153"/>
                <a:chOff x="3264" y="1120"/>
                <a:chExt cx="576" cy="176"/>
              </a:xfrm>
            </p:grpSpPr>
            <p:sp>
              <p:nvSpPr>
                <p:cNvPr id="5166" name="Rectangle 180">
                  <a:extLst>
                    <a:ext uri="{FF2B5EF4-FFF2-40B4-BE49-F238E27FC236}">
                      <a16:creationId xmlns:a16="http://schemas.microsoft.com/office/drawing/2014/main" id="{FE43AFB0-ED88-C90B-1903-1B74382DE7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64" y="1200"/>
                  <a:ext cx="576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miter lim="800000"/>
                  <a:headEnd/>
                  <a:tailEnd/>
                </a:ln>
                <a:effectLst/>
                <a:scene3d>
                  <a:camera prst="legacyObliqueTopRight">
                    <a:rot lat="899999" lon="0" rev="0"/>
                  </a:camera>
                  <a:lightRig rig="legacyFlat3" dir="r"/>
                </a:scene3d>
                <a:sp3d extrusionH="290500" prstMaterial="legacyMetal">
                  <a:bevelT w="13500" h="13500" prst="angle"/>
                  <a:bevelB w="13500" h="13500" prst="angle"/>
                  <a:extrusionClr>
                    <a:srgbClr val="969696"/>
                  </a:extrusionClr>
                  <a:contourClr>
                    <a:schemeClr val="bg1"/>
                  </a:contour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IN" altLang="en-US"/>
                </a:p>
              </p:txBody>
            </p:sp>
            <p:sp>
              <p:nvSpPr>
                <p:cNvPr id="5167" name="Oval 181">
                  <a:extLst>
                    <a:ext uri="{FF2B5EF4-FFF2-40B4-BE49-F238E27FC236}">
                      <a16:creationId xmlns:a16="http://schemas.microsoft.com/office/drawing/2014/main" id="{78572E13-6D8C-58B8-2719-BE4AFB1163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120"/>
                  <a:ext cx="32" cy="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IN" altLang="en-US"/>
                </a:p>
              </p:txBody>
            </p:sp>
          </p:grpSp>
          <p:grpSp>
            <p:nvGrpSpPr>
              <p:cNvPr id="5161" name="Group 182">
                <a:extLst>
                  <a:ext uri="{FF2B5EF4-FFF2-40B4-BE49-F238E27FC236}">
                    <a16:creationId xmlns:a16="http://schemas.microsoft.com/office/drawing/2014/main" id="{58666F95-8C2A-453F-A8DB-7E823BE06A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97" y="1229"/>
                <a:ext cx="451" cy="153"/>
                <a:chOff x="5040" y="1120"/>
                <a:chExt cx="576" cy="176"/>
              </a:xfrm>
            </p:grpSpPr>
            <p:sp>
              <p:nvSpPr>
                <p:cNvPr id="5164" name="Rectangle 183">
                  <a:extLst>
                    <a:ext uri="{FF2B5EF4-FFF2-40B4-BE49-F238E27FC236}">
                      <a16:creationId xmlns:a16="http://schemas.microsoft.com/office/drawing/2014/main" id="{539988D1-97C8-813C-C5EE-09A5962BF8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0" y="1200"/>
                  <a:ext cx="576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miter lim="800000"/>
                  <a:headEnd/>
                  <a:tailEnd/>
                </a:ln>
                <a:effectLst/>
                <a:scene3d>
                  <a:camera prst="legacyObliqueTopRight">
                    <a:rot lat="899999" lon="0" rev="0"/>
                  </a:camera>
                  <a:lightRig rig="legacyFlat3" dir="r"/>
                </a:scene3d>
                <a:sp3d extrusionH="290500" prstMaterial="legacyMetal">
                  <a:bevelT w="13500" h="13500" prst="angle"/>
                  <a:bevelB w="13500" h="13500" prst="angle"/>
                  <a:extrusionClr>
                    <a:srgbClr val="969696"/>
                  </a:extrusionClr>
                  <a:contourClr>
                    <a:schemeClr val="bg1"/>
                  </a:contour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IN" altLang="en-US"/>
                </a:p>
              </p:txBody>
            </p:sp>
            <p:sp>
              <p:nvSpPr>
                <p:cNvPr id="5165" name="Oval 184">
                  <a:extLst>
                    <a:ext uri="{FF2B5EF4-FFF2-40B4-BE49-F238E27FC236}">
                      <a16:creationId xmlns:a16="http://schemas.microsoft.com/office/drawing/2014/main" id="{ACE70A01-2F8A-F6DC-F901-756DFC20F9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04" y="1120"/>
                  <a:ext cx="32" cy="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IN" altLang="en-US"/>
                </a:p>
              </p:txBody>
            </p:sp>
          </p:grpSp>
          <p:sp>
            <p:nvSpPr>
              <p:cNvPr id="5162" name="Text Box 185">
                <a:extLst>
                  <a:ext uri="{FF2B5EF4-FFF2-40B4-BE49-F238E27FC236}">
                    <a16:creationId xmlns:a16="http://schemas.microsoft.com/office/drawing/2014/main" id="{3886FE05-2A3D-D82F-7777-FC3DC3720F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9" y="1340"/>
                <a:ext cx="150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400" b="1">
                    <a:solidFill>
                      <a:srgbClr val="5F5F5F"/>
                    </a:solidFill>
                  </a:rPr>
                  <a:t>S</a:t>
                </a:r>
              </a:p>
            </p:txBody>
          </p:sp>
          <p:sp>
            <p:nvSpPr>
              <p:cNvPr id="5163" name="Text Box 186">
                <a:extLst>
                  <a:ext uri="{FF2B5EF4-FFF2-40B4-BE49-F238E27FC236}">
                    <a16:creationId xmlns:a16="http://schemas.microsoft.com/office/drawing/2014/main" id="{D876C198-2D9E-5C8D-E29C-63231B9D2F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32" y="1340"/>
                <a:ext cx="15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400" b="1">
                    <a:solidFill>
                      <a:srgbClr val="FF0000"/>
                    </a:solidFill>
                  </a:rPr>
                  <a:t>N</a:t>
                </a:r>
              </a:p>
            </p:txBody>
          </p:sp>
        </p:grpSp>
        <p:grpSp>
          <p:nvGrpSpPr>
            <p:cNvPr id="40123" name="Group 187">
              <a:extLst>
                <a:ext uri="{FF2B5EF4-FFF2-40B4-BE49-F238E27FC236}">
                  <a16:creationId xmlns:a16="http://schemas.microsoft.com/office/drawing/2014/main" id="{066B463A-5CA0-4A64-AABB-BBFD65A013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42364" y="3505201"/>
              <a:ext cx="477837" cy="993775"/>
              <a:chOff x="1055" y="2112"/>
              <a:chExt cx="301" cy="626"/>
            </a:xfrm>
          </p:grpSpPr>
          <p:sp>
            <p:nvSpPr>
              <p:cNvPr id="5148" name="Line 188">
                <a:extLst>
                  <a:ext uri="{FF2B5EF4-FFF2-40B4-BE49-F238E27FC236}">
                    <a16:creationId xmlns:a16="http://schemas.microsoft.com/office/drawing/2014/main" id="{D35DF9C6-06D7-EEB3-2424-FA1E5EA576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05" y="2154"/>
                <a:ext cx="0" cy="584"/>
              </a:xfrm>
              <a:prstGeom prst="line">
                <a:avLst/>
              </a:prstGeom>
              <a:noFill/>
              <a:ln w="28575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grpSp>
            <p:nvGrpSpPr>
              <p:cNvPr id="5149" name="Group 189">
                <a:extLst>
                  <a:ext uri="{FF2B5EF4-FFF2-40B4-BE49-F238E27FC236}">
                    <a16:creationId xmlns:a16="http://schemas.microsoft.com/office/drawing/2014/main" id="{AD3E02AF-1156-0C96-6B85-6E2F32B436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5" y="2112"/>
                <a:ext cx="301" cy="42"/>
                <a:chOff x="1055" y="2112"/>
                <a:chExt cx="301" cy="42"/>
              </a:xfrm>
            </p:grpSpPr>
            <p:sp>
              <p:nvSpPr>
                <p:cNvPr id="5151" name="Line 190">
                  <a:extLst>
                    <a:ext uri="{FF2B5EF4-FFF2-40B4-BE49-F238E27FC236}">
                      <a16:creationId xmlns:a16="http://schemas.microsoft.com/office/drawing/2014/main" id="{8CF1621B-C383-A101-8548-4A108606DA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5" y="2154"/>
                  <a:ext cx="301" cy="0"/>
                </a:xfrm>
                <a:prstGeom prst="line">
                  <a:avLst/>
                </a:prstGeom>
                <a:noFill/>
                <a:ln w="38100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52" name="Line 191">
                  <a:extLst>
                    <a:ext uri="{FF2B5EF4-FFF2-40B4-BE49-F238E27FC236}">
                      <a16:creationId xmlns:a16="http://schemas.microsoft.com/office/drawing/2014/main" id="{F8378FBC-791D-A6FE-7F2D-10F8C6032C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55" y="2112"/>
                  <a:ext cx="37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53" name="Line 192">
                  <a:extLst>
                    <a:ext uri="{FF2B5EF4-FFF2-40B4-BE49-F238E27FC236}">
                      <a16:creationId xmlns:a16="http://schemas.microsoft.com/office/drawing/2014/main" id="{3945C4A3-0611-93BD-66BF-E471CA7596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92" y="2112"/>
                  <a:ext cx="38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54" name="Line 193">
                  <a:extLst>
                    <a:ext uri="{FF2B5EF4-FFF2-40B4-BE49-F238E27FC236}">
                      <a16:creationId xmlns:a16="http://schemas.microsoft.com/office/drawing/2014/main" id="{51D4323D-7F38-DEEA-83A5-3915627A6B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30" y="2112"/>
                  <a:ext cx="38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55" name="Line 194">
                  <a:extLst>
                    <a:ext uri="{FF2B5EF4-FFF2-40B4-BE49-F238E27FC236}">
                      <a16:creationId xmlns:a16="http://schemas.microsoft.com/office/drawing/2014/main" id="{36FC4407-93F2-CDFA-C9D3-DAC42B04E8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68" y="2112"/>
                  <a:ext cx="37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56" name="Line 195">
                  <a:extLst>
                    <a:ext uri="{FF2B5EF4-FFF2-40B4-BE49-F238E27FC236}">
                      <a16:creationId xmlns:a16="http://schemas.microsoft.com/office/drawing/2014/main" id="{3425B058-24CB-7A04-7AC9-37090819AD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05" y="2112"/>
                  <a:ext cx="38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57" name="Line 196">
                  <a:extLst>
                    <a:ext uri="{FF2B5EF4-FFF2-40B4-BE49-F238E27FC236}">
                      <a16:creationId xmlns:a16="http://schemas.microsoft.com/office/drawing/2014/main" id="{EE807C0B-983C-8987-4880-4E974331195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43" y="2112"/>
                  <a:ext cx="37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58" name="Line 197">
                  <a:extLst>
                    <a:ext uri="{FF2B5EF4-FFF2-40B4-BE49-F238E27FC236}">
                      <a16:creationId xmlns:a16="http://schemas.microsoft.com/office/drawing/2014/main" id="{1DD8993F-8F52-6817-95CB-847FFC7734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80" y="2112"/>
                  <a:ext cx="38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5159" name="Line 198">
                  <a:extLst>
                    <a:ext uri="{FF2B5EF4-FFF2-40B4-BE49-F238E27FC236}">
                      <a16:creationId xmlns:a16="http://schemas.microsoft.com/office/drawing/2014/main" id="{9E2BC0B1-ED6C-7BD4-B043-A3D30087171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18" y="2112"/>
                  <a:ext cx="38" cy="42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5150" name="Line 199">
                <a:extLst>
                  <a:ext uri="{FF2B5EF4-FFF2-40B4-BE49-F238E27FC236}">
                    <a16:creationId xmlns:a16="http://schemas.microsoft.com/office/drawing/2014/main" id="{D69DEE62-03C3-2BC8-7A07-3812A4A065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2736"/>
                <a:ext cx="48" cy="0"/>
              </a:xfrm>
              <a:prstGeom prst="line">
                <a:avLst/>
              </a:pr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</p:grpSp>
      <p:sp>
        <p:nvSpPr>
          <p:cNvPr id="40124" name="TextBox 40123"/>
          <p:cNvSpPr txBox="1"/>
          <p:nvPr/>
        </p:nvSpPr>
        <p:spPr>
          <a:xfrm>
            <a:off x="658368" y="164592"/>
            <a:ext cx="64008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MAGNETIC MATERIALS  •  COMPARISON 2 OF 5</a:t>
            </a:r>
          </a:p>
        </p:txBody>
      </p:sp>
      <p:sp>
        <p:nvSpPr>
          <p:cNvPr id="40125" name="TextBox 40124"/>
          <p:cNvSpPr txBox="1"/>
          <p:nvPr/>
        </p:nvSpPr>
        <p:spPr>
          <a:xfrm>
            <a:off x="640080" y="393192"/>
            <a:ext cx="1083564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06600"/>
                </a:solidFill>
                <a:latin typeface="Arial"/>
              </a:rPr>
              <a:t>Motion and alignment diverge in an applied field</a:t>
            </a:r>
          </a:p>
        </p:txBody>
      </p:sp>
      <p:sp>
        <p:nvSpPr>
          <p:cNvPr id="40126" name="Rectangle 40125"/>
          <p:cNvSpPr/>
          <p:nvPr/>
        </p:nvSpPr>
        <p:spPr>
          <a:xfrm>
            <a:off x="658368" y="987552"/>
            <a:ext cx="10479024" cy="18288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127" name="TextBox 40126"/>
          <p:cNvSpPr txBox="1"/>
          <p:nvPr/>
        </p:nvSpPr>
        <p:spPr>
          <a:xfrm>
            <a:off x="713232" y="1133856"/>
            <a:ext cx="306324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D32F2F"/>
                </a:solidFill>
                <a:latin typeface="Arial"/>
              </a:rPr>
              <a:t>DIAMAGNETIC</a:t>
            </a:r>
          </a:p>
        </p:txBody>
      </p:sp>
      <p:sp>
        <p:nvSpPr>
          <p:cNvPr id="40128" name="Rectangle 40127"/>
          <p:cNvSpPr/>
          <p:nvPr/>
        </p:nvSpPr>
        <p:spPr>
          <a:xfrm>
            <a:off x="713232" y="1472184"/>
            <a:ext cx="3063239" cy="36576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129" name="TextBox 40128"/>
          <p:cNvSpPr txBox="1"/>
          <p:nvPr/>
        </p:nvSpPr>
        <p:spPr>
          <a:xfrm>
            <a:off x="4224528" y="1133856"/>
            <a:ext cx="306324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1565C0"/>
                </a:solidFill>
                <a:latin typeface="Arial"/>
              </a:rPr>
              <a:t>PARAMAGNETIC</a:t>
            </a:r>
          </a:p>
        </p:txBody>
      </p:sp>
      <p:sp>
        <p:nvSpPr>
          <p:cNvPr id="40130" name="Rectangle 40129"/>
          <p:cNvSpPr/>
          <p:nvPr/>
        </p:nvSpPr>
        <p:spPr>
          <a:xfrm>
            <a:off x="4224528" y="1472184"/>
            <a:ext cx="3063240" cy="36576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131" name="TextBox 40130"/>
          <p:cNvSpPr txBox="1"/>
          <p:nvPr/>
        </p:nvSpPr>
        <p:spPr>
          <a:xfrm>
            <a:off x="7735824" y="1133856"/>
            <a:ext cx="306324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993300"/>
                </a:solidFill>
                <a:latin typeface="Arial"/>
              </a:rPr>
              <a:t>FERROMAGNETIC</a:t>
            </a:r>
          </a:p>
        </p:txBody>
      </p:sp>
      <p:sp>
        <p:nvSpPr>
          <p:cNvPr id="40132" name="Rectangle 40131"/>
          <p:cNvSpPr/>
          <p:nvPr/>
        </p:nvSpPr>
        <p:spPr>
          <a:xfrm>
            <a:off x="7735824" y="1472184"/>
            <a:ext cx="3063239" cy="36576"/>
          </a:xfrm>
          <a:prstGeom prst="rect">
            <a:avLst/>
          </a:prstGeom>
          <a:solidFill>
            <a:srgbClr val="993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133" name="Rectangle 40132"/>
          <p:cNvSpPr/>
          <p:nvPr/>
        </p:nvSpPr>
        <p:spPr>
          <a:xfrm>
            <a:off x="4069080" y="1133856"/>
            <a:ext cx="18287" cy="4398264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134" name="Rectangle 40133"/>
          <p:cNvSpPr/>
          <p:nvPr/>
        </p:nvSpPr>
        <p:spPr>
          <a:xfrm>
            <a:off x="7580375" y="1133856"/>
            <a:ext cx="18288" cy="4398264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135" name="TextBox 40134"/>
          <p:cNvSpPr txBox="1"/>
          <p:nvPr/>
        </p:nvSpPr>
        <p:spPr>
          <a:xfrm>
            <a:off x="713232" y="1627632"/>
            <a:ext cx="30632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32F2F"/>
                </a:solidFill>
                <a:latin typeface="Arial"/>
              </a:rPr>
              <a:t>02  NON-UNIFORM FIELD</a:t>
            </a:r>
          </a:p>
        </p:txBody>
      </p:sp>
      <p:sp>
        <p:nvSpPr>
          <p:cNvPr id="40136" name="TextBox 40135"/>
          <p:cNvSpPr txBox="1"/>
          <p:nvPr/>
        </p:nvSpPr>
        <p:spPr>
          <a:xfrm>
            <a:off x="713232" y="1938528"/>
            <a:ext cx="3063240" cy="7680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10" b="0" i="0">
                <a:solidFill>
                  <a:srgbClr val="202124"/>
                </a:solidFill>
                <a:latin typeface="Arial"/>
              </a:rPr>
              <a:t>In a non-uniform magnetic field, it moves from stronger to weaker field (feeble repulsion).</a:t>
            </a:r>
          </a:p>
        </p:txBody>
      </p:sp>
      <p:sp>
        <p:nvSpPr>
          <p:cNvPr id="40137" name="Rectangle 40136"/>
          <p:cNvSpPr/>
          <p:nvPr/>
        </p:nvSpPr>
        <p:spPr>
          <a:xfrm>
            <a:off x="713232" y="2807208"/>
            <a:ext cx="3063239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138" name="TextBox 40137"/>
          <p:cNvSpPr txBox="1"/>
          <p:nvPr/>
        </p:nvSpPr>
        <p:spPr>
          <a:xfrm>
            <a:off x="713232" y="2907792"/>
            <a:ext cx="30632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32F2F"/>
                </a:solidFill>
                <a:latin typeface="Arial"/>
              </a:rPr>
              <a:t>03  ROD ORIENTATION</a:t>
            </a:r>
          </a:p>
        </p:txBody>
      </p:sp>
      <p:sp>
        <p:nvSpPr>
          <p:cNvPr id="40139" name="TextBox 40138"/>
          <p:cNvSpPr txBox="1"/>
          <p:nvPr/>
        </p:nvSpPr>
        <p:spPr>
          <a:xfrm>
            <a:off x="713232" y="3182112"/>
            <a:ext cx="306324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 dirty="0">
                <a:solidFill>
                  <a:srgbClr val="202124"/>
                </a:solidFill>
                <a:latin typeface="Arial"/>
              </a:rPr>
              <a:t>A freely suspended diamagnetic rod aligns perpendicular to a uniform magnetic field.</a:t>
            </a:r>
          </a:p>
        </p:txBody>
      </p:sp>
      <p:sp>
        <p:nvSpPr>
          <p:cNvPr id="40140" name="TextBox 40139"/>
          <p:cNvSpPr txBox="1"/>
          <p:nvPr/>
        </p:nvSpPr>
        <p:spPr>
          <a:xfrm>
            <a:off x="4224528" y="1627632"/>
            <a:ext cx="30632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565C0"/>
                </a:solidFill>
                <a:latin typeface="Arial"/>
              </a:rPr>
              <a:t>02  NON-UNIFORM FIELD</a:t>
            </a:r>
          </a:p>
        </p:txBody>
      </p:sp>
      <p:sp>
        <p:nvSpPr>
          <p:cNvPr id="40141" name="TextBox 40140"/>
          <p:cNvSpPr txBox="1"/>
          <p:nvPr/>
        </p:nvSpPr>
        <p:spPr>
          <a:xfrm>
            <a:off x="4224528" y="1938528"/>
            <a:ext cx="3063240" cy="7680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10" b="0" i="0">
                <a:solidFill>
                  <a:srgbClr val="202124"/>
                </a:solidFill>
                <a:latin typeface="Arial"/>
              </a:rPr>
              <a:t>In a non-uniform magnetic field, it moves from weaker to stronger field (feeble attraction).</a:t>
            </a:r>
          </a:p>
        </p:txBody>
      </p:sp>
      <p:sp>
        <p:nvSpPr>
          <p:cNvPr id="40142" name="Rectangle 40141"/>
          <p:cNvSpPr/>
          <p:nvPr/>
        </p:nvSpPr>
        <p:spPr>
          <a:xfrm>
            <a:off x="4224528" y="2807208"/>
            <a:ext cx="3063240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143" name="TextBox 40142"/>
          <p:cNvSpPr txBox="1"/>
          <p:nvPr/>
        </p:nvSpPr>
        <p:spPr>
          <a:xfrm>
            <a:off x="4224528" y="2907792"/>
            <a:ext cx="30632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1565C0"/>
                </a:solidFill>
                <a:latin typeface="Arial"/>
              </a:rPr>
              <a:t>03  ROD ORIENTATION</a:t>
            </a:r>
          </a:p>
        </p:txBody>
      </p:sp>
      <p:sp>
        <p:nvSpPr>
          <p:cNvPr id="40144" name="TextBox 40143"/>
          <p:cNvSpPr txBox="1"/>
          <p:nvPr/>
        </p:nvSpPr>
        <p:spPr>
          <a:xfrm>
            <a:off x="4224528" y="3182112"/>
            <a:ext cx="306324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202124"/>
                </a:solidFill>
                <a:latin typeface="Arial"/>
              </a:rPr>
              <a:t>A freely suspended paramagnetic rod aligns parallel to a uniform magnetic field.</a:t>
            </a:r>
          </a:p>
        </p:txBody>
      </p:sp>
      <p:sp>
        <p:nvSpPr>
          <p:cNvPr id="40145" name="TextBox 40144"/>
          <p:cNvSpPr txBox="1"/>
          <p:nvPr/>
        </p:nvSpPr>
        <p:spPr>
          <a:xfrm>
            <a:off x="7735824" y="1627632"/>
            <a:ext cx="30632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993300"/>
                </a:solidFill>
                <a:latin typeface="Arial"/>
              </a:rPr>
              <a:t>02  NON-UNIFORM FIELD</a:t>
            </a:r>
          </a:p>
        </p:txBody>
      </p:sp>
      <p:sp>
        <p:nvSpPr>
          <p:cNvPr id="40146" name="TextBox 40145"/>
          <p:cNvSpPr txBox="1"/>
          <p:nvPr/>
        </p:nvSpPr>
        <p:spPr>
          <a:xfrm>
            <a:off x="7735824" y="1938528"/>
            <a:ext cx="3063240" cy="7680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10" b="0" i="0">
                <a:solidFill>
                  <a:srgbClr val="202124"/>
                </a:solidFill>
                <a:latin typeface="Arial"/>
              </a:rPr>
              <a:t>In a non-uniform magnetic field, it moves from weaker to stronger field (strong attraction).</a:t>
            </a:r>
          </a:p>
        </p:txBody>
      </p:sp>
      <p:sp>
        <p:nvSpPr>
          <p:cNvPr id="40147" name="Rectangle 40146"/>
          <p:cNvSpPr/>
          <p:nvPr/>
        </p:nvSpPr>
        <p:spPr>
          <a:xfrm>
            <a:off x="7735824" y="2807208"/>
            <a:ext cx="3063239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148" name="TextBox 40147"/>
          <p:cNvSpPr txBox="1"/>
          <p:nvPr/>
        </p:nvSpPr>
        <p:spPr>
          <a:xfrm>
            <a:off x="7735824" y="2907792"/>
            <a:ext cx="30632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993300"/>
                </a:solidFill>
                <a:latin typeface="Arial"/>
              </a:rPr>
              <a:t>03  ROD ORIENTATION</a:t>
            </a:r>
          </a:p>
        </p:txBody>
      </p:sp>
      <p:sp>
        <p:nvSpPr>
          <p:cNvPr id="40149" name="TextBox 40148"/>
          <p:cNvSpPr txBox="1"/>
          <p:nvPr/>
        </p:nvSpPr>
        <p:spPr>
          <a:xfrm>
            <a:off x="7735824" y="3182112"/>
            <a:ext cx="306324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202124"/>
                </a:solidFill>
                <a:latin typeface="Arial"/>
              </a:rPr>
              <a:t>A freely suspended ferromagnetic rod aligns parallel to a uniform magnetic field very quickly.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35" grpId="0"/>
      <p:bldP spid="40136" grpId="0"/>
      <p:bldP spid="40137" grpId="0" animBg="1"/>
      <p:bldP spid="40138" grpId="0"/>
      <p:bldP spid="40139" grpId="0"/>
      <p:bldP spid="40140" grpId="0"/>
      <p:bldP spid="40141" grpId="0"/>
      <p:bldP spid="40142" grpId="0" animBg="1"/>
      <p:bldP spid="40143" grpId="0"/>
      <p:bldP spid="40144" grpId="0"/>
      <p:bldP spid="40145" grpId="0"/>
      <p:bldP spid="40146" grpId="0"/>
      <p:bldP spid="40147" grpId="0" animBg="1"/>
      <p:bldP spid="40148" grpId="0"/>
      <p:bldP spid="401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58" name="Group 270">
            <a:extLst>
              <a:ext uri="{FF2B5EF4-FFF2-40B4-BE49-F238E27FC236}">
                <a16:creationId xmlns:a16="http://schemas.microsoft.com/office/drawing/2014/main" id="{9B9736A0-E75D-46FF-17B2-98B5BF865201}"/>
              </a:ext>
            </a:extLst>
          </p:cNvPr>
          <p:cNvGrpSpPr>
            <a:grpSpLocks/>
          </p:cNvGrpSpPr>
          <p:nvPr/>
        </p:nvGrpSpPr>
        <p:grpSpPr bwMode="auto">
          <a:xfrm>
            <a:off x="856099" y="5184648"/>
            <a:ext cx="2163763" cy="685800"/>
            <a:chOff x="1056" y="2400"/>
            <a:chExt cx="1363" cy="432"/>
          </a:xfrm>
        </p:grpSpPr>
        <p:sp>
          <p:nvSpPr>
            <p:cNvPr id="7261" name="Rectangle 271">
              <a:extLst>
                <a:ext uri="{FF2B5EF4-FFF2-40B4-BE49-F238E27FC236}">
                  <a16:creationId xmlns:a16="http://schemas.microsoft.com/office/drawing/2014/main" id="{C42D90FF-60EC-A477-2574-E825A9B584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2679"/>
              <a:ext cx="451" cy="153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899999" lon="0" rev="0"/>
              </a:camera>
              <a:lightRig rig="legacyFlat3" dir="r"/>
            </a:scene3d>
            <a:sp3d extrusionH="290500" prstMaterial="legacyMetal">
              <a:bevelT w="13500" h="13500" prst="angle"/>
              <a:bevelB w="13500" h="13500" prst="angle"/>
              <a:extrusionClr>
                <a:srgbClr val="969696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sp>
          <p:nvSpPr>
            <p:cNvPr id="7262" name="Rectangle 272">
              <a:extLst>
                <a:ext uri="{FF2B5EF4-FFF2-40B4-BE49-F238E27FC236}">
                  <a16:creationId xmlns:a16="http://schemas.microsoft.com/office/drawing/2014/main" id="{9E973564-9832-BD6D-2A90-3C9D6BABB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2679"/>
              <a:ext cx="451" cy="153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899999" lon="0" rev="0"/>
              </a:camera>
              <a:lightRig rig="legacyFlat3" dir="r"/>
            </a:scene3d>
            <a:sp3d extrusionH="290500" prstMaterial="legacyMetal">
              <a:bevelT w="13500" h="13500" prst="angle"/>
              <a:bevelB w="13500" h="13500" prst="angle"/>
              <a:extrusionClr>
                <a:srgbClr val="969696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grpSp>
          <p:nvGrpSpPr>
            <p:cNvPr id="7263" name="Group 273">
              <a:extLst>
                <a:ext uri="{FF2B5EF4-FFF2-40B4-BE49-F238E27FC236}">
                  <a16:creationId xmlns:a16="http://schemas.microsoft.com/office/drawing/2014/main" id="{95FA6361-CD35-A75B-B9DD-B02E2AA241BF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459" y="2487"/>
              <a:ext cx="672" cy="144"/>
              <a:chOff x="720" y="720"/>
              <a:chExt cx="1152" cy="576"/>
            </a:xfrm>
          </p:grpSpPr>
          <p:sp>
            <p:nvSpPr>
              <p:cNvPr id="7274" name="Arc 274">
                <a:extLst>
                  <a:ext uri="{FF2B5EF4-FFF2-40B4-BE49-F238E27FC236}">
                    <a16:creationId xmlns:a16="http://schemas.microsoft.com/office/drawing/2014/main" id="{E6EDFB2B-8F15-130F-FF8E-5F183B293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72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576 w 21600"/>
                  <a:gd name="T3" fmla="*/ 576 h 21600"/>
                  <a:gd name="T4" fmla="*/ 0 w 21600"/>
                  <a:gd name="T5" fmla="*/ 57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275" name="Arc 275">
                <a:extLst>
                  <a:ext uri="{FF2B5EF4-FFF2-40B4-BE49-F238E27FC236}">
                    <a16:creationId xmlns:a16="http://schemas.microsoft.com/office/drawing/2014/main" id="{E31D8CBA-45CC-522B-F958-BA0A02EB87B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20" y="72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576 w 21600"/>
                  <a:gd name="T3" fmla="*/ 576 h 21600"/>
                  <a:gd name="T4" fmla="*/ 0 w 21600"/>
                  <a:gd name="T5" fmla="*/ 57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7264" name="Group 276">
              <a:extLst>
                <a:ext uri="{FF2B5EF4-FFF2-40B4-BE49-F238E27FC236}">
                  <a16:creationId xmlns:a16="http://schemas.microsoft.com/office/drawing/2014/main" id="{01646AC9-DC09-57CC-F8D9-18D12BCDE5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4" y="2400"/>
              <a:ext cx="413" cy="201"/>
              <a:chOff x="1603" y="3351"/>
              <a:chExt cx="346" cy="195"/>
            </a:xfrm>
          </p:grpSpPr>
          <p:grpSp>
            <p:nvGrpSpPr>
              <p:cNvPr id="7265" name="Group 277">
                <a:extLst>
                  <a:ext uri="{FF2B5EF4-FFF2-40B4-BE49-F238E27FC236}">
                    <a16:creationId xmlns:a16="http://schemas.microsoft.com/office/drawing/2014/main" id="{17155B07-750C-71B0-F67F-803632D37D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1661" y="3351"/>
                <a:ext cx="230" cy="96"/>
                <a:chOff x="2880" y="2400"/>
                <a:chExt cx="1104" cy="480"/>
              </a:xfrm>
            </p:grpSpPr>
            <p:grpSp>
              <p:nvGrpSpPr>
                <p:cNvPr id="7268" name="Group 278">
                  <a:extLst>
                    <a:ext uri="{FF2B5EF4-FFF2-40B4-BE49-F238E27FC236}">
                      <a16:creationId xmlns:a16="http://schemas.microsoft.com/office/drawing/2014/main" id="{14B1B232-3E41-E611-2009-3BA9697893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80" y="2400"/>
                  <a:ext cx="576" cy="480"/>
                  <a:chOff x="2880" y="2400"/>
                  <a:chExt cx="1152" cy="1152"/>
                </a:xfrm>
              </p:grpSpPr>
              <p:sp>
                <p:nvSpPr>
                  <p:cNvPr id="7272" name="Arc 279">
                    <a:extLst>
                      <a:ext uri="{FF2B5EF4-FFF2-40B4-BE49-F238E27FC236}">
                        <a16:creationId xmlns:a16="http://schemas.microsoft.com/office/drawing/2014/main" id="{6A51DFC9-045A-B0AE-8362-F43CDDAC52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80" y="2400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7273" name="Arc 280">
                    <a:extLst>
                      <a:ext uri="{FF2B5EF4-FFF2-40B4-BE49-F238E27FC236}">
                        <a16:creationId xmlns:a16="http://schemas.microsoft.com/office/drawing/2014/main" id="{9CC9B916-2727-1AAB-0B1A-DA69A55B3B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56" y="29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7269" name="Group 281">
                  <a:extLst>
                    <a:ext uri="{FF2B5EF4-FFF2-40B4-BE49-F238E27FC236}">
                      <a16:creationId xmlns:a16="http://schemas.microsoft.com/office/drawing/2014/main" id="{62F70B19-148E-75D7-FA9B-B2874851E1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3408" y="2400"/>
                  <a:ext cx="576" cy="480"/>
                  <a:chOff x="2880" y="2400"/>
                  <a:chExt cx="1152" cy="1152"/>
                </a:xfrm>
              </p:grpSpPr>
              <p:sp>
                <p:nvSpPr>
                  <p:cNvPr id="7270" name="Arc 282">
                    <a:extLst>
                      <a:ext uri="{FF2B5EF4-FFF2-40B4-BE49-F238E27FC236}">
                        <a16:creationId xmlns:a16="http://schemas.microsoft.com/office/drawing/2014/main" id="{2A0A90ED-EA31-DE6B-22A5-7E05CA965A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80" y="2400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7271" name="Arc 283">
                    <a:extLst>
                      <a:ext uri="{FF2B5EF4-FFF2-40B4-BE49-F238E27FC236}">
                        <a16:creationId xmlns:a16="http://schemas.microsoft.com/office/drawing/2014/main" id="{A4F562B3-A4A3-AA78-44EA-24CF2A2E35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56" y="29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</p:grpSp>
          <p:sp>
            <p:nvSpPr>
              <p:cNvPr id="7266" name="Arc 284">
                <a:extLst>
                  <a:ext uri="{FF2B5EF4-FFF2-40B4-BE49-F238E27FC236}">
                    <a16:creationId xmlns:a16="http://schemas.microsoft.com/office/drawing/2014/main" id="{EB1A4DE3-E5D3-C85E-F01D-3A5C022723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2" y="3447"/>
                <a:ext cx="77" cy="96"/>
              </a:xfrm>
              <a:custGeom>
                <a:avLst/>
                <a:gdLst>
                  <a:gd name="T0" fmla="*/ 0 w 21600"/>
                  <a:gd name="T1" fmla="*/ 0 h 21600"/>
                  <a:gd name="T2" fmla="*/ 77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267" name="Arc 285">
                <a:extLst>
                  <a:ext uri="{FF2B5EF4-FFF2-40B4-BE49-F238E27FC236}">
                    <a16:creationId xmlns:a16="http://schemas.microsoft.com/office/drawing/2014/main" id="{385B2731-C42A-5CEA-7988-917619E2D7E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603" y="3450"/>
                <a:ext cx="77" cy="96"/>
              </a:xfrm>
              <a:custGeom>
                <a:avLst/>
                <a:gdLst>
                  <a:gd name="T0" fmla="*/ 0 w 21600"/>
                  <a:gd name="T1" fmla="*/ 0 h 21600"/>
                  <a:gd name="T2" fmla="*/ 77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grpSp>
        <p:nvGrpSpPr>
          <p:cNvPr id="38189" name="Group 301">
            <a:extLst>
              <a:ext uri="{FF2B5EF4-FFF2-40B4-BE49-F238E27FC236}">
                <a16:creationId xmlns:a16="http://schemas.microsoft.com/office/drawing/2014/main" id="{4E297004-4205-DB00-CD08-77FD15F48C8E}"/>
              </a:ext>
            </a:extLst>
          </p:cNvPr>
          <p:cNvGrpSpPr>
            <a:grpSpLocks/>
          </p:cNvGrpSpPr>
          <p:nvPr/>
        </p:nvGrpSpPr>
        <p:grpSpPr bwMode="auto">
          <a:xfrm>
            <a:off x="1148769" y="3595340"/>
            <a:ext cx="1630362" cy="623887"/>
            <a:chOff x="2352" y="1296"/>
            <a:chExt cx="1027" cy="393"/>
          </a:xfrm>
        </p:grpSpPr>
        <p:sp>
          <p:nvSpPr>
            <p:cNvPr id="7246" name="Rectangle 302">
              <a:extLst>
                <a:ext uri="{FF2B5EF4-FFF2-40B4-BE49-F238E27FC236}">
                  <a16:creationId xmlns:a16="http://schemas.microsoft.com/office/drawing/2014/main" id="{09071DB3-F5AD-D8C5-1ED3-7FCF7B4A7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1536"/>
              <a:ext cx="451" cy="153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899999" lon="0" rev="0"/>
              </a:camera>
              <a:lightRig rig="legacyFlat3" dir="r"/>
            </a:scene3d>
            <a:sp3d extrusionH="290500" prstMaterial="legacyMetal">
              <a:bevelT w="13500" h="13500" prst="angle"/>
              <a:bevelB w="13500" h="13500" prst="angle"/>
              <a:extrusionClr>
                <a:srgbClr val="969696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sp>
          <p:nvSpPr>
            <p:cNvPr id="7247" name="Rectangle 303">
              <a:extLst>
                <a:ext uri="{FF2B5EF4-FFF2-40B4-BE49-F238E27FC236}">
                  <a16:creationId xmlns:a16="http://schemas.microsoft.com/office/drawing/2014/main" id="{23A25647-43D7-8DEA-F9BB-EB9DE182C9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536"/>
              <a:ext cx="451" cy="153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899999" lon="0" rev="0"/>
              </a:camera>
              <a:lightRig rig="legacyFlat3" dir="r"/>
            </a:scene3d>
            <a:sp3d extrusionH="290500" prstMaterial="legacyMetal">
              <a:bevelT w="13500" h="13500" prst="angle"/>
              <a:bevelB w="13500" h="13500" prst="angle"/>
              <a:extrusionClr>
                <a:srgbClr val="969696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grpSp>
          <p:nvGrpSpPr>
            <p:cNvPr id="7248" name="Group 304">
              <a:extLst>
                <a:ext uri="{FF2B5EF4-FFF2-40B4-BE49-F238E27FC236}">
                  <a16:creationId xmlns:a16="http://schemas.microsoft.com/office/drawing/2014/main" id="{4F19D10B-A0D3-B781-58F2-417622D647BB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2592" y="1296"/>
              <a:ext cx="672" cy="144"/>
              <a:chOff x="720" y="720"/>
              <a:chExt cx="1152" cy="576"/>
            </a:xfrm>
          </p:grpSpPr>
          <p:sp>
            <p:nvSpPr>
              <p:cNvPr id="7259" name="Arc 305">
                <a:extLst>
                  <a:ext uri="{FF2B5EF4-FFF2-40B4-BE49-F238E27FC236}">
                    <a16:creationId xmlns:a16="http://schemas.microsoft.com/office/drawing/2014/main" id="{B33063BF-4BF3-4740-32F0-AA165A37C3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72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576 w 21600"/>
                  <a:gd name="T3" fmla="*/ 576 h 21600"/>
                  <a:gd name="T4" fmla="*/ 0 w 21600"/>
                  <a:gd name="T5" fmla="*/ 57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260" name="Arc 306">
                <a:extLst>
                  <a:ext uri="{FF2B5EF4-FFF2-40B4-BE49-F238E27FC236}">
                    <a16:creationId xmlns:a16="http://schemas.microsoft.com/office/drawing/2014/main" id="{BF5A3763-9A74-DD72-1279-A3FA7E8A048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20" y="72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576 w 21600"/>
                  <a:gd name="T3" fmla="*/ 576 h 21600"/>
                  <a:gd name="T4" fmla="*/ 0 w 21600"/>
                  <a:gd name="T5" fmla="*/ 57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7249" name="Group 307">
              <a:extLst>
                <a:ext uri="{FF2B5EF4-FFF2-40B4-BE49-F238E27FC236}">
                  <a16:creationId xmlns:a16="http://schemas.microsoft.com/office/drawing/2014/main" id="{3ACDFEBA-89E2-89A4-482F-1EC5F433B4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88" y="1296"/>
              <a:ext cx="480" cy="96"/>
              <a:chOff x="2688" y="672"/>
              <a:chExt cx="480" cy="96"/>
            </a:xfrm>
          </p:grpSpPr>
          <p:grpSp>
            <p:nvGrpSpPr>
              <p:cNvPr id="7250" name="Group 308">
                <a:extLst>
                  <a:ext uri="{FF2B5EF4-FFF2-40B4-BE49-F238E27FC236}">
                    <a16:creationId xmlns:a16="http://schemas.microsoft.com/office/drawing/2014/main" id="{581E1C18-AE47-B694-8FFE-49D77E11A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4" y="672"/>
                <a:ext cx="288" cy="96"/>
                <a:chOff x="2880" y="2400"/>
                <a:chExt cx="1104" cy="480"/>
              </a:xfrm>
            </p:grpSpPr>
            <p:grpSp>
              <p:nvGrpSpPr>
                <p:cNvPr id="7253" name="Group 309">
                  <a:extLst>
                    <a:ext uri="{FF2B5EF4-FFF2-40B4-BE49-F238E27FC236}">
                      <a16:creationId xmlns:a16="http://schemas.microsoft.com/office/drawing/2014/main" id="{FF97E69A-3F0D-DCC8-0759-113D6BEA7A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80" y="2400"/>
                  <a:ext cx="576" cy="480"/>
                  <a:chOff x="2880" y="2400"/>
                  <a:chExt cx="1152" cy="1152"/>
                </a:xfrm>
              </p:grpSpPr>
              <p:sp>
                <p:nvSpPr>
                  <p:cNvPr id="7257" name="Arc 310">
                    <a:extLst>
                      <a:ext uri="{FF2B5EF4-FFF2-40B4-BE49-F238E27FC236}">
                        <a16:creationId xmlns:a16="http://schemas.microsoft.com/office/drawing/2014/main" id="{9137421D-EB8D-1EDD-0786-ED56D0AD15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80" y="2400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7258" name="Arc 311">
                    <a:extLst>
                      <a:ext uri="{FF2B5EF4-FFF2-40B4-BE49-F238E27FC236}">
                        <a16:creationId xmlns:a16="http://schemas.microsoft.com/office/drawing/2014/main" id="{D6605875-56E9-5943-605F-0C3F514C54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56" y="29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7254" name="Group 312">
                  <a:extLst>
                    <a:ext uri="{FF2B5EF4-FFF2-40B4-BE49-F238E27FC236}">
                      <a16:creationId xmlns:a16="http://schemas.microsoft.com/office/drawing/2014/main" id="{DD2EF0E0-5135-21D0-6748-4C8302F413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3408" y="2400"/>
                  <a:ext cx="576" cy="480"/>
                  <a:chOff x="2880" y="2400"/>
                  <a:chExt cx="1152" cy="1152"/>
                </a:xfrm>
              </p:grpSpPr>
              <p:sp>
                <p:nvSpPr>
                  <p:cNvPr id="7255" name="Arc 313">
                    <a:extLst>
                      <a:ext uri="{FF2B5EF4-FFF2-40B4-BE49-F238E27FC236}">
                        <a16:creationId xmlns:a16="http://schemas.microsoft.com/office/drawing/2014/main" id="{B66056A0-DEF4-189A-73BB-8CDDB5A3BE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80" y="2400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7256" name="Arc 314">
                    <a:extLst>
                      <a:ext uri="{FF2B5EF4-FFF2-40B4-BE49-F238E27FC236}">
                        <a16:creationId xmlns:a16="http://schemas.microsoft.com/office/drawing/2014/main" id="{DEF557C6-3FD6-FFF1-222E-95F2036301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56" y="29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</p:grpSp>
          <p:sp>
            <p:nvSpPr>
              <p:cNvPr id="7251" name="Arc 315">
                <a:extLst>
                  <a:ext uri="{FF2B5EF4-FFF2-40B4-BE49-F238E27FC236}">
                    <a16:creationId xmlns:a16="http://schemas.microsoft.com/office/drawing/2014/main" id="{F768DBA3-9EA6-5080-8783-402304719D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2" y="672"/>
                <a:ext cx="96" cy="96"/>
              </a:xfrm>
              <a:custGeom>
                <a:avLst/>
                <a:gdLst>
                  <a:gd name="T0" fmla="*/ 0 w 21600"/>
                  <a:gd name="T1" fmla="*/ 0 h 21600"/>
                  <a:gd name="T2" fmla="*/ 96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252" name="Arc 316">
                <a:extLst>
                  <a:ext uri="{FF2B5EF4-FFF2-40B4-BE49-F238E27FC236}">
                    <a16:creationId xmlns:a16="http://schemas.microsoft.com/office/drawing/2014/main" id="{6FAB37AB-A349-FABA-317E-61290E2B6AA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688" y="672"/>
                <a:ext cx="96" cy="96"/>
              </a:xfrm>
              <a:custGeom>
                <a:avLst/>
                <a:gdLst>
                  <a:gd name="T0" fmla="*/ 0 w 21600"/>
                  <a:gd name="T1" fmla="*/ 0 h 21600"/>
                  <a:gd name="T2" fmla="*/ 96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grpSp>
        <p:nvGrpSpPr>
          <p:cNvPr id="38205" name="Group 317">
            <a:extLst>
              <a:ext uri="{FF2B5EF4-FFF2-40B4-BE49-F238E27FC236}">
                <a16:creationId xmlns:a16="http://schemas.microsoft.com/office/drawing/2014/main" id="{6FA885D8-289C-2D53-1EE4-19836ED1300F}"/>
              </a:ext>
            </a:extLst>
          </p:cNvPr>
          <p:cNvGrpSpPr>
            <a:grpSpLocks/>
          </p:cNvGrpSpPr>
          <p:nvPr/>
        </p:nvGrpSpPr>
        <p:grpSpPr bwMode="auto">
          <a:xfrm>
            <a:off x="4971959" y="3571130"/>
            <a:ext cx="1447800" cy="760412"/>
            <a:chOff x="3072" y="1287"/>
            <a:chExt cx="912" cy="479"/>
          </a:xfrm>
        </p:grpSpPr>
        <p:sp>
          <p:nvSpPr>
            <p:cNvPr id="7231" name="Rectangle 318">
              <a:extLst>
                <a:ext uri="{FF2B5EF4-FFF2-40B4-BE49-F238E27FC236}">
                  <a16:creationId xmlns:a16="http://schemas.microsoft.com/office/drawing/2014/main" id="{63ED6F2A-39BC-B072-FD68-40F68FDBC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1632"/>
              <a:ext cx="400" cy="134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899999" lon="0" rev="0"/>
              </a:camera>
              <a:lightRig rig="legacyFlat3" dir="r"/>
            </a:scene3d>
            <a:sp3d extrusionH="290500" prstMaterial="legacyMetal">
              <a:bevelT w="13500" h="13500" prst="angle"/>
              <a:bevelB w="13500" h="13500" prst="angle"/>
              <a:extrusionClr>
                <a:srgbClr val="969696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sp>
          <p:nvSpPr>
            <p:cNvPr id="7232" name="Rectangle 319">
              <a:extLst>
                <a:ext uri="{FF2B5EF4-FFF2-40B4-BE49-F238E27FC236}">
                  <a16:creationId xmlns:a16="http://schemas.microsoft.com/office/drawing/2014/main" id="{AA9D9FB2-D3D1-81A0-3AEB-F3E595948C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1632"/>
              <a:ext cx="400" cy="134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899999" lon="0" rev="0"/>
              </a:camera>
              <a:lightRig rig="legacyFlat3" dir="r"/>
            </a:scene3d>
            <a:sp3d extrusionH="290500" prstMaterial="legacyMetal">
              <a:bevelT w="13500" h="13500" prst="angle"/>
              <a:bevelB w="13500" h="13500" prst="angle"/>
              <a:extrusionClr>
                <a:srgbClr val="969696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grpSp>
          <p:nvGrpSpPr>
            <p:cNvPr id="7233" name="Group 320">
              <a:extLst>
                <a:ext uri="{FF2B5EF4-FFF2-40B4-BE49-F238E27FC236}">
                  <a16:creationId xmlns:a16="http://schemas.microsoft.com/office/drawing/2014/main" id="{896DDE02-EE31-BD75-4457-A650A7D565D6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285" y="1392"/>
              <a:ext cx="597" cy="126"/>
              <a:chOff x="720" y="720"/>
              <a:chExt cx="1152" cy="576"/>
            </a:xfrm>
          </p:grpSpPr>
          <p:sp>
            <p:nvSpPr>
              <p:cNvPr id="7244" name="Arc 321">
                <a:extLst>
                  <a:ext uri="{FF2B5EF4-FFF2-40B4-BE49-F238E27FC236}">
                    <a16:creationId xmlns:a16="http://schemas.microsoft.com/office/drawing/2014/main" id="{19593AC9-2CE1-855D-42C3-FC9091284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72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576 w 21600"/>
                  <a:gd name="T3" fmla="*/ 576 h 21600"/>
                  <a:gd name="T4" fmla="*/ 0 w 21600"/>
                  <a:gd name="T5" fmla="*/ 57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245" name="Arc 322">
                <a:extLst>
                  <a:ext uri="{FF2B5EF4-FFF2-40B4-BE49-F238E27FC236}">
                    <a16:creationId xmlns:a16="http://schemas.microsoft.com/office/drawing/2014/main" id="{16D558A3-6310-24C9-67F6-2A5E2D83BE8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20" y="72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576 w 21600"/>
                  <a:gd name="T3" fmla="*/ 576 h 21600"/>
                  <a:gd name="T4" fmla="*/ 0 w 21600"/>
                  <a:gd name="T5" fmla="*/ 57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7234" name="Group 323">
              <a:extLst>
                <a:ext uri="{FF2B5EF4-FFF2-40B4-BE49-F238E27FC236}">
                  <a16:creationId xmlns:a16="http://schemas.microsoft.com/office/drawing/2014/main" id="{93F2026A-0409-95A2-4DD1-D1DE328F80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9" y="1287"/>
              <a:ext cx="413" cy="201"/>
              <a:chOff x="1603" y="3351"/>
              <a:chExt cx="346" cy="195"/>
            </a:xfrm>
          </p:grpSpPr>
          <p:grpSp>
            <p:nvGrpSpPr>
              <p:cNvPr id="7235" name="Group 324">
                <a:extLst>
                  <a:ext uri="{FF2B5EF4-FFF2-40B4-BE49-F238E27FC236}">
                    <a16:creationId xmlns:a16="http://schemas.microsoft.com/office/drawing/2014/main" id="{D51083BF-685F-39AD-7808-BBF1045A2A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1661" y="3351"/>
                <a:ext cx="230" cy="96"/>
                <a:chOff x="2880" y="2400"/>
                <a:chExt cx="1104" cy="480"/>
              </a:xfrm>
            </p:grpSpPr>
            <p:grpSp>
              <p:nvGrpSpPr>
                <p:cNvPr id="7238" name="Group 325">
                  <a:extLst>
                    <a:ext uri="{FF2B5EF4-FFF2-40B4-BE49-F238E27FC236}">
                      <a16:creationId xmlns:a16="http://schemas.microsoft.com/office/drawing/2014/main" id="{8588E328-D06C-5DF9-CFA6-E94E196772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80" y="2400"/>
                  <a:ext cx="576" cy="480"/>
                  <a:chOff x="2880" y="2400"/>
                  <a:chExt cx="1152" cy="1152"/>
                </a:xfrm>
              </p:grpSpPr>
              <p:sp>
                <p:nvSpPr>
                  <p:cNvPr id="7242" name="Arc 326">
                    <a:extLst>
                      <a:ext uri="{FF2B5EF4-FFF2-40B4-BE49-F238E27FC236}">
                        <a16:creationId xmlns:a16="http://schemas.microsoft.com/office/drawing/2014/main" id="{836CDBAC-25DD-CBBA-B1D5-92AA11EB49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80" y="2400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7243" name="Arc 327">
                    <a:extLst>
                      <a:ext uri="{FF2B5EF4-FFF2-40B4-BE49-F238E27FC236}">
                        <a16:creationId xmlns:a16="http://schemas.microsoft.com/office/drawing/2014/main" id="{DE116A5D-E61B-6717-73B6-54FE852B93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56" y="29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7239" name="Group 328">
                  <a:extLst>
                    <a:ext uri="{FF2B5EF4-FFF2-40B4-BE49-F238E27FC236}">
                      <a16:creationId xmlns:a16="http://schemas.microsoft.com/office/drawing/2014/main" id="{76EED9F2-0ACB-85B5-C41D-13D39B1264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3408" y="2400"/>
                  <a:ext cx="576" cy="480"/>
                  <a:chOff x="2880" y="2400"/>
                  <a:chExt cx="1152" cy="1152"/>
                </a:xfrm>
              </p:grpSpPr>
              <p:sp>
                <p:nvSpPr>
                  <p:cNvPr id="7240" name="Arc 329">
                    <a:extLst>
                      <a:ext uri="{FF2B5EF4-FFF2-40B4-BE49-F238E27FC236}">
                        <a16:creationId xmlns:a16="http://schemas.microsoft.com/office/drawing/2014/main" id="{DB4C408E-A8D2-9E16-E19A-391631163F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80" y="2400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7241" name="Arc 330">
                    <a:extLst>
                      <a:ext uri="{FF2B5EF4-FFF2-40B4-BE49-F238E27FC236}">
                        <a16:creationId xmlns:a16="http://schemas.microsoft.com/office/drawing/2014/main" id="{CF63C091-B540-EA8A-6E4A-0F72DDF1F8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56" y="29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</p:grpSp>
          <p:sp>
            <p:nvSpPr>
              <p:cNvPr id="7236" name="Arc 331">
                <a:extLst>
                  <a:ext uri="{FF2B5EF4-FFF2-40B4-BE49-F238E27FC236}">
                    <a16:creationId xmlns:a16="http://schemas.microsoft.com/office/drawing/2014/main" id="{E59BDD6A-4814-FBC7-2931-A0319BB66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2" y="3447"/>
                <a:ext cx="77" cy="96"/>
              </a:xfrm>
              <a:custGeom>
                <a:avLst/>
                <a:gdLst>
                  <a:gd name="T0" fmla="*/ 0 w 21600"/>
                  <a:gd name="T1" fmla="*/ 0 h 21600"/>
                  <a:gd name="T2" fmla="*/ 77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237" name="Arc 332">
                <a:extLst>
                  <a:ext uri="{FF2B5EF4-FFF2-40B4-BE49-F238E27FC236}">
                    <a16:creationId xmlns:a16="http://schemas.microsoft.com/office/drawing/2014/main" id="{E4F3A616-FD53-DBD4-95FA-2F12ADE2D29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603" y="3450"/>
                <a:ext cx="77" cy="96"/>
              </a:xfrm>
              <a:custGeom>
                <a:avLst/>
                <a:gdLst>
                  <a:gd name="T0" fmla="*/ 0 w 21600"/>
                  <a:gd name="T1" fmla="*/ 0 h 21600"/>
                  <a:gd name="T2" fmla="*/ 77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grpSp>
        <p:nvGrpSpPr>
          <p:cNvPr id="38236" name="Group 348">
            <a:extLst>
              <a:ext uri="{FF2B5EF4-FFF2-40B4-BE49-F238E27FC236}">
                <a16:creationId xmlns:a16="http://schemas.microsoft.com/office/drawing/2014/main" id="{FC1AE649-CEA0-80B2-90E3-E22EB4B03CF3}"/>
              </a:ext>
            </a:extLst>
          </p:cNvPr>
          <p:cNvGrpSpPr>
            <a:grpSpLocks/>
          </p:cNvGrpSpPr>
          <p:nvPr/>
        </p:nvGrpSpPr>
        <p:grpSpPr bwMode="auto">
          <a:xfrm>
            <a:off x="4557856" y="5413532"/>
            <a:ext cx="2163762" cy="547687"/>
            <a:chOff x="2045" y="2832"/>
            <a:chExt cx="1363" cy="345"/>
          </a:xfrm>
        </p:grpSpPr>
        <p:sp>
          <p:nvSpPr>
            <p:cNvPr id="7216" name="Rectangle 333">
              <a:extLst>
                <a:ext uri="{FF2B5EF4-FFF2-40B4-BE49-F238E27FC236}">
                  <a16:creationId xmlns:a16="http://schemas.microsoft.com/office/drawing/2014/main" id="{7F9B3E55-D9B5-564D-D902-8DA0F6D6F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3024"/>
              <a:ext cx="451" cy="153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899999" lon="0" rev="0"/>
              </a:camera>
              <a:lightRig rig="legacyFlat3" dir="r"/>
            </a:scene3d>
            <a:sp3d extrusionH="290500" prstMaterial="legacyMetal">
              <a:bevelT w="13500" h="13500" prst="angle"/>
              <a:bevelB w="13500" h="13500" prst="angle"/>
              <a:extrusionClr>
                <a:srgbClr val="969696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sp>
          <p:nvSpPr>
            <p:cNvPr id="7217" name="Rectangle 334">
              <a:extLst>
                <a:ext uri="{FF2B5EF4-FFF2-40B4-BE49-F238E27FC236}">
                  <a16:creationId xmlns:a16="http://schemas.microsoft.com/office/drawing/2014/main" id="{74F29622-71F9-7587-49AB-0D7DE68F0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7" y="3024"/>
              <a:ext cx="451" cy="153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899999" lon="0" rev="0"/>
              </a:camera>
              <a:lightRig rig="legacyFlat3" dir="r"/>
            </a:scene3d>
            <a:sp3d extrusionH="290500" prstMaterial="legacyMetal">
              <a:bevelT w="13500" h="13500" prst="angle"/>
              <a:bevelB w="13500" h="13500" prst="angle"/>
              <a:extrusionClr>
                <a:srgbClr val="969696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grpSp>
          <p:nvGrpSpPr>
            <p:cNvPr id="7218" name="Group 335">
              <a:extLst>
                <a:ext uri="{FF2B5EF4-FFF2-40B4-BE49-F238E27FC236}">
                  <a16:creationId xmlns:a16="http://schemas.microsoft.com/office/drawing/2014/main" id="{FFE2798F-87AE-9735-B7EA-6D69F660F44D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2448" y="2832"/>
              <a:ext cx="672" cy="144"/>
              <a:chOff x="720" y="720"/>
              <a:chExt cx="1152" cy="576"/>
            </a:xfrm>
          </p:grpSpPr>
          <p:sp>
            <p:nvSpPr>
              <p:cNvPr id="7229" name="Arc 336">
                <a:extLst>
                  <a:ext uri="{FF2B5EF4-FFF2-40B4-BE49-F238E27FC236}">
                    <a16:creationId xmlns:a16="http://schemas.microsoft.com/office/drawing/2014/main" id="{A6630215-C104-43AA-C71B-40BE792A5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72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576 w 21600"/>
                  <a:gd name="T3" fmla="*/ 576 h 21600"/>
                  <a:gd name="T4" fmla="*/ 0 w 21600"/>
                  <a:gd name="T5" fmla="*/ 57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230" name="Arc 337">
                <a:extLst>
                  <a:ext uri="{FF2B5EF4-FFF2-40B4-BE49-F238E27FC236}">
                    <a16:creationId xmlns:a16="http://schemas.microsoft.com/office/drawing/2014/main" id="{96F65AB5-18E2-00A8-72D6-59EB456D80A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20" y="72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576 w 21600"/>
                  <a:gd name="T3" fmla="*/ 576 h 21600"/>
                  <a:gd name="T4" fmla="*/ 0 w 21600"/>
                  <a:gd name="T5" fmla="*/ 57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7219" name="Group 338">
              <a:extLst>
                <a:ext uri="{FF2B5EF4-FFF2-40B4-BE49-F238E27FC236}">
                  <a16:creationId xmlns:a16="http://schemas.microsoft.com/office/drawing/2014/main" id="{2275D93B-5230-038B-4B95-25D36C4E24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44" y="2832"/>
              <a:ext cx="480" cy="96"/>
              <a:chOff x="2688" y="672"/>
              <a:chExt cx="480" cy="96"/>
            </a:xfrm>
          </p:grpSpPr>
          <p:grpSp>
            <p:nvGrpSpPr>
              <p:cNvPr id="7220" name="Group 339">
                <a:extLst>
                  <a:ext uri="{FF2B5EF4-FFF2-40B4-BE49-F238E27FC236}">
                    <a16:creationId xmlns:a16="http://schemas.microsoft.com/office/drawing/2014/main" id="{CF665AEB-97B5-922D-3B4D-2D077A1A45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4" y="672"/>
                <a:ext cx="288" cy="96"/>
                <a:chOff x="2880" y="2400"/>
                <a:chExt cx="1104" cy="480"/>
              </a:xfrm>
            </p:grpSpPr>
            <p:grpSp>
              <p:nvGrpSpPr>
                <p:cNvPr id="7223" name="Group 340">
                  <a:extLst>
                    <a:ext uri="{FF2B5EF4-FFF2-40B4-BE49-F238E27FC236}">
                      <a16:creationId xmlns:a16="http://schemas.microsoft.com/office/drawing/2014/main" id="{0BC8AB50-8F22-1628-8D59-EABC10ACC9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80" y="2400"/>
                  <a:ext cx="576" cy="480"/>
                  <a:chOff x="2880" y="2400"/>
                  <a:chExt cx="1152" cy="1152"/>
                </a:xfrm>
              </p:grpSpPr>
              <p:sp>
                <p:nvSpPr>
                  <p:cNvPr id="7227" name="Arc 341">
                    <a:extLst>
                      <a:ext uri="{FF2B5EF4-FFF2-40B4-BE49-F238E27FC236}">
                        <a16:creationId xmlns:a16="http://schemas.microsoft.com/office/drawing/2014/main" id="{1157AF0C-C78D-97F3-866A-03FD87B97E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80" y="2400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7228" name="Arc 342">
                    <a:extLst>
                      <a:ext uri="{FF2B5EF4-FFF2-40B4-BE49-F238E27FC236}">
                        <a16:creationId xmlns:a16="http://schemas.microsoft.com/office/drawing/2014/main" id="{307C4AFD-B975-38C8-B2D5-411875077D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56" y="29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7224" name="Group 343">
                  <a:extLst>
                    <a:ext uri="{FF2B5EF4-FFF2-40B4-BE49-F238E27FC236}">
                      <a16:creationId xmlns:a16="http://schemas.microsoft.com/office/drawing/2014/main" id="{E5E93BB9-3429-1DDF-F761-1B36B4001C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3408" y="2400"/>
                  <a:ext cx="576" cy="480"/>
                  <a:chOff x="2880" y="2400"/>
                  <a:chExt cx="1152" cy="1152"/>
                </a:xfrm>
              </p:grpSpPr>
              <p:sp>
                <p:nvSpPr>
                  <p:cNvPr id="7225" name="Arc 344">
                    <a:extLst>
                      <a:ext uri="{FF2B5EF4-FFF2-40B4-BE49-F238E27FC236}">
                        <a16:creationId xmlns:a16="http://schemas.microsoft.com/office/drawing/2014/main" id="{4B074026-00DE-1ED0-F6A2-FE2EDB39E5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80" y="2400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7226" name="Arc 345">
                    <a:extLst>
                      <a:ext uri="{FF2B5EF4-FFF2-40B4-BE49-F238E27FC236}">
                        <a16:creationId xmlns:a16="http://schemas.microsoft.com/office/drawing/2014/main" id="{03916A5F-FF2B-6569-0B4C-CCAFD8F4D6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56" y="29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</p:grpSp>
          <p:sp>
            <p:nvSpPr>
              <p:cNvPr id="7221" name="Arc 346">
                <a:extLst>
                  <a:ext uri="{FF2B5EF4-FFF2-40B4-BE49-F238E27FC236}">
                    <a16:creationId xmlns:a16="http://schemas.microsoft.com/office/drawing/2014/main" id="{E6D21C5C-8A12-85FF-B30A-794434C2C3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2" y="672"/>
                <a:ext cx="96" cy="96"/>
              </a:xfrm>
              <a:custGeom>
                <a:avLst/>
                <a:gdLst>
                  <a:gd name="T0" fmla="*/ 0 w 21600"/>
                  <a:gd name="T1" fmla="*/ 0 h 21600"/>
                  <a:gd name="T2" fmla="*/ 96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222" name="Arc 347">
                <a:extLst>
                  <a:ext uri="{FF2B5EF4-FFF2-40B4-BE49-F238E27FC236}">
                    <a16:creationId xmlns:a16="http://schemas.microsoft.com/office/drawing/2014/main" id="{6B85D9BD-8BAB-B0F9-4CC6-5546234BAC8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688" y="672"/>
                <a:ext cx="96" cy="96"/>
              </a:xfrm>
              <a:custGeom>
                <a:avLst/>
                <a:gdLst>
                  <a:gd name="T0" fmla="*/ 0 w 21600"/>
                  <a:gd name="T1" fmla="*/ 0 h 21600"/>
                  <a:gd name="T2" fmla="*/ 96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grpSp>
        <p:nvGrpSpPr>
          <p:cNvPr id="38237" name="Group 349">
            <a:extLst>
              <a:ext uri="{FF2B5EF4-FFF2-40B4-BE49-F238E27FC236}">
                <a16:creationId xmlns:a16="http://schemas.microsoft.com/office/drawing/2014/main" id="{E1BAB04B-B1FD-AF03-171C-9C6187F69E6C}"/>
              </a:ext>
            </a:extLst>
          </p:cNvPr>
          <p:cNvGrpSpPr>
            <a:grpSpLocks/>
          </p:cNvGrpSpPr>
          <p:nvPr/>
        </p:nvGrpSpPr>
        <p:grpSpPr bwMode="auto">
          <a:xfrm>
            <a:off x="8463839" y="3671540"/>
            <a:ext cx="1447800" cy="760412"/>
            <a:chOff x="3072" y="1287"/>
            <a:chExt cx="912" cy="479"/>
          </a:xfrm>
        </p:grpSpPr>
        <p:sp>
          <p:nvSpPr>
            <p:cNvPr id="7201" name="Rectangle 350">
              <a:extLst>
                <a:ext uri="{FF2B5EF4-FFF2-40B4-BE49-F238E27FC236}">
                  <a16:creationId xmlns:a16="http://schemas.microsoft.com/office/drawing/2014/main" id="{76E043EB-4611-587E-B1CE-5EE9F9086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1632"/>
              <a:ext cx="400" cy="134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899999" lon="0" rev="0"/>
              </a:camera>
              <a:lightRig rig="legacyFlat3" dir="r"/>
            </a:scene3d>
            <a:sp3d extrusionH="290500" prstMaterial="legacyMetal">
              <a:bevelT w="13500" h="13500" prst="angle"/>
              <a:bevelB w="13500" h="13500" prst="angle"/>
              <a:extrusionClr>
                <a:srgbClr val="969696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sp>
          <p:nvSpPr>
            <p:cNvPr id="7202" name="Rectangle 351">
              <a:extLst>
                <a:ext uri="{FF2B5EF4-FFF2-40B4-BE49-F238E27FC236}">
                  <a16:creationId xmlns:a16="http://schemas.microsoft.com/office/drawing/2014/main" id="{B5780D0E-7FD1-FAF8-A8DF-DDA08816B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1632"/>
              <a:ext cx="400" cy="134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899999" lon="0" rev="0"/>
              </a:camera>
              <a:lightRig rig="legacyFlat3" dir="r"/>
            </a:scene3d>
            <a:sp3d extrusionH="290500" prstMaterial="legacyMetal">
              <a:bevelT w="13500" h="13500" prst="angle"/>
              <a:bevelB w="13500" h="13500" prst="angle"/>
              <a:extrusionClr>
                <a:srgbClr val="969696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grpSp>
          <p:nvGrpSpPr>
            <p:cNvPr id="7203" name="Group 352">
              <a:extLst>
                <a:ext uri="{FF2B5EF4-FFF2-40B4-BE49-F238E27FC236}">
                  <a16:creationId xmlns:a16="http://schemas.microsoft.com/office/drawing/2014/main" id="{789FAC93-F549-BD57-62DC-4BB1E7934B23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285" y="1392"/>
              <a:ext cx="597" cy="126"/>
              <a:chOff x="720" y="720"/>
              <a:chExt cx="1152" cy="576"/>
            </a:xfrm>
          </p:grpSpPr>
          <p:sp>
            <p:nvSpPr>
              <p:cNvPr id="7214" name="Arc 353">
                <a:extLst>
                  <a:ext uri="{FF2B5EF4-FFF2-40B4-BE49-F238E27FC236}">
                    <a16:creationId xmlns:a16="http://schemas.microsoft.com/office/drawing/2014/main" id="{CF1FA35F-3C30-AFBE-86A6-E6E95BBE4E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72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576 w 21600"/>
                  <a:gd name="T3" fmla="*/ 576 h 21600"/>
                  <a:gd name="T4" fmla="*/ 0 w 21600"/>
                  <a:gd name="T5" fmla="*/ 57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215" name="Arc 354">
                <a:extLst>
                  <a:ext uri="{FF2B5EF4-FFF2-40B4-BE49-F238E27FC236}">
                    <a16:creationId xmlns:a16="http://schemas.microsoft.com/office/drawing/2014/main" id="{9456B603-FB28-B9C6-FB80-F4607C71704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20" y="72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576 w 21600"/>
                  <a:gd name="T3" fmla="*/ 576 h 21600"/>
                  <a:gd name="T4" fmla="*/ 0 w 21600"/>
                  <a:gd name="T5" fmla="*/ 57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7204" name="Group 355">
              <a:extLst>
                <a:ext uri="{FF2B5EF4-FFF2-40B4-BE49-F238E27FC236}">
                  <a16:creationId xmlns:a16="http://schemas.microsoft.com/office/drawing/2014/main" id="{AC32D8F7-CB83-0439-E6E2-3887DE2CB1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9" y="1287"/>
              <a:ext cx="413" cy="201"/>
              <a:chOff x="1603" y="3351"/>
              <a:chExt cx="346" cy="195"/>
            </a:xfrm>
          </p:grpSpPr>
          <p:grpSp>
            <p:nvGrpSpPr>
              <p:cNvPr id="7205" name="Group 356">
                <a:extLst>
                  <a:ext uri="{FF2B5EF4-FFF2-40B4-BE49-F238E27FC236}">
                    <a16:creationId xmlns:a16="http://schemas.microsoft.com/office/drawing/2014/main" id="{A1523E56-1D03-DBBE-FA85-47E790987F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1661" y="3351"/>
                <a:ext cx="230" cy="96"/>
                <a:chOff x="2880" y="2400"/>
                <a:chExt cx="1104" cy="480"/>
              </a:xfrm>
            </p:grpSpPr>
            <p:grpSp>
              <p:nvGrpSpPr>
                <p:cNvPr id="7208" name="Group 357">
                  <a:extLst>
                    <a:ext uri="{FF2B5EF4-FFF2-40B4-BE49-F238E27FC236}">
                      <a16:creationId xmlns:a16="http://schemas.microsoft.com/office/drawing/2014/main" id="{07E9FFEF-3AEB-90E5-BDAC-03077666BC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80" y="2400"/>
                  <a:ext cx="576" cy="480"/>
                  <a:chOff x="2880" y="2400"/>
                  <a:chExt cx="1152" cy="1152"/>
                </a:xfrm>
              </p:grpSpPr>
              <p:sp>
                <p:nvSpPr>
                  <p:cNvPr id="7212" name="Arc 358">
                    <a:extLst>
                      <a:ext uri="{FF2B5EF4-FFF2-40B4-BE49-F238E27FC236}">
                        <a16:creationId xmlns:a16="http://schemas.microsoft.com/office/drawing/2014/main" id="{82F02BFD-FEFA-2C3F-9D29-35CE044EB8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80" y="2400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7213" name="Arc 359">
                    <a:extLst>
                      <a:ext uri="{FF2B5EF4-FFF2-40B4-BE49-F238E27FC236}">
                        <a16:creationId xmlns:a16="http://schemas.microsoft.com/office/drawing/2014/main" id="{CD4A6E56-F429-EECA-CC2C-422DD80092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56" y="29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7209" name="Group 360">
                  <a:extLst>
                    <a:ext uri="{FF2B5EF4-FFF2-40B4-BE49-F238E27FC236}">
                      <a16:creationId xmlns:a16="http://schemas.microsoft.com/office/drawing/2014/main" id="{3EA72B1A-1658-1BF4-7EBD-7A2C618DDF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3408" y="2400"/>
                  <a:ext cx="576" cy="480"/>
                  <a:chOff x="2880" y="2400"/>
                  <a:chExt cx="1152" cy="1152"/>
                </a:xfrm>
              </p:grpSpPr>
              <p:sp>
                <p:nvSpPr>
                  <p:cNvPr id="7210" name="Arc 361">
                    <a:extLst>
                      <a:ext uri="{FF2B5EF4-FFF2-40B4-BE49-F238E27FC236}">
                        <a16:creationId xmlns:a16="http://schemas.microsoft.com/office/drawing/2014/main" id="{E0FE5868-9D63-4B4D-3DE1-D7728FB6AC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80" y="2400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7211" name="Arc 362">
                    <a:extLst>
                      <a:ext uri="{FF2B5EF4-FFF2-40B4-BE49-F238E27FC236}">
                        <a16:creationId xmlns:a16="http://schemas.microsoft.com/office/drawing/2014/main" id="{F8F10BA4-F129-FBB1-A45A-410805CE68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56" y="29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</p:grpSp>
          <p:sp>
            <p:nvSpPr>
              <p:cNvPr id="7206" name="Arc 363">
                <a:extLst>
                  <a:ext uri="{FF2B5EF4-FFF2-40B4-BE49-F238E27FC236}">
                    <a16:creationId xmlns:a16="http://schemas.microsoft.com/office/drawing/2014/main" id="{B7218CC5-25A9-D858-0E29-D1FD11222A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2" y="3447"/>
                <a:ext cx="77" cy="96"/>
              </a:xfrm>
              <a:custGeom>
                <a:avLst/>
                <a:gdLst>
                  <a:gd name="T0" fmla="*/ 0 w 21600"/>
                  <a:gd name="T1" fmla="*/ 0 h 21600"/>
                  <a:gd name="T2" fmla="*/ 77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207" name="Arc 364">
                <a:extLst>
                  <a:ext uri="{FF2B5EF4-FFF2-40B4-BE49-F238E27FC236}">
                    <a16:creationId xmlns:a16="http://schemas.microsoft.com/office/drawing/2014/main" id="{96678C5A-4085-5A50-A183-5F4328881D0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603" y="3450"/>
                <a:ext cx="77" cy="96"/>
              </a:xfrm>
              <a:custGeom>
                <a:avLst/>
                <a:gdLst>
                  <a:gd name="T0" fmla="*/ 0 w 21600"/>
                  <a:gd name="T1" fmla="*/ 0 h 21600"/>
                  <a:gd name="T2" fmla="*/ 77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grpSp>
        <p:nvGrpSpPr>
          <p:cNvPr id="38253" name="Group 365">
            <a:extLst>
              <a:ext uri="{FF2B5EF4-FFF2-40B4-BE49-F238E27FC236}">
                <a16:creationId xmlns:a16="http://schemas.microsoft.com/office/drawing/2014/main" id="{D934E84C-B506-B750-5A66-9ABA2B438C05}"/>
              </a:ext>
            </a:extLst>
          </p:cNvPr>
          <p:cNvGrpSpPr>
            <a:grpSpLocks/>
          </p:cNvGrpSpPr>
          <p:nvPr/>
        </p:nvGrpSpPr>
        <p:grpSpPr bwMode="auto">
          <a:xfrm>
            <a:off x="8341698" y="5475161"/>
            <a:ext cx="2163763" cy="547687"/>
            <a:chOff x="2045" y="2832"/>
            <a:chExt cx="1363" cy="345"/>
          </a:xfrm>
        </p:grpSpPr>
        <p:sp>
          <p:nvSpPr>
            <p:cNvPr id="7186" name="Rectangle 366">
              <a:extLst>
                <a:ext uri="{FF2B5EF4-FFF2-40B4-BE49-F238E27FC236}">
                  <a16:creationId xmlns:a16="http://schemas.microsoft.com/office/drawing/2014/main" id="{247CBAEB-0A45-79EB-C0DA-E10A6752E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3024"/>
              <a:ext cx="451" cy="153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899999" lon="0" rev="0"/>
              </a:camera>
              <a:lightRig rig="legacyFlat3" dir="r"/>
            </a:scene3d>
            <a:sp3d extrusionH="290500" prstMaterial="legacyMetal">
              <a:bevelT w="13500" h="13500" prst="angle"/>
              <a:bevelB w="13500" h="13500" prst="angle"/>
              <a:extrusionClr>
                <a:srgbClr val="969696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sp>
          <p:nvSpPr>
            <p:cNvPr id="7187" name="Rectangle 367">
              <a:extLst>
                <a:ext uri="{FF2B5EF4-FFF2-40B4-BE49-F238E27FC236}">
                  <a16:creationId xmlns:a16="http://schemas.microsoft.com/office/drawing/2014/main" id="{75CEA1DF-9B7C-6C71-D8B2-E1C1DD047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7" y="3024"/>
              <a:ext cx="451" cy="153"/>
            </a:xfrm>
            <a:prstGeom prst="rect">
              <a:avLst/>
            </a:prstGeom>
            <a:solidFill>
              <a:schemeClr val="bg1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899999" lon="0" rev="0"/>
              </a:camera>
              <a:lightRig rig="legacyFlat3" dir="r"/>
            </a:scene3d>
            <a:sp3d extrusionH="290500" prstMaterial="legacyMetal">
              <a:bevelT w="13500" h="13500" prst="angle"/>
              <a:bevelB w="13500" h="13500" prst="angle"/>
              <a:extrusionClr>
                <a:srgbClr val="969696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  <p:grpSp>
          <p:nvGrpSpPr>
            <p:cNvPr id="7188" name="Group 368">
              <a:extLst>
                <a:ext uri="{FF2B5EF4-FFF2-40B4-BE49-F238E27FC236}">
                  <a16:creationId xmlns:a16="http://schemas.microsoft.com/office/drawing/2014/main" id="{65FCD6C3-D792-0183-9DAC-8186DF051E2F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2448" y="2832"/>
              <a:ext cx="672" cy="144"/>
              <a:chOff x="720" y="720"/>
              <a:chExt cx="1152" cy="576"/>
            </a:xfrm>
          </p:grpSpPr>
          <p:sp>
            <p:nvSpPr>
              <p:cNvPr id="7199" name="Arc 369">
                <a:extLst>
                  <a:ext uri="{FF2B5EF4-FFF2-40B4-BE49-F238E27FC236}">
                    <a16:creationId xmlns:a16="http://schemas.microsoft.com/office/drawing/2014/main" id="{0EBC09EE-13BD-6D57-87FB-C4FDA7A7C2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72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576 w 21600"/>
                  <a:gd name="T3" fmla="*/ 576 h 21600"/>
                  <a:gd name="T4" fmla="*/ 0 w 21600"/>
                  <a:gd name="T5" fmla="*/ 57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200" name="Arc 370">
                <a:extLst>
                  <a:ext uri="{FF2B5EF4-FFF2-40B4-BE49-F238E27FC236}">
                    <a16:creationId xmlns:a16="http://schemas.microsoft.com/office/drawing/2014/main" id="{02F41E0B-3746-C8DE-BE0D-A68E8D3B24A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20" y="72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576 w 21600"/>
                  <a:gd name="T3" fmla="*/ 576 h 21600"/>
                  <a:gd name="T4" fmla="*/ 0 w 21600"/>
                  <a:gd name="T5" fmla="*/ 57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7189" name="Group 371">
              <a:extLst>
                <a:ext uri="{FF2B5EF4-FFF2-40B4-BE49-F238E27FC236}">
                  <a16:creationId xmlns:a16="http://schemas.microsoft.com/office/drawing/2014/main" id="{219EDD4A-3AFF-7D0A-08AF-78672F8E79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44" y="2832"/>
              <a:ext cx="480" cy="96"/>
              <a:chOff x="2688" y="672"/>
              <a:chExt cx="480" cy="96"/>
            </a:xfrm>
          </p:grpSpPr>
          <p:grpSp>
            <p:nvGrpSpPr>
              <p:cNvPr id="7190" name="Group 372">
                <a:extLst>
                  <a:ext uri="{FF2B5EF4-FFF2-40B4-BE49-F238E27FC236}">
                    <a16:creationId xmlns:a16="http://schemas.microsoft.com/office/drawing/2014/main" id="{9509E0CF-4AD1-C1F8-BCF6-BC3C28AA76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4" y="672"/>
                <a:ext cx="288" cy="96"/>
                <a:chOff x="2880" y="2400"/>
                <a:chExt cx="1104" cy="480"/>
              </a:xfrm>
            </p:grpSpPr>
            <p:grpSp>
              <p:nvGrpSpPr>
                <p:cNvPr id="7193" name="Group 373">
                  <a:extLst>
                    <a:ext uri="{FF2B5EF4-FFF2-40B4-BE49-F238E27FC236}">
                      <a16:creationId xmlns:a16="http://schemas.microsoft.com/office/drawing/2014/main" id="{F00DD51C-3D4C-CCEE-2C34-1D4C533761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80" y="2400"/>
                  <a:ext cx="576" cy="480"/>
                  <a:chOff x="2880" y="2400"/>
                  <a:chExt cx="1152" cy="1152"/>
                </a:xfrm>
              </p:grpSpPr>
              <p:sp>
                <p:nvSpPr>
                  <p:cNvPr id="7197" name="Arc 374">
                    <a:extLst>
                      <a:ext uri="{FF2B5EF4-FFF2-40B4-BE49-F238E27FC236}">
                        <a16:creationId xmlns:a16="http://schemas.microsoft.com/office/drawing/2014/main" id="{9FDF0626-38F4-C450-E5FE-91167ACD0F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80" y="2400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7198" name="Arc 375">
                    <a:extLst>
                      <a:ext uri="{FF2B5EF4-FFF2-40B4-BE49-F238E27FC236}">
                        <a16:creationId xmlns:a16="http://schemas.microsoft.com/office/drawing/2014/main" id="{5D19433E-DA28-D99B-31DC-D57201F07A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56" y="29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7194" name="Group 376">
                  <a:extLst>
                    <a:ext uri="{FF2B5EF4-FFF2-40B4-BE49-F238E27FC236}">
                      <a16:creationId xmlns:a16="http://schemas.microsoft.com/office/drawing/2014/main" id="{F75900D9-39D6-7B62-8D65-186C24C3D6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3408" y="2400"/>
                  <a:ext cx="576" cy="480"/>
                  <a:chOff x="2880" y="2400"/>
                  <a:chExt cx="1152" cy="1152"/>
                </a:xfrm>
              </p:grpSpPr>
              <p:sp>
                <p:nvSpPr>
                  <p:cNvPr id="7195" name="Arc 377">
                    <a:extLst>
                      <a:ext uri="{FF2B5EF4-FFF2-40B4-BE49-F238E27FC236}">
                        <a16:creationId xmlns:a16="http://schemas.microsoft.com/office/drawing/2014/main" id="{FDD1BB02-8937-DA28-F227-B807F60822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80" y="2400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7196" name="Arc 378">
                    <a:extLst>
                      <a:ext uri="{FF2B5EF4-FFF2-40B4-BE49-F238E27FC236}">
                        <a16:creationId xmlns:a16="http://schemas.microsoft.com/office/drawing/2014/main" id="{F900BBFB-2CF2-2897-C2D3-D611A0F293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6200000" flipH="1">
                    <a:off x="3456" y="2976"/>
                    <a:ext cx="576" cy="5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76 w 21600"/>
                      <a:gd name="T3" fmla="*/ 576 h 21600"/>
                      <a:gd name="T4" fmla="*/ 0 w 21600"/>
                      <a:gd name="T5" fmla="*/ 5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</p:grpSp>
          <p:sp>
            <p:nvSpPr>
              <p:cNvPr id="7191" name="Arc 379">
                <a:extLst>
                  <a:ext uri="{FF2B5EF4-FFF2-40B4-BE49-F238E27FC236}">
                    <a16:creationId xmlns:a16="http://schemas.microsoft.com/office/drawing/2014/main" id="{EC129E35-EADC-CBEF-4DA2-EF038349A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2" y="672"/>
                <a:ext cx="96" cy="96"/>
              </a:xfrm>
              <a:custGeom>
                <a:avLst/>
                <a:gdLst>
                  <a:gd name="T0" fmla="*/ 0 w 21600"/>
                  <a:gd name="T1" fmla="*/ 0 h 21600"/>
                  <a:gd name="T2" fmla="*/ 96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7192" name="Arc 380">
                <a:extLst>
                  <a:ext uri="{FF2B5EF4-FFF2-40B4-BE49-F238E27FC236}">
                    <a16:creationId xmlns:a16="http://schemas.microsoft.com/office/drawing/2014/main" id="{C04DC68C-3F6B-79D8-D4DD-77DF5E512EF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688" y="672"/>
                <a:ext cx="96" cy="96"/>
              </a:xfrm>
              <a:custGeom>
                <a:avLst/>
                <a:gdLst>
                  <a:gd name="T0" fmla="*/ 0 w 21600"/>
                  <a:gd name="T1" fmla="*/ 0 h 21600"/>
                  <a:gd name="T2" fmla="*/ 96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sp>
        <p:nvSpPr>
          <p:cNvPr id="38254" name="TextBox 38253"/>
          <p:cNvSpPr txBox="1"/>
          <p:nvPr/>
        </p:nvSpPr>
        <p:spPr>
          <a:xfrm>
            <a:off x="658368" y="164592"/>
            <a:ext cx="64008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MAGNETIC MATERIALS  •  COMPARISON 3 OF 5</a:t>
            </a:r>
          </a:p>
        </p:txBody>
      </p:sp>
      <p:sp>
        <p:nvSpPr>
          <p:cNvPr id="38255" name="TextBox 38254"/>
          <p:cNvSpPr txBox="1"/>
          <p:nvPr/>
        </p:nvSpPr>
        <p:spPr>
          <a:xfrm>
            <a:off x="640080" y="393192"/>
            <a:ext cx="1083564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06600"/>
                </a:solidFill>
                <a:latin typeface="Arial"/>
              </a:rPr>
              <a:t>Liquid surfaces reveal the direction of response</a:t>
            </a:r>
          </a:p>
        </p:txBody>
      </p:sp>
      <p:sp>
        <p:nvSpPr>
          <p:cNvPr id="38256" name="Rectangle 38255"/>
          <p:cNvSpPr/>
          <p:nvPr/>
        </p:nvSpPr>
        <p:spPr>
          <a:xfrm>
            <a:off x="658368" y="987552"/>
            <a:ext cx="10479024" cy="18288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257" name="TextBox 38256"/>
          <p:cNvSpPr txBox="1"/>
          <p:nvPr/>
        </p:nvSpPr>
        <p:spPr>
          <a:xfrm>
            <a:off x="713232" y="1133856"/>
            <a:ext cx="306324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D32F2F"/>
                </a:solidFill>
                <a:latin typeface="Arial"/>
              </a:rPr>
              <a:t>DIAMAGNETIC</a:t>
            </a:r>
          </a:p>
        </p:txBody>
      </p:sp>
      <p:sp>
        <p:nvSpPr>
          <p:cNvPr id="38258" name="Rectangle 38257"/>
          <p:cNvSpPr/>
          <p:nvPr/>
        </p:nvSpPr>
        <p:spPr>
          <a:xfrm>
            <a:off x="713232" y="1472184"/>
            <a:ext cx="3063239" cy="36576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259" name="TextBox 38258"/>
          <p:cNvSpPr txBox="1"/>
          <p:nvPr/>
        </p:nvSpPr>
        <p:spPr>
          <a:xfrm>
            <a:off x="4224528" y="1133856"/>
            <a:ext cx="306324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1565C0"/>
                </a:solidFill>
                <a:latin typeface="Arial"/>
              </a:rPr>
              <a:t>PARAMAGNETIC</a:t>
            </a:r>
          </a:p>
        </p:txBody>
      </p:sp>
      <p:sp>
        <p:nvSpPr>
          <p:cNvPr id="38260" name="Rectangle 38259"/>
          <p:cNvSpPr/>
          <p:nvPr/>
        </p:nvSpPr>
        <p:spPr>
          <a:xfrm>
            <a:off x="4224528" y="1472184"/>
            <a:ext cx="3063240" cy="36576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261" name="TextBox 38260"/>
          <p:cNvSpPr txBox="1"/>
          <p:nvPr/>
        </p:nvSpPr>
        <p:spPr>
          <a:xfrm>
            <a:off x="7735824" y="1133856"/>
            <a:ext cx="306324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993300"/>
                </a:solidFill>
                <a:latin typeface="Arial"/>
              </a:rPr>
              <a:t>FERROMAGNETIC</a:t>
            </a:r>
          </a:p>
        </p:txBody>
      </p:sp>
      <p:sp>
        <p:nvSpPr>
          <p:cNvPr id="38262" name="Rectangle 38261"/>
          <p:cNvSpPr/>
          <p:nvPr/>
        </p:nvSpPr>
        <p:spPr>
          <a:xfrm>
            <a:off x="7735824" y="1472184"/>
            <a:ext cx="3063239" cy="36576"/>
          </a:xfrm>
          <a:prstGeom prst="rect">
            <a:avLst/>
          </a:prstGeom>
          <a:solidFill>
            <a:srgbClr val="993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263" name="Rectangle 38262"/>
          <p:cNvSpPr/>
          <p:nvPr/>
        </p:nvSpPr>
        <p:spPr>
          <a:xfrm>
            <a:off x="4069080" y="1133856"/>
            <a:ext cx="18287" cy="4398264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264" name="Rectangle 38263"/>
          <p:cNvSpPr/>
          <p:nvPr/>
        </p:nvSpPr>
        <p:spPr>
          <a:xfrm>
            <a:off x="7580375" y="1133856"/>
            <a:ext cx="18288" cy="4398264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265" name="TextBox 38264"/>
          <p:cNvSpPr txBox="1"/>
          <p:nvPr/>
        </p:nvSpPr>
        <p:spPr>
          <a:xfrm>
            <a:off x="713232" y="1627632"/>
            <a:ext cx="306324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32F2F"/>
                </a:solidFill>
                <a:latin typeface="Arial"/>
              </a:rPr>
              <a:t>04  LIQUID IN A WATCH GLASS</a:t>
            </a:r>
          </a:p>
        </p:txBody>
      </p:sp>
      <p:sp>
        <p:nvSpPr>
          <p:cNvPr id="38266" name="TextBox 38265"/>
          <p:cNvSpPr txBox="1"/>
          <p:nvPr/>
        </p:nvSpPr>
        <p:spPr>
          <a:xfrm>
            <a:off x="713231" y="1956815"/>
            <a:ext cx="3071393" cy="1512761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80" b="0" i="0" dirty="0">
                <a:solidFill>
                  <a:srgbClr val="202124"/>
                </a:solidFill>
                <a:latin typeface="Arial"/>
              </a:rPr>
              <a:t>If diamagnetic liquid in a watch glass is placed in a uniform magnetic field, it collects away from the </a:t>
            </a:r>
            <a:r>
              <a:rPr sz="1480" b="0" i="0" dirty="0" err="1">
                <a:solidFill>
                  <a:srgbClr val="202124"/>
                </a:solidFill>
                <a:latin typeface="Arial"/>
              </a:rPr>
              <a:t>centre</a:t>
            </a:r>
            <a:r>
              <a:rPr sz="1480" b="0" i="0" dirty="0">
                <a:solidFill>
                  <a:srgbClr val="202124"/>
                </a:solidFill>
                <a:latin typeface="Arial"/>
              </a:rPr>
              <a:t> when the poles are closer and at the </a:t>
            </a:r>
            <a:r>
              <a:rPr sz="1480" b="0" i="0" dirty="0" err="1">
                <a:solidFill>
                  <a:srgbClr val="202124"/>
                </a:solidFill>
                <a:latin typeface="Arial"/>
              </a:rPr>
              <a:t>centre</a:t>
            </a:r>
            <a:r>
              <a:rPr sz="1480" b="0" i="0" dirty="0">
                <a:solidFill>
                  <a:srgbClr val="202124"/>
                </a:solidFill>
                <a:latin typeface="Arial"/>
              </a:rPr>
              <a:t> when the poles are farther.</a:t>
            </a:r>
          </a:p>
        </p:txBody>
      </p:sp>
      <p:sp>
        <p:nvSpPr>
          <p:cNvPr id="38268" name="TextBox 38267"/>
          <p:cNvSpPr txBox="1"/>
          <p:nvPr/>
        </p:nvSpPr>
        <p:spPr>
          <a:xfrm>
            <a:off x="4224528" y="1627632"/>
            <a:ext cx="306324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565C0"/>
                </a:solidFill>
                <a:latin typeface="Arial"/>
              </a:rPr>
              <a:t>04  LIQUID IN A WATCH GLASS</a:t>
            </a:r>
          </a:p>
        </p:txBody>
      </p:sp>
      <p:sp>
        <p:nvSpPr>
          <p:cNvPr id="38269" name="TextBox 38268"/>
          <p:cNvSpPr txBox="1"/>
          <p:nvPr/>
        </p:nvSpPr>
        <p:spPr>
          <a:xfrm>
            <a:off x="4224528" y="1956816"/>
            <a:ext cx="3063240" cy="11887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80" b="0" i="0">
                <a:solidFill>
                  <a:srgbClr val="202124"/>
                </a:solidFill>
                <a:latin typeface="Arial"/>
              </a:rPr>
              <a:t>If paramagnetic liquid in a watch glass is placed in a uniform magnetic field, it collects at the centre when the poles are closer and away from the centre when the poles are farther.</a:t>
            </a:r>
          </a:p>
        </p:txBody>
      </p:sp>
      <p:sp>
        <p:nvSpPr>
          <p:cNvPr id="38271" name="TextBox 38270"/>
          <p:cNvSpPr txBox="1"/>
          <p:nvPr/>
        </p:nvSpPr>
        <p:spPr>
          <a:xfrm>
            <a:off x="7735824" y="1627632"/>
            <a:ext cx="306324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993300"/>
                </a:solidFill>
                <a:latin typeface="Arial"/>
              </a:rPr>
              <a:t>04  LIQUID IN A WATCH GLASS</a:t>
            </a:r>
          </a:p>
        </p:txBody>
      </p:sp>
      <p:sp>
        <p:nvSpPr>
          <p:cNvPr id="38272" name="TextBox 38271"/>
          <p:cNvSpPr txBox="1"/>
          <p:nvPr/>
        </p:nvSpPr>
        <p:spPr>
          <a:xfrm>
            <a:off x="7735824" y="1956816"/>
            <a:ext cx="3063240" cy="11887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80" b="0" i="0" dirty="0">
                <a:solidFill>
                  <a:srgbClr val="202124"/>
                </a:solidFill>
                <a:latin typeface="Arial"/>
              </a:rPr>
              <a:t>If ferromagnetic liquid in a watch glass is placed in a uniform magnetic field, it collects at the </a:t>
            </a:r>
            <a:r>
              <a:rPr sz="1480" b="0" i="0" dirty="0" err="1">
                <a:solidFill>
                  <a:srgbClr val="202124"/>
                </a:solidFill>
                <a:latin typeface="Arial"/>
              </a:rPr>
              <a:t>centre</a:t>
            </a:r>
            <a:r>
              <a:rPr sz="1480" b="0" i="0" dirty="0">
                <a:solidFill>
                  <a:srgbClr val="202124"/>
                </a:solidFill>
                <a:latin typeface="Arial"/>
              </a:rPr>
              <a:t> when the poles are closer and away from the </a:t>
            </a:r>
            <a:r>
              <a:rPr sz="1480" b="0" i="0" dirty="0" err="1">
                <a:solidFill>
                  <a:srgbClr val="202124"/>
                </a:solidFill>
                <a:latin typeface="Arial"/>
              </a:rPr>
              <a:t>centre</a:t>
            </a:r>
            <a:r>
              <a:rPr sz="1480" b="0" i="0" dirty="0">
                <a:solidFill>
                  <a:srgbClr val="202124"/>
                </a:solidFill>
                <a:latin typeface="Arial"/>
              </a:rPr>
              <a:t> when the poles are farther.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65" grpId="0"/>
      <p:bldP spid="38266" grpId="0"/>
      <p:bldP spid="38268" grpId="0"/>
      <p:bldP spid="38269" grpId="0"/>
      <p:bldP spid="38271" grpId="0"/>
      <p:bldP spid="382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658368" y="164592"/>
            <a:ext cx="64008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MAGNETIC MATERIALS  •  COMPARISON 4 OF 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393192"/>
            <a:ext cx="1083564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06600"/>
                </a:solidFill>
                <a:latin typeface="Arial"/>
              </a:rPr>
              <a:t>Sign and scale separate the three material classes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987552"/>
            <a:ext cx="10479024" cy="18288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231136" y="1124712"/>
            <a:ext cx="25603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D32F2F"/>
                </a:solidFill>
                <a:latin typeface="Arial"/>
              </a:rPr>
              <a:t>DIAMAGNETIC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231136" y="1463040"/>
            <a:ext cx="2514599" cy="3657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230368" y="1124712"/>
            <a:ext cx="25603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65C0"/>
                </a:solidFill>
                <a:latin typeface="Arial"/>
              </a:rPr>
              <a:t>PARAMAGNETIC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30368" y="1463040"/>
            <a:ext cx="2514599" cy="36575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229600" y="1124712"/>
            <a:ext cx="25603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93300"/>
                </a:solidFill>
                <a:latin typeface="Arial"/>
              </a:rPr>
              <a:t>FERROMAGNETIC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29600" y="1463040"/>
            <a:ext cx="2514600" cy="36575"/>
          </a:xfrm>
          <a:prstGeom prst="rect">
            <a:avLst/>
          </a:prstGeom>
          <a:solidFill>
            <a:srgbClr val="993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2084831" y="1097280"/>
            <a:ext cx="18288" cy="4480559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5065776" y="1097280"/>
            <a:ext cx="18287" cy="4480559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8065008" y="1097280"/>
            <a:ext cx="18287" cy="4480559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58368" y="1627632"/>
            <a:ext cx="384048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6600"/>
                </a:solidFill>
                <a:latin typeface="Arial"/>
              </a:rPr>
              <a:t>05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0704" y="1636776"/>
            <a:ext cx="987552" cy="7680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i="0">
                <a:solidFill>
                  <a:srgbClr val="626A73"/>
                </a:solidFill>
                <a:latin typeface="Arial"/>
              </a:rPr>
              <a:t>MAGNETISATION DIRECTION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231136" y="1627632"/>
            <a:ext cx="2560320" cy="8046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80" b="0" i="0">
                <a:solidFill>
                  <a:srgbClr val="202124"/>
                </a:solidFill>
                <a:latin typeface="Arial"/>
              </a:rPr>
              <a:t>Weakly magnetised opposite to the inducing field.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30368" y="1627632"/>
            <a:ext cx="2560320" cy="8046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80" b="0" i="0">
                <a:solidFill>
                  <a:srgbClr val="202124"/>
                </a:solidFill>
                <a:latin typeface="Arial"/>
              </a:rPr>
              <a:t>Weakly magnetised in the direction of the inducing field.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29600" y="1627632"/>
            <a:ext cx="2560320" cy="8046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80" b="0" i="0">
                <a:solidFill>
                  <a:srgbClr val="202124"/>
                </a:solidFill>
                <a:latin typeface="Arial"/>
              </a:rPr>
              <a:t>Strongly magnetised in the direction of the inducing field.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58368" y="2468880"/>
            <a:ext cx="10131552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58368" y="2542032"/>
            <a:ext cx="384048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6600"/>
                </a:solidFill>
                <a:latin typeface="Arial"/>
              </a:rPr>
              <a:t>06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0704" y="2551175"/>
            <a:ext cx="987552" cy="6766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i="0">
                <a:solidFill>
                  <a:srgbClr val="626A73"/>
                </a:solidFill>
                <a:latin typeface="Arial"/>
              </a:rPr>
              <a:t>INDUCED DIPOLE MOMENT (M)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31136" y="2542032"/>
            <a:ext cx="2560320" cy="7132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202124"/>
                </a:solidFill>
                <a:latin typeface="Arial"/>
              </a:rPr>
              <a:t>Small negative value.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30368" y="2542032"/>
            <a:ext cx="2560320" cy="7132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202124"/>
                </a:solidFill>
                <a:latin typeface="Arial"/>
              </a:rPr>
              <a:t>Small positive value.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29600" y="2542032"/>
            <a:ext cx="2560320" cy="7132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202124"/>
                </a:solidFill>
                <a:latin typeface="Arial"/>
              </a:rPr>
              <a:t>Large positive value.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58368" y="3291839"/>
            <a:ext cx="10131552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658368" y="3364992"/>
            <a:ext cx="384048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6600"/>
                </a:solidFill>
                <a:latin typeface="Arial"/>
              </a:rPr>
              <a:t>07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60704" y="3374136"/>
            <a:ext cx="987552" cy="6766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i="0">
                <a:solidFill>
                  <a:srgbClr val="626A73"/>
                </a:solidFill>
                <a:latin typeface="Arial"/>
              </a:rPr>
              <a:t>INTENSITY OF MAGNETISATION (I)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31136" y="3364992"/>
            <a:ext cx="2560320" cy="7132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202124"/>
                </a:solidFill>
                <a:latin typeface="Arial"/>
              </a:rPr>
              <a:t>Small negative value.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230368" y="3364992"/>
            <a:ext cx="2560320" cy="7132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202124"/>
                </a:solidFill>
                <a:latin typeface="Arial"/>
              </a:rPr>
              <a:t>Small positive value.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29600" y="3364992"/>
            <a:ext cx="2560320" cy="7132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202124"/>
                </a:solidFill>
                <a:latin typeface="Arial"/>
              </a:rPr>
              <a:t>Large positive value.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58368" y="4114800"/>
            <a:ext cx="10131552" cy="18287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658368" y="4187952"/>
            <a:ext cx="384048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6600"/>
                </a:solidFill>
                <a:latin typeface="Arial"/>
              </a:rPr>
              <a:t>08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60704" y="4197096"/>
            <a:ext cx="987552" cy="87782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i="0">
                <a:solidFill>
                  <a:srgbClr val="626A73"/>
                </a:solidFill>
                <a:latin typeface="Arial"/>
              </a:rPr>
              <a:t>MAGNETIC PERMEABILITY (Μ)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231136" y="4187952"/>
            <a:ext cx="2560320" cy="9144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202124"/>
                </a:solidFill>
                <a:latin typeface="Arial"/>
              </a:rPr>
              <a:t>Always less than unity.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230368" y="4187952"/>
            <a:ext cx="2560320" cy="9144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202124"/>
                </a:solidFill>
                <a:latin typeface="Arial"/>
              </a:rPr>
              <a:t>More than unity.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229600" y="4187952"/>
            <a:ext cx="2560320" cy="9144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202124"/>
                </a:solidFill>
                <a:latin typeface="Arial"/>
              </a:rPr>
              <a:t>Large — much more than unity.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58368" y="5138928"/>
            <a:ext cx="10131552" cy="18287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 animBg="1"/>
      <p:bldP spid="41" grpId="0"/>
      <p:bldP spid="42" grpId="0"/>
      <p:bldP spid="43" grpId="0"/>
      <p:bldP spid="44" grpId="0"/>
      <p:bldP spid="45" grpId="0"/>
      <p:bldP spid="46" grpId="0" animBg="1"/>
      <p:bldP spid="47" grpId="0"/>
      <p:bldP spid="48" grpId="0"/>
      <p:bldP spid="49" grpId="0"/>
      <p:bldP spid="50" grpId="0"/>
      <p:bldP spid="51" grpId="0"/>
      <p:bldP spid="52" grpId="0" animBg="1"/>
      <p:bldP spid="53" grpId="0"/>
      <p:bldP spid="54" grpId="0"/>
      <p:bldP spid="55" grpId="0"/>
      <p:bldP spid="56" grpId="0"/>
      <p:bldP spid="57" grpId="0"/>
      <p:bldP spid="5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58368" y="164592"/>
            <a:ext cx="64008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26A73"/>
                </a:solidFill>
                <a:latin typeface="Arial"/>
              </a:rPr>
              <a:t>MAGNETIC MATERIALS  •  COMPARISON 5 OF 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93192"/>
            <a:ext cx="1083564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06600"/>
                </a:solidFill>
                <a:latin typeface="Arial"/>
              </a:rPr>
              <a:t>Temperature completes the magnetic comparison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987552"/>
            <a:ext cx="10479024" cy="18288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231136" y="1124712"/>
            <a:ext cx="25603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D32F2F"/>
                </a:solidFill>
                <a:latin typeface="Arial"/>
              </a:rPr>
              <a:t>DIAMAGNETIC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31136" y="1463040"/>
            <a:ext cx="2514599" cy="3657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230368" y="1124712"/>
            <a:ext cx="25603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65C0"/>
                </a:solidFill>
                <a:latin typeface="Arial"/>
              </a:rPr>
              <a:t>PARAMAGNETIC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30368" y="1463040"/>
            <a:ext cx="2514599" cy="36575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600" y="1124712"/>
            <a:ext cx="25603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93300"/>
                </a:solidFill>
                <a:latin typeface="Arial"/>
              </a:rPr>
              <a:t>FERROMAGNETIC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0" y="1463040"/>
            <a:ext cx="2514600" cy="36575"/>
          </a:xfrm>
          <a:prstGeom prst="rect">
            <a:avLst/>
          </a:prstGeom>
          <a:solidFill>
            <a:srgbClr val="993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2084831" y="1097280"/>
            <a:ext cx="18288" cy="4297680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065776" y="1097280"/>
            <a:ext cx="18287" cy="4297680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065008" y="1097280"/>
            <a:ext cx="18287" cy="4297680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8368" y="1719072"/>
            <a:ext cx="384048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6600"/>
                </a:solidFill>
                <a:latin typeface="Arial"/>
              </a:rPr>
              <a:t>09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0704" y="1728216"/>
            <a:ext cx="987552" cy="6766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i="0">
                <a:solidFill>
                  <a:srgbClr val="626A73"/>
                </a:solidFill>
                <a:latin typeface="Arial"/>
              </a:rPr>
              <a:t>MAGNETIC
SUSCEPTIBILITY (χₘ)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31136" y="1719072"/>
            <a:ext cx="256032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02124"/>
                </a:solidFill>
                <a:latin typeface="Arial"/>
              </a:rPr>
              <a:t>Small negative value.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30368" y="1719072"/>
            <a:ext cx="256032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02124"/>
                </a:solidFill>
                <a:latin typeface="Arial"/>
              </a:rPr>
              <a:t>Small positive value.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0" y="1719072"/>
            <a:ext cx="256032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02124"/>
                </a:solidFill>
                <a:latin typeface="Arial"/>
              </a:rPr>
              <a:t>Large positive value.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8368" y="2532888"/>
            <a:ext cx="10131552" cy="18288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8368" y="2779776"/>
            <a:ext cx="384048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6600"/>
                </a:solidFill>
                <a:latin typeface="Arial"/>
              </a:rPr>
              <a:t>10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60704" y="2788920"/>
            <a:ext cx="987552" cy="7498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i="0">
                <a:solidFill>
                  <a:srgbClr val="626A73"/>
                </a:solidFill>
                <a:latin typeface="Arial"/>
              </a:rPr>
              <a:t>CURIE’S LAW &amp;
TEMPERATURE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231136" y="2779776"/>
            <a:ext cx="2560320" cy="15727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60" b="0" i="0">
                <a:solidFill>
                  <a:srgbClr val="202124"/>
                </a:solidFill>
                <a:latin typeface="Arial"/>
              </a:rPr>
              <a:t>They do not obey Curie’s Law; their properties do not change with temperature.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30368" y="2779776"/>
            <a:ext cx="2560320" cy="15727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60" b="0" i="0">
                <a:solidFill>
                  <a:srgbClr val="202124"/>
                </a:solidFill>
                <a:latin typeface="Arial"/>
              </a:rPr>
              <a:t>They obey Curie’s Law. They lose their magnetic properties with a rise in temperature.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9600" y="2779776"/>
            <a:ext cx="2560320" cy="15727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80" b="0" i="0">
                <a:solidFill>
                  <a:srgbClr val="202124"/>
                </a:solidFill>
                <a:latin typeface="Arial"/>
              </a:rPr>
              <a:t>They obey Curie’s Law. At a temperature called the Curie Point, they lose ferromagnetic properties and behave like paramagnetic substances.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9600" y="4370832"/>
            <a:ext cx="256032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993300"/>
                </a:solidFill>
                <a:latin typeface="Arial"/>
              </a:rPr>
              <a:t>CURIE POINT  →
FERROMAGNETIC TO PARAMAGNETIC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58368" y="5029200"/>
            <a:ext cx="10131552" cy="18287"/>
          </a:xfrm>
          <a:prstGeom prst="rect">
            <a:avLst/>
          </a:prstGeom>
          <a:solidFill>
            <a:srgbClr val="CBD2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231136" y="5212080"/>
            <a:ext cx="763524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1">
                <a:solidFill>
                  <a:srgbClr val="626A73"/>
                </a:solidFill>
                <a:latin typeface="Arial"/>
              </a:rPr>
              <a:t>Relative signs: diamagnetic (−)  •  paramagnetic (+)  •  ferromagnetic (large +)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22908E5E-1EAE-4531-AD65-0FE58171930C}"/>
  <p:tag name="ISPRING_RESOURCE_FOLDER" val="C:\Users\sumit\Documents\CurrentElectricity\1. Introduction-OL\"/>
  <p:tag name="ISPRING_PRESENTATION_PATH" val="C:\Users\sumit\Documents\CurrentElectricity\1. Introduction-OL.pptx"/>
  <p:tag name="ISPRING_PROJECT_VERSION" val="9.32"/>
  <p:tag name="ISPRING_PROJECT_FOLDER_UPDATED" val="1"/>
  <p:tag name="ISPRING_PRESENTATION_TITLE" val="1. Introduction-OL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38100">
          <a:solidFill>
            <a:srgbClr val="FFFF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rgbClr val="FFC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7998</TotalTime>
  <Words>1525</Words>
  <Application>Microsoft Office PowerPoint</Application>
  <PresentationFormat>Widescreen</PresentationFormat>
  <Paragraphs>234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Introduction-OL</dc:title>
  <dc:creator>SUMITH P</dc:creator>
  <cp:lastModifiedBy>SUMITH P</cp:lastModifiedBy>
  <cp:revision>112</cp:revision>
  <dcterms:created xsi:type="dcterms:W3CDTF">2020-07-03T02:55:28Z</dcterms:created>
  <dcterms:modified xsi:type="dcterms:W3CDTF">2026-07-29T17:40:48Z</dcterms:modified>
</cp:coreProperties>
</file>