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82" r:id="rId4"/>
    <p:sldId id="279" r:id="rId5"/>
    <p:sldId id="280" r:id="rId6"/>
    <p:sldId id="281" r:id="rId7"/>
  </p:sldIdLst>
  <p:sldSz cx="12192000" cy="6858000"/>
  <p:notesSz cx="6858000" cy="9144000"/>
  <p:custDataLst>
    <p:tags r:id="rId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JbmdIlOFYL75KEnmQcv2nA==" hashData="AKwp24XWvPg3s4RX+IjBgef5FJtkoA/YIKm05UlkrtBvCMc+EEc+RiBQfkoS4IbpgQSFKL2f7yITTIZTNND7hA=="/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UMITH P" initials="SP" lastIdx="2" clrIdx="0">
    <p:extLst>
      <p:ext uri="{19B8F6BF-5375-455C-9EA6-DF929625EA0E}">
        <p15:presenceInfo xmlns:p15="http://schemas.microsoft.com/office/powerpoint/2012/main" userId="79f682cf9aa2df33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62CEA"/>
    <a:srgbClr val="FF9900"/>
    <a:srgbClr val="FF66FF"/>
    <a:srgbClr val="111E35"/>
    <a:srgbClr val="5C1051"/>
    <a:srgbClr val="30804B"/>
    <a:srgbClr val="FF8989"/>
    <a:srgbClr val="5F87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F2B6D1A-CB17-4C9F-89A8-B8BBF13F53C2}" v="1" dt="2026-06-07T01:36:17.22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95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tags" Target="tags/tag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626670-77FE-44C7-B52F-3DB556DCA872}" type="datetimeFigureOut">
              <a:rPr lang="en-IN" smtClean="0"/>
              <a:t>07-06-2026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818141-2439-4039-A9AF-58231367601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826196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77200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E35">
            <a:alpha val="82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BAD02BA-A5E7-4F2E-B26B-8796E931B084}"/>
              </a:ext>
            </a:extLst>
          </p:cNvPr>
          <p:cNvSpPr/>
          <p:nvPr userDrawn="1"/>
        </p:nvSpPr>
        <p:spPr>
          <a:xfrm>
            <a:off x="159657" y="130628"/>
            <a:ext cx="11872686" cy="6595636"/>
          </a:xfrm>
          <a:prstGeom prst="rect">
            <a:avLst/>
          </a:prstGeom>
          <a:solidFill>
            <a:schemeClr val="bg1"/>
          </a:solidFill>
          <a:ln w="57150">
            <a:solidFill>
              <a:srgbClr val="FFFF00"/>
            </a:solidFill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0B9886BB-122B-8707-A0AF-BEE31F87FA9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75031" y="5419185"/>
            <a:ext cx="1357312" cy="135731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9D1F007-251E-1D9F-8711-A23556816A97}"/>
              </a:ext>
            </a:extLst>
          </p:cNvPr>
          <p:cNvSpPr txBox="1"/>
          <p:nvPr userDrawn="1"/>
        </p:nvSpPr>
        <p:spPr>
          <a:xfrm>
            <a:off x="8358628" y="6356932"/>
            <a:ext cx="2316403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dirty="0">
                <a:solidFill>
                  <a:schemeClr val="bg1">
                    <a:lumMod val="65000"/>
                  </a:schemeClr>
                </a:solidFill>
              </a:rPr>
              <a:t>Prepared By SUMITH.P</a:t>
            </a:r>
          </a:p>
        </p:txBody>
      </p:sp>
    </p:spTree>
    <p:extLst>
      <p:ext uri="{BB962C8B-B14F-4D97-AF65-F5344CB8AC3E}">
        <p14:creationId xmlns:p14="http://schemas.microsoft.com/office/powerpoint/2010/main" val="1741263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microsoft.com/office/2007/relationships/hdphoto" Target="../media/hdphoto5.wdp"/><Relationship Id="rId5" Type="http://schemas.microsoft.com/office/2007/relationships/hdphoto" Target="../media/hdphoto2.wdp"/><Relationship Id="rId10" Type="http://schemas.openxmlformats.org/officeDocument/2006/relationships/image" Target="../media/image6.png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18" Type="http://schemas.openxmlformats.org/officeDocument/2006/relationships/image" Target="../media/image26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17" Type="http://schemas.openxmlformats.org/officeDocument/2006/relationships/image" Target="../media/image25.png"/><Relationship Id="rId2" Type="http://schemas.openxmlformats.org/officeDocument/2006/relationships/image" Target="../media/image11.png"/><Relationship Id="rId16" Type="http://schemas.microsoft.com/office/2007/relationships/hdphoto" Target="../media/hdphoto7.wdp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5" Type="http://schemas.openxmlformats.org/officeDocument/2006/relationships/image" Target="../media/image10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Relationship Id="rId1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6.png"/><Relationship Id="rId3" Type="http://schemas.microsoft.com/office/2007/relationships/hdphoto" Target="../media/hdphoto7.wdp"/><Relationship Id="rId7" Type="http://schemas.openxmlformats.org/officeDocument/2006/relationships/image" Target="../media/image30.png"/><Relationship Id="rId12" Type="http://schemas.openxmlformats.org/officeDocument/2006/relationships/image" Target="../media/image35.png"/><Relationship Id="rId17" Type="http://schemas.openxmlformats.org/officeDocument/2006/relationships/image" Target="../media/image40.png"/><Relationship Id="rId2" Type="http://schemas.openxmlformats.org/officeDocument/2006/relationships/image" Target="../media/image10.png"/><Relationship Id="rId16" Type="http://schemas.openxmlformats.org/officeDocument/2006/relationships/image" Target="../media/image3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5" Type="http://schemas.openxmlformats.org/officeDocument/2006/relationships/image" Target="../media/image28.png"/><Relationship Id="rId15" Type="http://schemas.openxmlformats.org/officeDocument/2006/relationships/image" Target="../media/image38.png"/><Relationship Id="rId10" Type="http://schemas.openxmlformats.org/officeDocument/2006/relationships/image" Target="../media/image33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Relationship Id="rId14" Type="http://schemas.openxmlformats.org/officeDocument/2006/relationships/image" Target="../media/image3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0.png"/><Relationship Id="rId13" Type="http://schemas.openxmlformats.org/officeDocument/2006/relationships/image" Target="../media/image48.png"/><Relationship Id="rId3" Type="http://schemas.openxmlformats.org/officeDocument/2006/relationships/image" Target="../media/image42.png"/><Relationship Id="rId7" Type="http://schemas.microsoft.com/office/2007/relationships/hdphoto" Target="../media/hdphoto7.wdp"/><Relationship Id="rId12" Type="http://schemas.openxmlformats.org/officeDocument/2006/relationships/image" Target="../media/image47.png"/><Relationship Id="rId17" Type="http://schemas.openxmlformats.org/officeDocument/2006/relationships/image" Target="../media/image52.png"/><Relationship Id="rId2" Type="http://schemas.openxmlformats.org/officeDocument/2006/relationships/image" Target="../media/image41.png"/><Relationship Id="rId16" Type="http://schemas.openxmlformats.org/officeDocument/2006/relationships/image" Target="../media/image5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11" Type="http://schemas.openxmlformats.org/officeDocument/2006/relationships/image" Target="../media/image46.png"/><Relationship Id="rId5" Type="http://schemas.openxmlformats.org/officeDocument/2006/relationships/image" Target="../media/image420.png"/><Relationship Id="rId15" Type="http://schemas.openxmlformats.org/officeDocument/2006/relationships/image" Target="../media/image50.png"/><Relationship Id="rId10" Type="http://schemas.openxmlformats.org/officeDocument/2006/relationships/image" Target="../media/image45.png"/><Relationship Id="rId4" Type="http://schemas.openxmlformats.org/officeDocument/2006/relationships/image" Target="../media/image43.png"/><Relationship Id="rId9" Type="http://schemas.openxmlformats.org/officeDocument/2006/relationships/image" Target="../media/image44.png"/><Relationship Id="rId14" Type="http://schemas.openxmlformats.org/officeDocument/2006/relationships/image" Target="../media/image4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DFE55F4-6D5C-4BEF-B95F-B5063E88D174}"/>
              </a:ext>
            </a:extLst>
          </p:cNvPr>
          <p:cNvSpPr txBox="1"/>
          <p:nvPr/>
        </p:nvSpPr>
        <p:spPr>
          <a:xfrm>
            <a:off x="593676" y="450376"/>
            <a:ext cx="32549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u="sng" dirty="0">
                <a:solidFill>
                  <a:srgbClr val="FF0000"/>
                </a:solidFill>
              </a:rPr>
              <a:t>Source of EMFs</a:t>
            </a:r>
            <a:endParaRPr lang="en-IN" sz="2000" b="1" u="sng" dirty="0">
              <a:solidFill>
                <a:srgbClr val="FF0000"/>
              </a:solidFill>
            </a:endParaRP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F449EBED-9952-4BDA-8CC0-6705FAD259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186" b="96392" l="4082" r="95408">
                        <a14:foregroundMark x1="42347" y1="23711" x2="42347" y2="23711"/>
                        <a14:foregroundMark x1="42857" y1="72165" x2="27551" y2="51546"/>
                        <a14:foregroundMark x1="27551" y1="51546" x2="31633" y2="24227"/>
                        <a14:foregroundMark x1="31633" y1="24227" x2="62755" y2="21649"/>
                        <a14:foregroundMark x1="62755" y1="21649" x2="73469" y2="53093"/>
                        <a14:foregroundMark x1="73469" y1="53093" x2="46429" y2="63918"/>
                        <a14:foregroundMark x1="46429" y1="63918" x2="43878" y2="63918"/>
                        <a14:foregroundMark x1="92857" y1="44845" x2="91327" y2="64433"/>
                        <a14:foregroundMark x1="69388" y1="91753" x2="40816" y2="93299"/>
                        <a14:foregroundMark x1="4082" y1="56701" x2="8673" y2="36598"/>
                        <a14:foregroundMark x1="41327" y1="7216" x2="57653" y2="7732"/>
                        <a14:foregroundMark x1="14286" y1="77835" x2="35714" y2="92784"/>
                        <a14:foregroundMark x1="35714" y1="92784" x2="60714" y2="96392"/>
                        <a14:foregroundMark x1="60714" y1="96392" x2="64796" y2="94330"/>
                        <a14:foregroundMark x1="95408" y1="57732" x2="95408" y2="47423"/>
                        <a14:foregroundMark x1="27551" y1="93299" x2="9694" y2="71649"/>
                        <a14:foregroundMark x1="9694" y1="71649" x2="4082" y2="48454"/>
                        <a14:backgroundMark x1="10204" y1="7732" x2="10204" y2="7732"/>
                        <a14:backgroundMark x1="10714" y1="7732" x2="1020" y2="11340"/>
                        <a14:backgroundMark x1="4082" y1="11340" x2="13776" y2="10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8193" y="3291346"/>
            <a:ext cx="1281475" cy="1268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Eveready Battery Cells at Rs 10/piece | Eveready Battery Cells | ID:  16649298848">
            <a:extLst>
              <a:ext uri="{FF2B5EF4-FFF2-40B4-BE49-F238E27FC236}">
                <a16:creationId xmlns:a16="http://schemas.microsoft.com/office/drawing/2014/main" id="{826C06AD-A431-41ED-B085-4CD19FAB68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82347">
            <a:off x="4034625" y="1619027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li ion battery 3.7v 50Ah CATL Lithium NMC cells Battery 3.7v for EV energy  storage &amp; other power source system|Battery Packs| - AliExpress">
            <a:extLst>
              <a:ext uri="{FF2B5EF4-FFF2-40B4-BE49-F238E27FC236}">
                <a16:creationId xmlns:a16="http://schemas.microsoft.com/office/drawing/2014/main" id="{835700EE-19D9-4104-8E7A-D26D2982A9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60444" y1="43556" x2="38222" y2="32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22" y="1566224"/>
            <a:ext cx="3408742" cy="3408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What is a Dry Cell Battery? (with pictures)">
            <a:extLst>
              <a:ext uri="{FF2B5EF4-FFF2-40B4-BE49-F238E27FC236}">
                <a16:creationId xmlns:a16="http://schemas.microsoft.com/office/drawing/2014/main" id="{81EE60D8-6B80-4F7E-9AF4-82E6773B31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827" b="88439" l="3436" r="93814">
                        <a14:foregroundMark x1="65292" y1="57225" x2="16838" y2="11561"/>
                        <a14:foregroundMark x1="91065" y1="67052" x2="74570" y2="80925"/>
                        <a14:foregroundMark x1="74570" y1="80925" x2="55670" y2="87283"/>
                        <a14:foregroundMark x1="3780" y1="26012" x2="20275" y2="48555"/>
                        <a14:foregroundMark x1="20275" y1="48555" x2="35052" y2="57803"/>
                        <a14:foregroundMark x1="60137" y1="39884" x2="23711" y2="16763"/>
                        <a14:foregroundMark x1="61856" y1="31792" x2="56014" y2="31792"/>
                        <a14:foregroundMark x1="93814" y1="63584" x2="91065" y2="589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8955" y="650431"/>
            <a:ext cx="2771775" cy="1647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LMDTK NEW 6 CELLS Battery FOR Fujitsu Lifebook A532 AH532 AH532/GFX  FPCBP331 FMVNBP213 FPCBP347AP CP567717 01 Free shipping|battery for  fujitsu|fujitsu lifebook batteryfujitsu lifebook ah532 battery - AliExpress">
            <a:extLst>
              <a:ext uri="{FF2B5EF4-FFF2-40B4-BE49-F238E27FC236}">
                <a16:creationId xmlns:a16="http://schemas.microsoft.com/office/drawing/2014/main" id="{0A2AFC4A-B4A0-4F68-A847-F7AE08274B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8719" y="3156247"/>
            <a:ext cx="3020471" cy="3020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9599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66" name="Group 2065">
            <a:extLst>
              <a:ext uri="{FF2B5EF4-FFF2-40B4-BE49-F238E27FC236}">
                <a16:creationId xmlns:a16="http://schemas.microsoft.com/office/drawing/2014/main" id="{806C17E6-D0FD-4EA6-8141-1D71B86FDBC5}"/>
              </a:ext>
            </a:extLst>
          </p:cNvPr>
          <p:cNvGrpSpPr/>
          <p:nvPr/>
        </p:nvGrpSpPr>
        <p:grpSpPr>
          <a:xfrm>
            <a:off x="1389659" y="946331"/>
            <a:ext cx="6066972" cy="4875500"/>
            <a:chOff x="1494971" y="700518"/>
            <a:chExt cx="6066972" cy="4875500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3D3B47FE-BC05-479F-8BED-6D529C6E7495}"/>
                </a:ext>
              </a:extLst>
            </p:cNvPr>
            <p:cNvSpPr/>
            <p:nvPr/>
          </p:nvSpPr>
          <p:spPr>
            <a:xfrm>
              <a:off x="1494971" y="2755246"/>
              <a:ext cx="6066972" cy="28207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4"/>
            </a:fontRef>
          </p:style>
          <p:txBody>
            <a:bodyPr rtlCol="0" anchor="ctr"/>
            <a:lstStyle/>
            <a:p>
              <a:pPr algn="ctr"/>
              <a:endParaRPr lang="en-IN" sz="24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005F7C00-082B-4CBF-A793-4634DAF837BD}"/>
                </a:ext>
              </a:extLst>
            </p:cNvPr>
            <p:cNvCxnSpPr/>
            <p:nvPr/>
          </p:nvCxnSpPr>
          <p:spPr>
            <a:xfrm>
              <a:off x="1494971" y="2166133"/>
              <a:ext cx="0" cy="3392518"/>
            </a:xfrm>
            <a:prstGeom prst="line">
              <a:avLst/>
            </a:prstGeom>
            <a:ln w="38100">
              <a:solidFill>
                <a:srgbClr val="FFFF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28A86A7D-F8EE-4901-8FF1-9509D230D304}"/>
                </a:ext>
              </a:extLst>
            </p:cNvPr>
            <p:cNvCxnSpPr/>
            <p:nvPr/>
          </p:nvCxnSpPr>
          <p:spPr>
            <a:xfrm>
              <a:off x="7561943" y="2180647"/>
              <a:ext cx="0" cy="3392518"/>
            </a:xfrm>
            <a:prstGeom prst="line">
              <a:avLst/>
            </a:prstGeom>
            <a:ln w="38100">
              <a:solidFill>
                <a:srgbClr val="FFFF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379422A6-CC57-4E6C-8605-37B21FBFAB25}"/>
                </a:ext>
              </a:extLst>
            </p:cNvPr>
            <p:cNvCxnSpPr>
              <a:cxnSpLocks/>
            </p:cNvCxnSpPr>
            <p:nvPr/>
          </p:nvCxnSpPr>
          <p:spPr>
            <a:xfrm>
              <a:off x="1494971" y="5554705"/>
              <a:ext cx="6066972" cy="18460"/>
            </a:xfrm>
            <a:prstGeom prst="line">
              <a:avLst/>
            </a:prstGeom>
            <a:ln w="38100">
              <a:solidFill>
                <a:srgbClr val="FFFF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1" name="Connector: Elbow 2050">
              <a:extLst>
                <a:ext uri="{FF2B5EF4-FFF2-40B4-BE49-F238E27FC236}">
                  <a16:creationId xmlns:a16="http://schemas.microsoft.com/office/drawing/2014/main" id="{5A9B3EBD-0D72-42AF-892E-30BB0091634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442186" y="1529739"/>
              <a:ext cx="2161069" cy="1689655"/>
            </a:xfrm>
            <a:prstGeom prst="bentConnector3">
              <a:avLst>
                <a:gd name="adj1" fmla="val 3658"/>
              </a:avLst>
            </a:prstGeom>
            <a:ln w="38100">
              <a:solidFill>
                <a:srgbClr val="FFFF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nector: Elbow 39">
              <a:extLst>
                <a:ext uri="{FF2B5EF4-FFF2-40B4-BE49-F238E27FC236}">
                  <a16:creationId xmlns:a16="http://schemas.microsoft.com/office/drawing/2014/main" id="{FF12FE73-46BC-4F4C-B2E1-9039FC964479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4943390" y="1544413"/>
              <a:ext cx="1868706" cy="1574057"/>
            </a:xfrm>
            <a:prstGeom prst="bentConnector3">
              <a:avLst>
                <a:gd name="adj1" fmla="val 291"/>
              </a:avLst>
            </a:prstGeom>
            <a:ln w="38100">
              <a:solidFill>
                <a:srgbClr val="FFFF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61" name="Explosion: 8 Points 2060">
              <a:extLst>
                <a:ext uri="{FF2B5EF4-FFF2-40B4-BE49-F238E27FC236}">
                  <a16:creationId xmlns:a16="http://schemas.microsoft.com/office/drawing/2014/main" id="{BD55674C-A742-4282-8609-F800007C55A6}"/>
                </a:ext>
              </a:extLst>
            </p:cNvPr>
            <p:cNvSpPr/>
            <p:nvPr/>
          </p:nvSpPr>
          <p:spPr>
            <a:xfrm>
              <a:off x="4257990" y="757122"/>
              <a:ext cx="1132108" cy="1539527"/>
            </a:xfrm>
            <a:prstGeom prst="irregularSeal1">
              <a:avLst/>
            </a:prstGeom>
            <a:noFill/>
            <a:ln>
              <a:solidFill>
                <a:srgbClr val="FFFF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4"/>
            </a:fontRef>
          </p:style>
          <p:txBody>
            <a:bodyPr rtlCol="0" anchor="ctr"/>
            <a:lstStyle/>
            <a:p>
              <a:pPr algn="ctr"/>
              <a:endParaRPr lang="en-IN" sz="2400" b="1" dirty="0">
                <a:solidFill>
                  <a:srgbClr val="FF0000"/>
                </a:solidFill>
              </a:endParaRPr>
            </a:p>
          </p:txBody>
        </p:sp>
        <p:pic>
          <p:nvPicPr>
            <p:cNvPr id="2062" name="Picture 6" descr="Drawing a cartoon light bulb">
              <a:extLst>
                <a:ext uri="{FF2B5EF4-FFF2-40B4-BE49-F238E27FC236}">
                  <a16:creationId xmlns:a16="http://schemas.microsoft.com/office/drawing/2014/main" id="{3E7CB53D-96C3-4706-BAB1-342A8D4584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4633" b="89961" l="9794" r="89691">
                          <a14:foregroundMark x1="47423" y1="4633" x2="47423" y2="463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77086" y="700518"/>
              <a:ext cx="826415" cy="11033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050" name="Picture 2" descr="What is a Dry Cell Battery? Find out!">
            <a:extLst>
              <a:ext uri="{FF2B5EF4-FFF2-40B4-BE49-F238E27FC236}">
                <a16:creationId xmlns:a16="http://schemas.microsoft.com/office/drawing/2014/main" id="{61D7B950-BB4F-4E4D-BD3C-FC2523FE23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8434" y="1045029"/>
            <a:ext cx="2446048" cy="2446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Galvanic Cells: Working, Setup, Examples, Terms, Videos, Q and A">
            <a:extLst>
              <a:ext uri="{FF2B5EF4-FFF2-40B4-BE49-F238E27FC236}">
                <a16:creationId xmlns:a16="http://schemas.microsoft.com/office/drawing/2014/main" id="{5F6608E2-B25B-411F-8981-22936AEE0A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441" y="529229"/>
            <a:ext cx="8439542" cy="5360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1EE1747-7522-48C0-939D-F1D891B151E4}"/>
              </a:ext>
            </a:extLst>
          </p:cNvPr>
          <p:cNvSpPr txBox="1"/>
          <p:nvPr/>
        </p:nvSpPr>
        <p:spPr>
          <a:xfrm>
            <a:off x="452441" y="62764"/>
            <a:ext cx="664963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Internal Resistance of a cell</a:t>
            </a:r>
            <a:endParaRPr lang="en-IN" sz="2000" b="1" dirty="0">
              <a:solidFill>
                <a:srgbClr val="FF0000"/>
              </a:solidFill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8DC17A6E-BAA7-4367-A3E2-41E585B39898}"/>
              </a:ext>
            </a:extLst>
          </p:cNvPr>
          <p:cNvGrpSpPr/>
          <p:nvPr/>
        </p:nvGrpSpPr>
        <p:grpSpPr>
          <a:xfrm>
            <a:off x="3008002" y="3862392"/>
            <a:ext cx="3475121" cy="414624"/>
            <a:chOff x="2960914" y="5341257"/>
            <a:chExt cx="3475121" cy="414624"/>
          </a:xfrm>
        </p:grpSpPr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C0574186-9350-446D-AF12-4BE2BA84F29A}"/>
                </a:ext>
              </a:extLst>
            </p:cNvPr>
            <p:cNvCxnSpPr/>
            <p:nvPr/>
          </p:nvCxnSpPr>
          <p:spPr>
            <a:xfrm>
              <a:off x="3048000" y="5341257"/>
              <a:ext cx="2656114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179ACFB-AA78-478B-B23E-3D2D1BA4422B}"/>
                </a:ext>
              </a:extLst>
            </p:cNvPr>
            <p:cNvSpPr txBox="1"/>
            <p:nvPr/>
          </p:nvSpPr>
          <p:spPr>
            <a:xfrm>
              <a:off x="2960914" y="5355771"/>
              <a:ext cx="347512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2000" b="1" dirty="0">
                  <a:solidFill>
                    <a:srgbClr val="FF0000"/>
                  </a:solidFill>
                </a:rPr>
                <a:t>Distance Between Electrodes</a:t>
              </a:r>
              <a:endParaRPr lang="en-IN" sz="20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2067" name="Group 2066">
            <a:extLst>
              <a:ext uri="{FF2B5EF4-FFF2-40B4-BE49-F238E27FC236}">
                <a16:creationId xmlns:a16="http://schemas.microsoft.com/office/drawing/2014/main" id="{4D5A69AA-F0E7-4549-8E58-DBE3D37B7BF7}"/>
              </a:ext>
            </a:extLst>
          </p:cNvPr>
          <p:cNvGrpSpPr/>
          <p:nvPr/>
        </p:nvGrpSpPr>
        <p:grpSpPr>
          <a:xfrm>
            <a:off x="2132127" y="2694084"/>
            <a:ext cx="5096278" cy="2353927"/>
            <a:chOff x="2158200" y="2636903"/>
            <a:chExt cx="5096278" cy="2353927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038A537-E173-4930-8AD1-74144C337BC5}"/>
                </a:ext>
              </a:extLst>
            </p:cNvPr>
            <p:cNvSpPr/>
            <p:nvPr/>
          </p:nvSpPr>
          <p:spPr>
            <a:xfrm>
              <a:off x="2158200" y="2636903"/>
              <a:ext cx="711357" cy="1804468"/>
            </a:xfrm>
            <a:prstGeom prst="rect">
              <a:avLst/>
            </a:prstGeom>
            <a:pattFill prst="wdDnDiag">
              <a:fgClr>
                <a:srgbClr val="FF0000"/>
              </a:fgClr>
              <a:bgClr>
                <a:schemeClr val="bg1"/>
              </a:bgClr>
            </a:patt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4"/>
            </a:fontRef>
          </p:style>
          <p:txBody>
            <a:bodyPr rtlCol="0" anchor="ctr"/>
            <a:lstStyle/>
            <a:p>
              <a:pPr algn="ctr"/>
              <a:endParaRPr lang="en-IN" sz="2400" b="1" dirty="0">
                <a:solidFill>
                  <a:srgbClr val="FF0000"/>
                </a:solidFill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0FD1EC6-9D1E-4B1F-9D52-947F2E736D55}"/>
                </a:ext>
              </a:extLst>
            </p:cNvPr>
            <p:cNvSpPr/>
            <p:nvPr/>
          </p:nvSpPr>
          <p:spPr>
            <a:xfrm>
              <a:off x="6543121" y="2636903"/>
              <a:ext cx="711357" cy="1804468"/>
            </a:xfrm>
            <a:prstGeom prst="rect">
              <a:avLst/>
            </a:prstGeom>
            <a:pattFill prst="wdUpDiag">
              <a:fgClr>
                <a:srgbClr val="FF0000"/>
              </a:fgClr>
              <a:bgClr>
                <a:schemeClr val="bg1"/>
              </a:bgClr>
            </a:patt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4"/>
            </a:fontRef>
          </p:style>
          <p:txBody>
            <a:bodyPr rtlCol="0" anchor="ctr"/>
            <a:lstStyle/>
            <a:p>
              <a:pPr algn="ctr"/>
              <a:endParaRPr lang="en-IN" sz="2400" b="1" dirty="0">
                <a:solidFill>
                  <a:srgbClr val="FF0000"/>
                </a:solidFill>
              </a:endParaRPr>
            </a:p>
          </p:txBody>
        </p: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92A2BD7C-6398-4F31-96E7-07B91E0EDD81}"/>
                </a:ext>
              </a:extLst>
            </p:cNvPr>
            <p:cNvGrpSpPr/>
            <p:nvPr/>
          </p:nvGrpSpPr>
          <p:grpSpPr>
            <a:xfrm>
              <a:off x="2777771" y="4113433"/>
              <a:ext cx="4034325" cy="877397"/>
              <a:chOff x="1802909" y="3615856"/>
              <a:chExt cx="4034325" cy="877397"/>
            </a:xfrm>
          </p:grpSpPr>
          <p:cxnSp>
            <p:nvCxnSpPr>
              <p:cNvPr id="10" name="Straight Arrow Connector 9">
                <a:extLst>
                  <a:ext uri="{FF2B5EF4-FFF2-40B4-BE49-F238E27FC236}">
                    <a16:creationId xmlns:a16="http://schemas.microsoft.com/office/drawing/2014/main" id="{47CA02A9-6A82-4F23-BBD0-0BEE3779A02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802909" y="3771003"/>
                <a:ext cx="1677189" cy="436344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Arrow Connector 13">
                <a:extLst>
                  <a:ext uri="{FF2B5EF4-FFF2-40B4-BE49-F238E27FC236}">
                    <a16:creationId xmlns:a16="http://schemas.microsoft.com/office/drawing/2014/main" id="{03081AED-9946-45B1-BF06-51BFAB0C59E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757348" y="3615856"/>
                <a:ext cx="2069674" cy="538843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A8BF98C-91A7-4CC1-BC0C-E51F424BFC7A}"/>
                  </a:ext>
                </a:extLst>
              </p:cNvPr>
              <p:cNvSpPr txBox="1"/>
              <p:nvPr/>
            </p:nvSpPr>
            <p:spPr>
              <a:xfrm>
                <a:off x="2362113" y="4154699"/>
                <a:ext cx="347512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sz="1600" b="1" dirty="0">
                    <a:solidFill>
                      <a:srgbClr val="FF0000"/>
                    </a:solidFill>
                  </a:rPr>
                  <a:t>Area of Cross section of Electrodes</a:t>
                </a:r>
                <a:endParaRPr lang="en-IN" sz="1600" b="1" dirty="0">
                  <a:solidFill>
                    <a:srgbClr val="FF0000"/>
                  </a:solidFill>
                </a:endParaRPr>
              </a:p>
            </p:txBody>
          </p:sp>
        </p:grp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F967F0A6-14B2-4BE1-AEE7-4E3C79FF2117}"/>
              </a:ext>
            </a:extLst>
          </p:cNvPr>
          <p:cNvSpPr txBox="1"/>
          <p:nvPr/>
        </p:nvSpPr>
        <p:spPr>
          <a:xfrm>
            <a:off x="3629491" y="5161520"/>
            <a:ext cx="34751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b="1" dirty="0">
                <a:solidFill>
                  <a:srgbClr val="FF0000"/>
                </a:solidFill>
              </a:rPr>
              <a:t>Nature of </a:t>
            </a:r>
            <a:r>
              <a:rPr lang="en-US" sz="1600" b="1" dirty="0" err="1">
                <a:solidFill>
                  <a:srgbClr val="FF0000"/>
                </a:solidFill>
              </a:rPr>
              <a:t>Electrolites</a:t>
            </a:r>
            <a:endParaRPr lang="en-IN" sz="1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1574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C2C050D-1813-B210-EDB7-52500B55BD03}"/>
              </a:ext>
            </a:extLst>
          </p:cNvPr>
          <p:cNvSpPr txBox="1"/>
          <p:nvPr/>
        </p:nvSpPr>
        <p:spPr>
          <a:xfrm>
            <a:off x="541918" y="450376"/>
            <a:ext cx="40473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b="1" u="sng" dirty="0">
                <a:solidFill>
                  <a:srgbClr val="002060"/>
                </a:solidFill>
              </a:rPr>
              <a:t>Internal Resistance of a cell</a:t>
            </a:r>
            <a:endParaRPr lang="en-IN" sz="2400" b="1" u="sng" dirty="0">
              <a:solidFill>
                <a:srgbClr val="00206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745D7D6-3B47-E2AA-FBB6-A02237625763}"/>
              </a:ext>
            </a:extLst>
          </p:cNvPr>
          <p:cNvSpPr txBox="1"/>
          <p:nvPr/>
        </p:nvSpPr>
        <p:spPr>
          <a:xfrm>
            <a:off x="835216" y="1105983"/>
            <a:ext cx="9464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sz="2400" dirty="0">
                <a:solidFill>
                  <a:srgbClr val="002060"/>
                </a:solidFill>
              </a:rPr>
              <a:t>The resistance offered by the internal components like, electrolyte, electrode etc of a cell.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1B2F387-8FBB-CAC0-E314-04FBF1BAE0D5}"/>
              </a:ext>
            </a:extLst>
          </p:cNvPr>
          <p:cNvSpPr txBox="1"/>
          <p:nvPr/>
        </p:nvSpPr>
        <p:spPr>
          <a:xfrm>
            <a:off x="541918" y="2330934"/>
            <a:ext cx="946472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sz="2400" dirty="0">
                <a:solidFill>
                  <a:srgbClr val="002060"/>
                </a:solidFill>
              </a:rPr>
              <a:t>Factors affecting the Internal resistance of a cell.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n-IN" sz="2400" dirty="0">
                <a:solidFill>
                  <a:srgbClr val="002060"/>
                </a:solidFill>
              </a:rPr>
              <a:t>Nature of electrolyte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n-IN" sz="2400" dirty="0">
                <a:solidFill>
                  <a:srgbClr val="002060"/>
                </a:solidFill>
              </a:rPr>
              <a:t>Distance of separation of electrodes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n-IN" sz="2400" dirty="0">
                <a:solidFill>
                  <a:srgbClr val="002060"/>
                </a:solidFill>
              </a:rPr>
              <a:t>Area of cross- section of electrodes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n-IN" sz="2400" dirty="0">
                <a:solidFill>
                  <a:srgbClr val="002060"/>
                </a:solidFill>
              </a:rPr>
              <a:t>External Load</a:t>
            </a:r>
          </a:p>
        </p:txBody>
      </p:sp>
    </p:spTree>
    <p:extLst>
      <p:ext uri="{BB962C8B-B14F-4D97-AF65-F5344CB8AC3E}">
        <p14:creationId xmlns:p14="http://schemas.microsoft.com/office/powerpoint/2010/main" val="297371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3300EC7-21A4-42DE-989A-856F588E7A36}"/>
              </a:ext>
            </a:extLst>
          </p:cNvPr>
          <p:cNvSpPr txBox="1"/>
          <p:nvPr/>
        </p:nvSpPr>
        <p:spPr>
          <a:xfrm>
            <a:off x="235189" y="295515"/>
            <a:ext cx="664963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</a:rPr>
              <a:t>EMF, Internal Resistance  and Terminal Potential Difference</a:t>
            </a:r>
            <a:endParaRPr lang="en-IN" sz="2000" b="1" dirty="0">
              <a:solidFill>
                <a:srgbClr val="00206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64F0F9AC-11DB-4099-A797-ADC8AA441013}"/>
                  </a:ext>
                </a:extLst>
              </p:cNvPr>
              <p:cNvSpPr txBox="1"/>
              <p:nvPr/>
            </p:nvSpPr>
            <p:spPr>
              <a:xfrm>
                <a:off x="173745" y="897056"/>
                <a:ext cx="3259872" cy="67691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𝑪𝒖𝒓𝒓𝒆𝒏𝒕</m:t>
                      </m:r>
                      <m:r>
                        <a:rPr lang="en-US" sz="2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𝑰</m:t>
                      </m:r>
                      <m:r>
                        <a:rPr lang="en-US" sz="2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𝑽𝒐𝒍𝒕𝒂𝒈𝒆</m:t>
                          </m:r>
                        </m:num>
                        <m:den>
                          <m:r>
                            <a:rPr lang="en-US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𝑹𝒆𝒔𝒊𝒔𝒕𝒂𝒏𝒄𝒆</m:t>
                          </m:r>
                        </m:den>
                      </m:f>
                    </m:oMath>
                  </m:oMathPara>
                </a14:m>
                <a:endParaRPr lang="en-IN" sz="20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64F0F9AC-11DB-4099-A797-ADC8AA4410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745" y="897056"/>
                <a:ext cx="3259872" cy="67691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BB87684E-9DF4-472F-BA43-1D4D3DAA122B}"/>
                  </a:ext>
                </a:extLst>
              </p:cNvPr>
              <p:cNvSpPr txBox="1"/>
              <p:nvPr/>
            </p:nvSpPr>
            <p:spPr>
              <a:xfrm>
                <a:off x="3019705" y="897056"/>
                <a:ext cx="1984734" cy="6685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𝑬</m:t>
                          </m:r>
                        </m:num>
                        <m:den>
                          <m:r>
                            <a:rPr lang="en-US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𝑹</m:t>
                          </m:r>
                          <m:r>
                            <a:rPr lang="en-US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𝒓</m:t>
                          </m:r>
                        </m:den>
                      </m:f>
                    </m:oMath>
                  </m:oMathPara>
                </a14:m>
                <a:endParaRPr lang="en-IN" sz="20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BB87684E-9DF4-472F-BA43-1D4D3DAA12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19705" y="897056"/>
                <a:ext cx="1984734" cy="66851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5" name="Group 74">
            <a:extLst>
              <a:ext uri="{FF2B5EF4-FFF2-40B4-BE49-F238E27FC236}">
                <a16:creationId xmlns:a16="http://schemas.microsoft.com/office/drawing/2014/main" id="{437508B2-63C7-44A8-9851-BA2E38246832}"/>
              </a:ext>
            </a:extLst>
          </p:cNvPr>
          <p:cNvGrpSpPr/>
          <p:nvPr/>
        </p:nvGrpSpPr>
        <p:grpSpPr>
          <a:xfrm>
            <a:off x="7955122" y="3251663"/>
            <a:ext cx="2071493" cy="1811660"/>
            <a:chOff x="7942909" y="3368920"/>
            <a:chExt cx="2071493" cy="1811660"/>
          </a:xfrm>
        </p:grpSpPr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E4894299-2C1C-42C7-850D-7DA8C6F85904}"/>
                </a:ext>
              </a:extLst>
            </p:cNvPr>
            <p:cNvSpPr/>
            <p:nvPr/>
          </p:nvSpPr>
          <p:spPr>
            <a:xfrm>
              <a:off x="8648277" y="4511840"/>
              <a:ext cx="650224" cy="668740"/>
            </a:xfrm>
            <a:prstGeom prst="ellipse">
              <a:avLst/>
            </a:prstGeom>
            <a:noFill/>
            <a:ln w="41275" cap="flat" cmpd="sng" algn="ctr">
              <a:solidFill>
                <a:srgbClr val="062CEA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rgbClr val="002060"/>
                  </a:solidFill>
                </a:rPr>
                <a:t>V</a:t>
              </a:r>
              <a:endParaRPr lang="en-IN" sz="2400" b="1" dirty="0">
                <a:solidFill>
                  <a:srgbClr val="002060"/>
                </a:solidFill>
              </a:endParaRPr>
            </a:p>
          </p:txBody>
        </p:sp>
        <p:cxnSp>
          <p:nvCxnSpPr>
            <p:cNvPr id="56" name="Connector: Elbow 55">
              <a:extLst>
                <a:ext uri="{FF2B5EF4-FFF2-40B4-BE49-F238E27FC236}">
                  <a16:creationId xmlns:a16="http://schemas.microsoft.com/office/drawing/2014/main" id="{F1F4901C-DFC9-4231-A839-2E7E605723D2}"/>
                </a:ext>
              </a:extLst>
            </p:cNvPr>
            <p:cNvCxnSpPr>
              <a:cxnSpLocks/>
              <a:endCxn id="54" idx="2"/>
            </p:cNvCxnSpPr>
            <p:nvPr/>
          </p:nvCxnSpPr>
          <p:spPr>
            <a:xfrm rot="16200000" flipH="1">
              <a:off x="7556948" y="3754881"/>
              <a:ext cx="1477290" cy="705368"/>
            </a:xfrm>
            <a:prstGeom prst="bentConnector2">
              <a:avLst/>
            </a:prstGeom>
            <a:ln w="41275">
              <a:solidFill>
                <a:srgbClr val="062CEA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Connector: Elbow 56">
              <a:extLst>
                <a:ext uri="{FF2B5EF4-FFF2-40B4-BE49-F238E27FC236}">
                  <a16:creationId xmlns:a16="http://schemas.microsoft.com/office/drawing/2014/main" id="{6E613D0D-EEBA-4EC7-9328-840EBEFED36C}"/>
                </a:ext>
              </a:extLst>
            </p:cNvPr>
            <p:cNvCxnSpPr>
              <a:cxnSpLocks/>
              <a:endCxn id="54" idx="6"/>
            </p:cNvCxnSpPr>
            <p:nvPr/>
          </p:nvCxnSpPr>
          <p:spPr>
            <a:xfrm rot="5400000">
              <a:off x="8917807" y="3749615"/>
              <a:ext cx="1477290" cy="715901"/>
            </a:xfrm>
            <a:prstGeom prst="bentConnector2">
              <a:avLst/>
            </a:prstGeom>
            <a:ln w="41275">
              <a:solidFill>
                <a:srgbClr val="062CEA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26DEA9BE-B26C-48DA-8A98-018E96620C78}"/>
                  </a:ext>
                </a:extLst>
              </p:cNvPr>
              <p:cNvSpPr txBox="1"/>
              <p:nvPr/>
            </p:nvSpPr>
            <p:spPr>
              <a:xfrm>
                <a:off x="155186" y="1996182"/>
                <a:ext cx="1632867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𝑽</m:t>
                      </m:r>
                      <m:r>
                        <a:rPr lang="en-US" sz="2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𝑬</m:t>
                      </m:r>
                      <m:r>
                        <a:rPr lang="en-US" sz="2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𝑰𝒓</m:t>
                      </m:r>
                    </m:oMath>
                  </m:oMathPara>
                </a14:m>
                <a:endParaRPr lang="en-IN" sz="20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26DEA9BE-B26C-48DA-8A98-018E96620C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186" y="1996182"/>
                <a:ext cx="1632867" cy="4001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05757EFD-03AD-4567-BE45-66771FA8180D}"/>
                  </a:ext>
                </a:extLst>
              </p:cNvPr>
              <p:cNvSpPr txBox="1"/>
              <p:nvPr/>
            </p:nvSpPr>
            <p:spPr>
              <a:xfrm>
                <a:off x="1386269" y="1859381"/>
                <a:ext cx="2161277" cy="67371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𝑬</m:t>
                      </m:r>
                      <m:r>
                        <a:rPr lang="en-US" sz="2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0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𝑬</m:t>
                          </m:r>
                        </m:num>
                        <m:den>
                          <m:r>
                            <a:rPr lang="en-US" sz="20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𝑹</m:t>
                          </m:r>
                          <m:r>
                            <a:rPr lang="en-US" sz="20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0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𝒓</m:t>
                          </m:r>
                        </m:den>
                      </m:f>
                      <m:r>
                        <a:rPr lang="en-US" sz="2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𝒓</m:t>
                      </m:r>
                    </m:oMath>
                  </m:oMathPara>
                </a14:m>
                <a:endParaRPr lang="en-IN" sz="20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05757EFD-03AD-4567-BE45-66771FA818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6269" y="1859381"/>
                <a:ext cx="2161277" cy="67371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5776AC2A-AB37-40A0-8002-0C1AE20BF7A2}"/>
                  </a:ext>
                </a:extLst>
              </p:cNvPr>
              <p:cNvSpPr txBox="1"/>
              <p:nvPr/>
            </p:nvSpPr>
            <p:spPr>
              <a:xfrm>
                <a:off x="2889968" y="1857983"/>
                <a:ext cx="2672865" cy="63658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𝑬</m:t>
                      </m:r>
                      <m:r>
                        <a:rPr lang="en-US" sz="2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US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20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𝒓</m:t>
                              </m:r>
                            </m:num>
                            <m:den>
                              <m:r>
                                <a:rPr lang="en-US" sz="20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  <m:r>
                                <a:rPr lang="en-US" sz="20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20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𝒓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IN" sz="20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5776AC2A-AB37-40A0-8002-0C1AE20BF7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9968" y="1857983"/>
                <a:ext cx="2672865" cy="63658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3332668C-A79F-48F2-BE67-6E568B2F0CBC}"/>
                  </a:ext>
                </a:extLst>
              </p:cNvPr>
              <p:cNvSpPr txBox="1"/>
              <p:nvPr/>
            </p:nvSpPr>
            <p:spPr>
              <a:xfrm>
                <a:off x="474182" y="2836731"/>
                <a:ext cx="2672865" cy="67499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𝒐𝒓</m:t>
                      </m:r>
                      <m:r>
                        <a:rPr lang="en-US" sz="2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f>
                        <m:fPr>
                          <m:ctrlPr>
                            <a:rPr lang="en-US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𝑽</m:t>
                          </m:r>
                        </m:num>
                        <m:den>
                          <m:r>
                            <a:rPr lang="en-US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𝑬</m:t>
                          </m:r>
                        </m:den>
                      </m:f>
                      <m:r>
                        <a:rPr lang="en-US" sz="2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d>
                        <m:dPr>
                          <m:ctrlPr>
                            <a:rPr lang="en-US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US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20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𝒓</m:t>
                              </m:r>
                            </m:num>
                            <m:den>
                              <m:r>
                                <a:rPr lang="en-US" sz="20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  <m:r>
                                <a:rPr lang="en-US" sz="20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20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𝒓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IN" sz="20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3332668C-A79F-48F2-BE67-6E568B2F0C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4182" y="2836731"/>
                <a:ext cx="2672865" cy="67499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1ADDAC4A-AC3F-4F9B-8083-DBB9F64A41DA}"/>
                  </a:ext>
                </a:extLst>
              </p:cNvPr>
              <p:cNvSpPr txBox="1"/>
              <p:nvPr/>
            </p:nvSpPr>
            <p:spPr>
              <a:xfrm>
                <a:off x="2683742" y="2844717"/>
                <a:ext cx="1815688" cy="61677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d>
                        <m:dPr>
                          <m:ctrlPr>
                            <a:rPr lang="en-US" sz="1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8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  <m:r>
                                <a:rPr lang="en-US" sz="1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1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𝒓</m:t>
                              </m:r>
                              <m:r>
                                <a:rPr lang="en-US" sz="1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𝒓</m:t>
                              </m:r>
                            </m:num>
                            <m:den>
                              <m:r>
                                <a:rPr lang="en-US" sz="18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  <m:r>
                                <a:rPr lang="en-US" sz="18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18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𝒓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IN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1ADDAC4A-AC3F-4F9B-8083-DBB9F64A41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3742" y="2844717"/>
                <a:ext cx="1815688" cy="61677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AE0C68FC-324A-4508-BEBA-BB6440998D5F}"/>
                  </a:ext>
                </a:extLst>
              </p:cNvPr>
              <p:cNvSpPr txBox="1"/>
              <p:nvPr/>
            </p:nvSpPr>
            <p:spPr>
              <a:xfrm>
                <a:off x="4499430" y="2871229"/>
                <a:ext cx="1815688" cy="61677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d>
                        <m:dPr>
                          <m:ctrlPr>
                            <a:rPr lang="en-US" sz="1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8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num>
                            <m:den>
                              <m:r>
                                <a:rPr lang="en-US" sz="18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  <m:r>
                                <a:rPr lang="en-US" sz="18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18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𝒓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IN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AE0C68FC-324A-4508-BEBA-BB6440998D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9430" y="2871229"/>
                <a:ext cx="1815688" cy="61677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23F04F12-F8EB-4AAD-92F9-39B55A855376}"/>
                  </a:ext>
                </a:extLst>
              </p:cNvPr>
              <p:cNvSpPr txBox="1"/>
              <p:nvPr/>
            </p:nvSpPr>
            <p:spPr>
              <a:xfrm>
                <a:off x="474182" y="3869650"/>
                <a:ext cx="2672865" cy="97520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𝒐𝒓</m:t>
                      </m:r>
                      <m:r>
                        <a:rPr lang="en-US" sz="2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f>
                        <m:fPr>
                          <m:ctrlPr>
                            <a:rPr lang="en-US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𝑬</m:t>
                          </m:r>
                        </m:num>
                        <m:den>
                          <m:r>
                            <a:rPr lang="en-US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𝑽</m:t>
                          </m:r>
                        </m:den>
                      </m:f>
                      <m:r>
                        <a:rPr lang="en-US" sz="2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𝑹</m:t>
                          </m:r>
                          <m:r>
                            <a:rPr lang="en-US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𝒓</m:t>
                          </m:r>
                        </m:num>
                        <m:den>
                          <m:r>
                            <a:rPr lang="en-US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𝑹</m:t>
                          </m:r>
                        </m:den>
                      </m:f>
                    </m:oMath>
                  </m:oMathPara>
                </a14:m>
                <a:endParaRPr lang="en-US" sz="2000" b="1" i="1" dirty="0">
                  <a:solidFill>
                    <a:srgbClr val="002060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IN" sz="20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23F04F12-F8EB-4AAD-92F9-39B55A8553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4182" y="3869650"/>
                <a:ext cx="2672865" cy="975203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5B3F1CBB-9644-4E68-A926-540590062884}"/>
                  </a:ext>
                </a:extLst>
              </p:cNvPr>
              <p:cNvSpPr txBox="1"/>
              <p:nvPr/>
            </p:nvSpPr>
            <p:spPr>
              <a:xfrm>
                <a:off x="2562421" y="3887130"/>
                <a:ext cx="1037411" cy="56887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r>
                        <a:rPr lang="en-US" sz="1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1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𝒓</m:t>
                          </m:r>
                        </m:num>
                        <m:den>
                          <m:r>
                            <a:rPr lang="en-US" sz="1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𝑹</m:t>
                          </m:r>
                        </m:den>
                      </m:f>
                    </m:oMath>
                  </m:oMathPara>
                </a14:m>
                <a:endParaRPr lang="en-IN" sz="1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5B3F1CBB-9644-4E68-A926-5405900628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2421" y="3887130"/>
                <a:ext cx="1037411" cy="568874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08286E93-9A55-4DF6-883B-93F19F3E44AC}"/>
                  </a:ext>
                </a:extLst>
              </p:cNvPr>
              <p:cNvSpPr txBox="1"/>
              <p:nvPr/>
            </p:nvSpPr>
            <p:spPr>
              <a:xfrm>
                <a:off x="1284037" y="4664060"/>
                <a:ext cx="2207283" cy="66742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𝒐𝒓</m:t>
                      </m:r>
                      <m:r>
                        <a:rPr lang="en-US" sz="2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f>
                        <m:fPr>
                          <m:ctrlPr>
                            <a:rPr lang="en-US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𝒓</m:t>
                          </m:r>
                        </m:num>
                        <m:den>
                          <m:r>
                            <a:rPr lang="en-US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𝑹</m:t>
                          </m:r>
                        </m:den>
                      </m:f>
                      <m:r>
                        <a:rPr lang="en-US" sz="2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𝑬</m:t>
                          </m:r>
                        </m:num>
                        <m:den>
                          <m:r>
                            <a:rPr lang="en-US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𝑽</m:t>
                          </m:r>
                        </m:den>
                      </m:f>
                      <m:r>
                        <a:rPr lang="en-US" sz="2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US" sz="2000" b="1" i="1" dirty="0">
                  <a:solidFill>
                    <a:srgbClr val="002060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08286E93-9A55-4DF6-883B-93F19F3E44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4037" y="4664060"/>
                <a:ext cx="2207283" cy="66742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7E62F0EB-B157-4C8B-B06A-0B09A3904A79}"/>
                  </a:ext>
                </a:extLst>
              </p:cNvPr>
              <p:cNvSpPr txBox="1"/>
              <p:nvPr/>
            </p:nvSpPr>
            <p:spPr>
              <a:xfrm>
                <a:off x="4226399" y="5331487"/>
                <a:ext cx="2911380" cy="67499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𝒐𝒓</m:t>
                      </m:r>
                      <m:r>
                        <a:rPr lang="en-US" sz="2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,   </m:t>
                      </m:r>
                      <m:r>
                        <a:rPr lang="en-US" sz="2000" b="1" i="1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2000" b="1" i="1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1" i="1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𝑹</m:t>
                      </m:r>
                      <m:d>
                        <m:dPr>
                          <m:ctrlPr>
                            <a:rPr lang="en-US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0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𝑬</m:t>
                              </m:r>
                            </m:num>
                            <m:den>
                              <m:r>
                                <a:rPr lang="en-US" sz="20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𝑽</m:t>
                              </m:r>
                            </m:den>
                          </m:f>
                          <m:r>
                            <a:rPr lang="en-US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e>
                      </m:d>
                    </m:oMath>
                  </m:oMathPara>
                </a14:m>
                <a:endParaRPr lang="en-US" sz="2000" b="1" i="1" dirty="0">
                  <a:solidFill>
                    <a:srgbClr val="002060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7E62F0EB-B157-4C8B-B06A-0B09A3904A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6399" y="5331487"/>
                <a:ext cx="2911380" cy="674993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6" name="Group 75">
            <a:extLst>
              <a:ext uri="{FF2B5EF4-FFF2-40B4-BE49-F238E27FC236}">
                <a16:creationId xmlns:a16="http://schemas.microsoft.com/office/drawing/2014/main" id="{D7EA0D3D-991B-48EF-AD9F-9B21D0898D22}"/>
              </a:ext>
            </a:extLst>
          </p:cNvPr>
          <p:cNvGrpSpPr/>
          <p:nvPr/>
        </p:nvGrpSpPr>
        <p:grpSpPr>
          <a:xfrm>
            <a:off x="6789969" y="716139"/>
            <a:ext cx="5017064" cy="3548130"/>
            <a:chOff x="6789969" y="716139"/>
            <a:chExt cx="5017064" cy="354813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AF449B5D-AABD-4904-A22C-549617952FC7}"/>
                    </a:ext>
                  </a:extLst>
                </p:cNvPr>
                <p:cNvSpPr txBox="1"/>
                <p:nvPr/>
              </p:nvSpPr>
              <p:spPr>
                <a:xfrm>
                  <a:off x="8648277" y="3802604"/>
                  <a:ext cx="764274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𝑬</m:t>
                        </m:r>
                        <m:r>
                          <a:rPr lang="en-US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𝒓</m:t>
                        </m:r>
                      </m:oMath>
                    </m:oMathPara>
                  </a14:m>
                  <a:endParaRPr lang="en-IN" sz="2400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AF449B5D-AABD-4904-A22C-549617952FC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48277" y="3802604"/>
                  <a:ext cx="764274" cy="461665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id="{F09D06AB-3E61-49F2-8109-F546B0778AFF}"/>
                </a:ext>
              </a:extLst>
            </p:cNvPr>
            <p:cNvGrpSpPr/>
            <p:nvPr/>
          </p:nvGrpSpPr>
          <p:grpSpPr>
            <a:xfrm>
              <a:off x="6789969" y="716139"/>
              <a:ext cx="5017064" cy="2960194"/>
              <a:chOff x="6700754" y="785667"/>
              <a:chExt cx="5017064" cy="2960194"/>
            </a:xfrm>
          </p:grpSpPr>
          <p:pic>
            <p:nvPicPr>
              <p:cNvPr id="2" name="Picture 2" descr="Resistor Symbol">
                <a:extLst>
                  <a:ext uri="{FF2B5EF4-FFF2-40B4-BE49-F238E27FC236}">
                    <a16:creationId xmlns:a16="http://schemas.microsoft.com/office/drawing/2014/main" id="{33C19B8A-A69E-492F-BB19-8E8F5101F4F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5">
                <a:extLst>
                  <a:ext uri="{BEBA8EAE-BF5A-486C-A8C5-ECC9F3942E4B}">
                    <a14:imgProps xmlns:a14="http://schemas.microsoft.com/office/drawing/2010/main">
                      <a14:imgLayer r:embed="rId16">
                        <a14:imgEffect>
                          <a14:backgroundRemoval t="9794" b="89691" l="8108" r="89961">
                            <a14:foregroundMark x1="89961" y1="48969" x2="89961" y2="48969"/>
                            <a14:foregroundMark x1="8108" y1="50515" x2="8108" y2="50515"/>
                          </a14:backgroundRemoval>
                        </a14:imgEffect>
                        <a14:imgEffect>
                          <a14:saturation sat="4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84480" y="801870"/>
                <a:ext cx="2375629" cy="1483033"/>
              </a:xfrm>
              <a:prstGeom prst="rect">
                <a:avLst/>
              </a:prstGeom>
              <a:noFill/>
            </p:spPr>
          </p:pic>
          <p:cxnSp>
            <p:nvCxnSpPr>
              <p:cNvPr id="5" name="Straight Connector 4">
                <a:extLst>
                  <a:ext uri="{FF2B5EF4-FFF2-40B4-BE49-F238E27FC236}">
                    <a16:creationId xmlns:a16="http://schemas.microsoft.com/office/drawing/2014/main" id="{E9267EA8-0DFF-4435-B86C-5F3C68FC037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160774" y="1541248"/>
                <a:ext cx="1548456" cy="16204"/>
              </a:xfrm>
              <a:prstGeom prst="line">
                <a:avLst/>
              </a:prstGeom>
              <a:ln w="38100">
                <a:solidFill>
                  <a:srgbClr val="062CEA"/>
                </a:solidFill>
                <a:tailEnd type="none"/>
              </a:ln>
            </p:spPr>
            <p:style>
              <a:lnRef idx="3">
                <a:schemeClr val="accent6"/>
              </a:lnRef>
              <a:fillRef idx="0">
                <a:schemeClr val="accent6"/>
              </a:fillRef>
              <a:effectRef idx="2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6" name="Straight Connector 5">
                <a:extLst>
                  <a:ext uri="{FF2B5EF4-FFF2-40B4-BE49-F238E27FC236}">
                    <a16:creationId xmlns:a16="http://schemas.microsoft.com/office/drawing/2014/main" id="{C0862013-98E0-4F87-9137-C39915008C4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700754" y="1525043"/>
                <a:ext cx="1548456" cy="16204"/>
              </a:xfrm>
              <a:prstGeom prst="line">
                <a:avLst/>
              </a:prstGeom>
              <a:ln w="38100">
                <a:solidFill>
                  <a:srgbClr val="062CEA"/>
                </a:solidFill>
                <a:tailEnd type="none"/>
              </a:ln>
            </p:spPr>
            <p:style>
              <a:lnRef idx="3">
                <a:schemeClr val="accent6"/>
              </a:lnRef>
              <a:fillRef idx="0">
                <a:schemeClr val="accent6"/>
              </a:fillRef>
              <a:effectRef idx="2">
                <a:schemeClr val="accent6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" name="TextBox 9">
                    <a:extLst>
                      <a:ext uri="{FF2B5EF4-FFF2-40B4-BE49-F238E27FC236}">
                        <a16:creationId xmlns:a16="http://schemas.microsoft.com/office/drawing/2014/main" id="{8EB76690-3838-4378-BE83-3C78A5BB7322}"/>
                      </a:ext>
                    </a:extLst>
                  </p:cNvPr>
                  <p:cNvSpPr txBox="1"/>
                  <p:nvPr/>
                </p:nvSpPr>
                <p:spPr>
                  <a:xfrm>
                    <a:off x="8648277" y="785667"/>
                    <a:ext cx="764274" cy="461665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𝑹</m:t>
                          </m:r>
                        </m:oMath>
                      </m:oMathPara>
                    </a14:m>
                    <a:endParaRPr lang="en-IN" sz="2400" dirty="0">
                      <a:solidFill>
                        <a:srgbClr val="00206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0" name="TextBox 9">
                    <a:extLst>
                      <a:ext uri="{FF2B5EF4-FFF2-40B4-BE49-F238E27FC236}">
                        <a16:creationId xmlns:a16="http://schemas.microsoft.com/office/drawing/2014/main" id="{8EB76690-3838-4378-BE83-3C78A5BB7322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648277" y="785667"/>
                    <a:ext cx="764274" cy="461665"/>
                  </a:xfrm>
                  <a:prstGeom prst="rect">
                    <a:avLst/>
                  </a:prstGeom>
                  <a:blipFill>
                    <a:blip r:embed="rId1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IN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12" name="Arrow: Down 11">
                <a:extLst>
                  <a:ext uri="{FF2B5EF4-FFF2-40B4-BE49-F238E27FC236}">
                    <a16:creationId xmlns:a16="http://schemas.microsoft.com/office/drawing/2014/main" id="{4FADC9DE-4848-4709-9F0E-817D43A4875A}"/>
                  </a:ext>
                </a:extLst>
              </p:cNvPr>
              <p:cNvSpPr/>
              <p:nvPr/>
            </p:nvSpPr>
            <p:spPr>
              <a:xfrm rot="16200000">
                <a:off x="7379901" y="1406821"/>
                <a:ext cx="122724" cy="273133"/>
              </a:xfrm>
              <a:prstGeom prst="downArrow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4"/>
              </a:fontRef>
            </p:style>
            <p:txBody>
              <a:bodyPr rtlCol="0" anchor="ctr"/>
              <a:lstStyle/>
              <a:p>
                <a:pPr algn="ctr"/>
                <a:endParaRPr lang="en-IN" sz="3200" b="1" dirty="0">
                  <a:solidFill>
                    <a:srgbClr val="002060"/>
                  </a:solidFill>
                </a:endParaRPr>
              </a:p>
            </p:txBody>
          </p:sp>
          <p:sp>
            <p:nvSpPr>
              <p:cNvPr id="13" name="Arrow: Down 12">
                <a:extLst>
                  <a:ext uri="{FF2B5EF4-FFF2-40B4-BE49-F238E27FC236}">
                    <a16:creationId xmlns:a16="http://schemas.microsoft.com/office/drawing/2014/main" id="{DBB86E3B-25E7-4429-BD12-EC2C6FFF3D87}"/>
                  </a:ext>
                </a:extLst>
              </p:cNvPr>
              <p:cNvSpPr/>
              <p:nvPr/>
            </p:nvSpPr>
            <p:spPr>
              <a:xfrm rot="16200000">
                <a:off x="11010207" y="1412296"/>
                <a:ext cx="122724" cy="273133"/>
              </a:xfrm>
              <a:prstGeom prst="downArrow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4"/>
              </a:fontRef>
            </p:style>
            <p:txBody>
              <a:bodyPr rtlCol="0" anchor="ctr"/>
              <a:lstStyle/>
              <a:p>
                <a:pPr algn="ctr"/>
                <a:endParaRPr lang="en-IN" sz="3200" b="1" dirty="0">
                  <a:solidFill>
                    <a:srgbClr val="002060"/>
                  </a:solidFill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5" name="TextBox 14">
                    <a:extLst>
                      <a:ext uri="{FF2B5EF4-FFF2-40B4-BE49-F238E27FC236}">
                        <a16:creationId xmlns:a16="http://schemas.microsoft.com/office/drawing/2014/main" id="{E6BAADB6-C606-42A9-8E2D-9518B9788748}"/>
                      </a:ext>
                    </a:extLst>
                  </p:cNvPr>
                  <p:cNvSpPr txBox="1"/>
                  <p:nvPr/>
                </p:nvSpPr>
                <p:spPr>
                  <a:xfrm>
                    <a:off x="6852067" y="1039171"/>
                    <a:ext cx="764274" cy="461665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𝑰</m:t>
                          </m:r>
                        </m:oMath>
                      </m:oMathPara>
                    </a14:m>
                    <a:endParaRPr lang="en-IN" sz="2400" dirty="0">
                      <a:solidFill>
                        <a:srgbClr val="00206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5" name="TextBox 14">
                    <a:extLst>
                      <a:ext uri="{FF2B5EF4-FFF2-40B4-BE49-F238E27FC236}">
                        <a16:creationId xmlns:a16="http://schemas.microsoft.com/office/drawing/2014/main" id="{E6BAADB6-C606-42A9-8E2D-9518B978874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852067" y="1039171"/>
                    <a:ext cx="764274" cy="461665"/>
                  </a:xfrm>
                  <a:prstGeom prst="rect">
                    <a:avLst/>
                  </a:prstGeom>
                  <a:blipFill>
                    <a:blip r:embed="rId1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IN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30" name="Connector: Elbow 29">
                <a:extLst>
                  <a:ext uri="{FF2B5EF4-FFF2-40B4-BE49-F238E27FC236}">
                    <a16:creationId xmlns:a16="http://schemas.microsoft.com/office/drawing/2014/main" id="{E78EDDAE-3833-4155-867E-7965991604D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709342" y="1541247"/>
                <a:ext cx="2161277" cy="1787262"/>
              </a:xfrm>
              <a:prstGeom prst="bentConnector3">
                <a:avLst>
                  <a:gd name="adj1" fmla="val 1648"/>
                </a:avLst>
              </a:prstGeom>
              <a:ln w="38100">
                <a:solidFill>
                  <a:srgbClr val="062CEA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Connector: Elbow 33">
                <a:extLst>
                  <a:ext uri="{FF2B5EF4-FFF2-40B4-BE49-F238E27FC236}">
                    <a16:creationId xmlns:a16="http://schemas.microsoft.com/office/drawing/2014/main" id="{9738CEC7-CA7A-4BC0-916D-68FFBC238BA7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 flipV="1">
                <a:off x="9030415" y="1554330"/>
                <a:ext cx="2687403" cy="1814591"/>
              </a:xfrm>
              <a:prstGeom prst="bentConnector3">
                <a:avLst>
                  <a:gd name="adj1" fmla="val -768"/>
                </a:avLst>
              </a:prstGeom>
              <a:ln w="38100">
                <a:solidFill>
                  <a:srgbClr val="062CEA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E6109017-1CFD-406C-BBCE-E991EA240B5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877224" y="2991986"/>
                <a:ext cx="0" cy="753875"/>
              </a:xfrm>
              <a:prstGeom prst="line">
                <a:avLst/>
              </a:prstGeom>
              <a:ln w="38100">
                <a:solidFill>
                  <a:srgbClr val="062CEA"/>
                </a:solidFill>
                <a:tailEnd type="none"/>
              </a:ln>
            </p:spPr>
            <p:style>
              <a:lnRef idx="3">
                <a:schemeClr val="accent6"/>
              </a:lnRef>
              <a:fillRef idx="0">
                <a:schemeClr val="accent6"/>
              </a:fillRef>
              <a:effectRef idx="2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>
                <a:extLst>
                  <a:ext uri="{FF2B5EF4-FFF2-40B4-BE49-F238E27FC236}">
                    <a16:creationId xmlns:a16="http://schemas.microsoft.com/office/drawing/2014/main" id="{7178D021-AC64-4687-A018-74C017A2927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007671" y="3220663"/>
                <a:ext cx="1" cy="240826"/>
              </a:xfrm>
              <a:prstGeom prst="line">
                <a:avLst/>
              </a:prstGeom>
              <a:ln w="38100">
                <a:solidFill>
                  <a:srgbClr val="062CEA"/>
                </a:solidFill>
                <a:tailEnd type="none"/>
              </a:ln>
            </p:spPr>
            <p:style>
              <a:lnRef idx="3">
                <a:schemeClr val="accent6"/>
              </a:lnRef>
              <a:fillRef idx="0">
                <a:schemeClr val="accent6"/>
              </a:fillRef>
              <a:effectRef idx="2">
                <a:schemeClr val="accent6"/>
              </a:effectRef>
              <a:fontRef idx="minor">
                <a:schemeClr val="tx1"/>
              </a:fontRef>
            </p:style>
          </p:cxnSp>
          <p:sp>
            <p:nvSpPr>
              <p:cNvPr id="50" name="Arrow: Down 49">
                <a:extLst>
                  <a:ext uri="{FF2B5EF4-FFF2-40B4-BE49-F238E27FC236}">
                    <a16:creationId xmlns:a16="http://schemas.microsoft.com/office/drawing/2014/main" id="{6208C024-03AC-4E5E-8CBD-0DB3BE3F3AEC}"/>
                  </a:ext>
                </a:extLst>
              </p:cNvPr>
              <p:cNvSpPr/>
              <p:nvPr/>
            </p:nvSpPr>
            <p:spPr>
              <a:xfrm rot="5400000">
                <a:off x="10616836" y="3245987"/>
                <a:ext cx="122724" cy="273133"/>
              </a:xfrm>
              <a:prstGeom prst="downArrow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4"/>
              </a:fontRef>
            </p:style>
            <p:txBody>
              <a:bodyPr rtlCol="0" anchor="ctr"/>
              <a:lstStyle/>
              <a:p>
                <a:pPr algn="ctr"/>
                <a:endParaRPr lang="en-IN" sz="3200" b="1" dirty="0">
                  <a:solidFill>
                    <a:srgbClr val="002060"/>
                  </a:solidFill>
                </a:endParaRPr>
              </a:p>
            </p:txBody>
          </p:sp>
          <p:sp>
            <p:nvSpPr>
              <p:cNvPr id="72" name="Arrow: Down 71">
                <a:extLst>
                  <a:ext uri="{FF2B5EF4-FFF2-40B4-BE49-F238E27FC236}">
                    <a16:creationId xmlns:a16="http://schemas.microsoft.com/office/drawing/2014/main" id="{4F727739-6B8E-4E00-8B63-0D0B411A46E1}"/>
                  </a:ext>
                </a:extLst>
              </p:cNvPr>
              <p:cNvSpPr/>
              <p:nvPr/>
            </p:nvSpPr>
            <p:spPr>
              <a:xfrm rot="5400000">
                <a:off x="7367889" y="3212149"/>
                <a:ext cx="122724" cy="273133"/>
              </a:xfrm>
              <a:prstGeom prst="downArrow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4"/>
              </a:fontRef>
            </p:style>
            <p:txBody>
              <a:bodyPr rtlCol="0" anchor="ctr"/>
              <a:lstStyle/>
              <a:p>
                <a:pPr algn="ctr"/>
                <a:endParaRPr lang="en-IN" sz="3200" b="1" dirty="0">
                  <a:solidFill>
                    <a:srgbClr val="002060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44731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3" grpId="0"/>
      <p:bldP spid="60" grpId="0"/>
      <p:bldP spid="61" grpId="0"/>
      <p:bldP spid="62" grpId="0"/>
      <p:bldP spid="63" grpId="0"/>
      <p:bldP spid="65" grpId="0"/>
      <p:bldP spid="66" grpId="0"/>
      <p:bldP spid="67" grpId="0"/>
      <p:bldP spid="69" grpId="0"/>
      <p:bldP spid="70" grpId="0"/>
      <p:bldP spid="7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434BB814-90BA-448C-8781-1D1860BDAD49}"/>
              </a:ext>
            </a:extLst>
          </p:cNvPr>
          <p:cNvGrpSpPr/>
          <p:nvPr/>
        </p:nvGrpSpPr>
        <p:grpSpPr>
          <a:xfrm>
            <a:off x="6963691" y="399943"/>
            <a:ext cx="5017067" cy="3594665"/>
            <a:chOff x="6700754" y="785667"/>
            <a:chExt cx="5017067" cy="3594665"/>
          </a:xfrm>
        </p:grpSpPr>
        <p:pic>
          <p:nvPicPr>
            <p:cNvPr id="5" name="Picture 2" descr="Resistor Symbol">
              <a:extLst>
                <a:ext uri="{FF2B5EF4-FFF2-40B4-BE49-F238E27FC236}">
                  <a16:creationId xmlns:a16="http://schemas.microsoft.com/office/drawing/2014/main" id="{44728EA0-CBFB-49E7-A8D1-9B32688A0A6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9794" b="89691" l="8108" r="89961">
                          <a14:foregroundMark x1="89961" y1="48969" x2="89961" y2="48969"/>
                          <a14:foregroundMark x1="8108" y1="50515" x2="8108" y2="50515"/>
                        </a14:backgroundRemoval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4480" y="801870"/>
              <a:ext cx="2375629" cy="1483033"/>
            </a:xfrm>
            <a:prstGeom prst="rect">
              <a:avLst/>
            </a:prstGeom>
            <a:noFill/>
          </p:spPr>
        </p:pic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C93DC139-E265-4180-94FF-73FE1366BC5C}"/>
                </a:ext>
              </a:extLst>
            </p:cNvPr>
            <p:cNvCxnSpPr>
              <a:cxnSpLocks/>
            </p:cNvCxnSpPr>
            <p:nvPr/>
          </p:nvCxnSpPr>
          <p:spPr>
            <a:xfrm>
              <a:off x="10160774" y="1541248"/>
              <a:ext cx="1548456" cy="16204"/>
            </a:xfrm>
            <a:prstGeom prst="line">
              <a:avLst/>
            </a:prstGeom>
            <a:ln w="38100">
              <a:solidFill>
                <a:srgbClr val="062CEA"/>
              </a:solidFill>
              <a:tailEnd type="none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ED535736-623D-40AD-A619-427B458DA320}"/>
                </a:ext>
              </a:extLst>
            </p:cNvPr>
            <p:cNvCxnSpPr>
              <a:cxnSpLocks/>
            </p:cNvCxnSpPr>
            <p:nvPr/>
          </p:nvCxnSpPr>
          <p:spPr>
            <a:xfrm>
              <a:off x="6700754" y="1525043"/>
              <a:ext cx="1548456" cy="16204"/>
            </a:xfrm>
            <a:prstGeom prst="line">
              <a:avLst/>
            </a:prstGeom>
            <a:ln w="38100">
              <a:solidFill>
                <a:srgbClr val="062CEA"/>
              </a:solidFill>
              <a:tailEnd type="none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98EBCCC7-908D-42B6-93EA-46D255492D98}"/>
                    </a:ext>
                  </a:extLst>
                </p:cNvPr>
                <p:cNvSpPr txBox="1"/>
                <p:nvPr/>
              </p:nvSpPr>
              <p:spPr>
                <a:xfrm>
                  <a:off x="8648277" y="785667"/>
                  <a:ext cx="764274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𝑹</m:t>
                        </m:r>
                      </m:oMath>
                    </m:oMathPara>
                  </a14:m>
                  <a:endParaRPr lang="en-IN" sz="2400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98EBCCC7-908D-42B6-93EA-46D255492D9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48277" y="785667"/>
                  <a:ext cx="764274" cy="461665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" name="Arrow: Down 8">
              <a:extLst>
                <a:ext uri="{FF2B5EF4-FFF2-40B4-BE49-F238E27FC236}">
                  <a16:creationId xmlns:a16="http://schemas.microsoft.com/office/drawing/2014/main" id="{578D763A-8611-4E82-B852-0095C9CA90CA}"/>
                </a:ext>
              </a:extLst>
            </p:cNvPr>
            <p:cNvSpPr/>
            <p:nvPr/>
          </p:nvSpPr>
          <p:spPr>
            <a:xfrm rot="16200000">
              <a:off x="7379901" y="1406821"/>
              <a:ext cx="122724" cy="273133"/>
            </a:xfrm>
            <a:prstGeom prst="downArrow">
              <a:avLst/>
            </a:prstGeom>
            <a:solidFill>
              <a:srgbClr val="FFC0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4"/>
            </a:fontRef>
          </p:style>
          <p:txBody>
            <a:bodyPr rtlCol="0" anchor="ctr"/>
            <a:lstStyle/>
            <a:p>
              <a:pPr algn="ctr"/>
              <a:endParaRPr lang="en-IN" sz="3200" b="1" dirty="0">
                <a:solidFill>
                  <a:srgbClr val="002060"/>
                </a:solidFill>
              </a:endParaRPr>
            </a:p>
          </p:txBody>
        </p:sp>
        <p:sp>
          <p:nvSpPr>
            <p:cNvPr id="10" name="Arrow: Down 9">
              <a:extLst>
                <a:ext uri="{FF2B5EF4-FFF2-40B4-BE49-F238E27FC236}">
                  <a16:creationId xmlns:a16="http://schemas.microsoft.com/office/drawing/2014/main" id="{53AC6CE9-8527-4FD3-BE66-A0807EEF55E4}"/>
                </a:ext>
              </a:extLst>
            </p:cNvPr>
            <p:cNvSpPr/>
            <p:nvPr/>
          </p:nvSpPr>
          <p:spPr>
            <a:xfrm rot="16200000">
              <a:off x="11010207" y="1412296"/>
              <a:ext cx="122724" cy="273133"/>
            </a:xfrm>
            <a:prstGeom prst="downArrow">
              <a:avLst/>
            </a:prstGeom>
            <a:solidFill>
              <a:srgbClr val="FFC0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4"/>
            </a:fontRef>
          </p:style>
          <p:txBody>
            <a:bodyPr rtlCol="0" anchor="ctr"/>
            <a:lstStyle/>
            <a:p>
              <a:pPr algn="ctr"/>
              <a:endParaRPr lang="en-IN" sz="3200" b="1" dirty="0">
                <a:solidFill>
                  <a:srgbClr val="00206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6B1AA88C-D93A-4E19-9096-2CFB9BFBC857}"/>
                    </a:ext>
                  </a:extLst>
                </p:cNvPr>
                <p:cNvSpPr txBox="1"/>
                <p:nvPr/>
              </p:nvSpPr>
              <p:spPr>
                <a:xfrm>
                  <a:off x="6852067" y="1039171"/>
                  <a:ext cx="764274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𝑰</m:t>
                        </m:r>
                      </m:oMath>
                    </m:oMathPara>
                  </a14:m>
                  <a:endParaRPr lang="en-IN" sz="2400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6B1AA88C-D93A-4E19-9096-2CFB9BFBC85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52067" y="1039171"/>
                  <a:ext cx="764274" cy="461665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2" name="Connector: Elbow 11">
              <a:extLst>
                <a:ext uri="{FF2B5EF4-FFF2-40B4-BE49-F238E27FC236}">
                  <a16:creationId xmlns:a16="http://schemas.microsoft.com/office/drawing/2014/main" id="{EA80A1B7-DA5B-46A0-829F-4E691AAB08A9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6038046" y="2212542"/>
              <a:ext cx="1995102" cy="652511"/>
            </a:xfrm>
            <a:prstGeom prst="bentConnector3">
              <a:avLst>
                <a:gd name="adj1" fmla="val 98993"/>
              </a:avLst>
            </a:prstGeom>
            <a:ln w="38100">
              <a:solidFill>
                <a:srgbClr val="062CEA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ctor: Elbow 12">
              <a:extLst>
                <a:ext uri="{FF2B5EF4-FFF2-40B4-BE49-F238E27FC236}">
                  <a16:creationId xmlns:a16="http://schemas.microsoft.com/office/drawing/2014/main" id="{5D0D727C-B6A3-4C53-9A9D-4C38EBBE1884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0055264" y="1772911"/>
              <a:ext cx="1881139" cy="1443975"/>
            </a:xfrm>
            <a:prstGeom prst="bentConnector3">
              <a:avLst>
                <a:gd name="adj1" fmla="val 99447"/>
              </a:avLst>
            </a:prstGeom>
            <a:ln w="38100">
              <a:solidFill>
                <a:srgbClr val="062CEA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12351643-4686-460F-B16E-9209FECB87F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122411" y="3097180"/>
              <a:ext cx="0" cy="753875"/>
            </a:xfrm>
            <a:prstGeom prst="line">
              <a:avLst/>
            </a:prstGeom>
            <a:ln w="38100">
              <a:solidFill>
                <a:srgbClr val="062CEA"/>
              </a:solidFill>
              <a:tailEnd type="none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B3B5F5DF-6D3E-4360-BA3C-55053237547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252858" y="3325857"/>
              <a:ext cx="1" cy="240826"/>
            </a:xfrm>
            <a:prstGeom prst="line">
              <a:avLst/>
            </a:prstGeom>
            <a:ln w="38100">
              <a:solidFill>
                <a:srgbClr val="062CEA"/>
              </a:solidFill>
              <a:tailEnd type="none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2593C585-5761-495B-BD0E-1544007DFF7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361853" y="3118257"/>
              <a:ext cx="0" cy="753875"/>
            </a:xfrm>
            <a:prstGeom prst="line">
              <a:avLst/>
            </a:prstGeom>
            <a:ln w="38100">
              <a:solidFill>
                <a:srgbClr val="062CEA"/>
              </a:solidFill>
              <a:tailEnd type="none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4A8716C9-D131-4EAC-82C9-DA8E3D9468B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492300" y="3346934"/>
              <a:ext cx="1" cy="240826"/>
            </a:xfrm>
            <a:prstGeom prst="line">
              <a:avLst/>
            </a:prstGeom>
            <a:ln w="38100">
              <a:solidFill>
                <a:srgbClr val="062CEA"/>
              </a:solidFill>
              <a:tailEnd type="none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D4A81AC2-6E27-4875-8FF8-3198F7AFC23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796843" y="3090692"/>
              <a:ext cx="0" cy="753875"/>
            </a:xfrm>
            <a:prstGeom prst="line">
              <a:avLst/>
            </a:prstGeom>
            <a:ln w="38100">
              <a:solidFill>
                <a:srgbClr val="062CEA"/>
              </a:solidFill>
              <a:tailEnd type="none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938D970B-27A3-4737-AFBF-C3546C229D3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927290" y="3319369"/>
              <a:ext cx="1" cy="240826"/>
            </a:xfrm>
            <a:prstGeom prst="line">
              <a:avLst/>
            </a:prstGeom>
            <a:ln w="38100">
              <a:solidFill>
                <a:srgbClr val="062CEA"/>
              </a:solidFill>
              <a:tailEnd type="none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1C32402C-6FCD-4F6B-A337-DB3D21FBA8B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121471" y="3090692"/>
              <a:ext cx="0" cy="753875"/>
            </a:xfrm>
            <a:prstGeom prst="line">
              <a:avLst/>
            </a:prstGeom>
            <a:ln w="38100">
              <a:solidFill>
                <a:srgbClr val="062CEA"/>
              </a:solidFill>
              <a:tailEnd type="none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A82B8D09-587F-4ADD-BAFC-34A05AE6D65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251918" y="3319369"/>
              <a:ext cx="1" cy="240826"/>
            </a:xfrm>
            <a:prstGeom prst="line">
              <a:avLst/>
            </a:prstGeom>
            <a:ln w="38100">
              <a:solidFill>
                <a:srgbClr val="062CEA"/>
              </a:solidFill>
              <a:tailEnd type="none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B340C292-B20C-4A72-864F-93942DE9B1A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514766" y="3435466"/>
              <a:ext cx="273743" cy="1"/>
            </a:xfrm>
            <a:prstGeom prst="line">
              <a:avLst/>
            </a:prstGeom>
            <a:ln w="38100">
              <a:solidFill>
                <a:srgbClr val="062CEA"/>
              </a:solidFill>
              <a:tailEnd type="none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pic>
          <p:nvPicPr>
            <p:cNvPr id="42" name="Picture 2" descr="Resistor Symbol">
              <a:extLst>
                <a:ext uri="{FF2B5EF4-FFF2-40B4-BE49-F238E27FC236}">
                  <a16:creationId xmlns:a16="http://schemas.microsoft.com/office/drawing/2014/main" id="{EC18BD93-8D3D-4078-B44A-72BF2B98FE8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9794" b="89691" l="8108" r="89961">
                          <a14:foregroundMark x1="89961" y1="48969" x2="89961" y2="48969"/>
                          <a14:foregroundMark x1="8108" y1="50515" x2="8108" y2="50515"/>
                        </a14:backgroundRemoval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05151" y="801870"/>
              <a:ext cx="2375629" cy="1483033"/>
            </a:xfrm>
            <a:prstGeom prst="rect">
              <a:avLst/>
            </a:prstGeom>
            <a:noFill/>
          </p:spPr>
        </p:pic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987ADCFB-A8CC-40CA-AEC1-4C8307CA389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899139" y="3466998"/>
              <a:ext cx="261088" cy="7119"/>
            </a:xfrm>
            <a:prstGeom prst="line">
              <a:avLst/>
            </a:prstGeom>
            <a:ln w="38100">
              <a:solidFill>
                <a:srgbClr val="062CEA"/>
              </a:solidFill>
              <a:tailEnd type="none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8" name="TextBox 47">
                  <a:extLst>
                    <a:ext uri="{FF2B5EF4-FFF2-40B4-BE49-F238E27FC236}">
                      <a16:creationId xmlns:a16="http://schemas.microsoft.com/office/drawing/2014/main" id="{B166F454-8315-4DBC-AF8A-62F78DCF680A}"/>
                    </a:ext>
                  </a:extLst>
                </p:cNvPr>
                <p:cNvSpPr txBox="1"/>
                <p:nvPr/>
              </p:nvSpPr>
              <p:spPr>
                <a:xfrm>
                  <a:off x="6758134" y="3867118"/>
                  <a:ext cx="764274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IN" sz="2400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48" name="TextBox 47">
                  <a:extLst>
                    <a:ext uri="{FF2B5EF4-FFF2-40B4-BE49-F238E27FC236}">
                      <a16:creationId xmlns:a16="http://schemas.microsoft.com/office/drawing/2014/main" id="{B166F454-8315-4DBC-AF8A-62F78DCF680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58134" y="3867118"/>
                  <a:ext cx="764274" cy="461665"/>
                </a:xfrm>
                <a:prstGeom prst="rect">
                  <a:avLst/>
                </a:prstGeom>
                <a:blipFill>
                  <a:blip r:embed="rId6"/>
                  <a:stretch>
                    <a:fillRect l="-2400" r="-8000" b="-1316"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090AC936-5C05-4315-A08E-ED0695D283D8}"/>
                    </a:ext>
                  </a:extLst>
                </p:cNvPr>
                <p:cNvSpPr txBox="1"/>
                <p:nvPr/>
              </p:nvSpPr>
              <p:spPr>
                <a:xfrm>
                  <a:off x="7574103" y="3867118"/>
                  <a:ext cx="764274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4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IN" sz="2400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090AC936-5C05-4315-A08E-ED0695D283D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74103" y="3867118"/>
                  <a:ext cx="764274" cy="461665"/>
                </a:xfrm>
                <a:prstGeom prst="rect">
                  <a:avLst/>
                </a:prstGeom>
                <a:blipFill>
                  <a:blip r:embed="rId7"/>
                  <a:stretch>
                    <a:fillRect l="-2400" r="-9600" b="-1316"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9F00708B-89D0-4D6C-88F0-40713C73FF63}"/>
                    </a:ext>
                  </a:extLst>
                </p:cNvPr>
                <p:cNvSpPr txBox="1"/>
                <p:nvPr/>
              </p:nvSpPr>
              <p:spPr>
                <a:xfrm>
                  <a:off x="10122411" y="3918667"/>
                  <a:ext cx="764274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sz="24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oMath>
                    </m:oMathPara>
                  </a14:m>
                  <a:endParaRPr lang="en-IN" sz="2400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9F00708B-89D0-4D6C-88F0-40713C73FF6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122411" y="3918667"/>
                  <a:ext cx="764274" cy="461665"/>
                </a:xfrm>
                <a:prstGeom prst="rect">
                  <a:avLst/>
                </a:prstGeom>
                <a:blipFill>
                  <a:blip r:embed="rId8"/>
                  <a:stretch>
                    <a:fillRect l="-2400" r="-9600"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269C87F5-019F-43DE-98E6-779AFDE6F744}"/>
              </a:ext>
            </a:extLst>
          </p:cNvPr>
          <p:cNvCxnSpPr>
            <a:cxnSpLocks/>
          </p:cNvCxnSpPr>
          <p:nvPr/>
        </p:nvCxnSpPr>
        <p:spPr>
          <a:xfrm>
            <a:off x="8383619" y="2484134"/>
            <a:ext cx="1873201" cy="0"/>
          </a:xfrm>
          <a:prstGeom prst="line">
            <a:avLst/>
          </a:prstGeom>
          <a:ln w="28575">
            <a:solidFill>
              <a:srgbClr val="062CEA"/>
            </a:solidFill>
            <a:prstDash val="sysDash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07CFD05A-D2FB-4E48-8E03-76A331B8093E}"/>
              </a:ext>
            </a:extLst>
          </p:cNvPr>
          <p:cNvSpPr txBox="1"/>
          <p:nvPr/>
        </p:nvSpPr>
        <p:spPr>
          <a:xfrm>
            <a:off x="235189" y="295515"/>
            <a:ext cx="664963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</a:rPr>
              <a:t>Grouping of cells –Series  </a:t>
            </a:r>
            <a:endParaRPr lang="en-IN" sz="2000" b="1" dirty="0">
              <a:solidFill>
                <a:srgbClr val="00206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24D4B167-279B-47FD-AF0B-1F0B16674507}"/>
                  </a:ext>
                </a:extLst>
              </p:cNvPr>
              <p:cNvSpPr txBox="1"/>
              <p:nvPr/>
            </p:nvSpPr>
            <p:spPr>
              <a:xfrm>
                <a:off x="25817" y="933461"/>
                <a:ext cx="343770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𝑽</m:t>
                      </m:r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𝑽</m:t>
                          </m:r>
                        </m:e>
                        <m:sub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𝑽</m:t>
                          </m:r>
                        </m:e>
                        <m:sub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𝑽</m:t>
                          </m:r>
                        </m:e>
                        <m:sub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b>
                      </m:sSub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+…</m:t>
                      </m:r>
                    </m:oMath>
                  </m:oMathPara>
                </a14:m>
                <a:endParaRPr lang="en-IN" sz="24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24D4B167-279B-47FD-AF0B-1F0B166745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17" y="933461"/>
                <a:ext cx="3437702" cy="461665"/>
              </a:xfrm>
              <a:prstGeom prst="rect">
                <a:avLst/>
              </a:prstGeom>
              <a:blipFill>
                <a:blip r:embed="rId9"/>
                <a:stretch>
                  <a:fillRect b="-2632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A8E29913-FFCD-4D3C-97F1-77C3F6C41DA2}"/>
                  </a:ext>
                </a:extLst>
              </p:cNvPr>
              <p:cNvSpPr txBox="1"/>
              <p:nvPr/>
            </p:nvSpPr>
            <p:spPr>
              <a:xfrm>
                <a:off x="4223138" y="834462"/>
                <a:ext cx="2197008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𝑽</m:t>
                      </m:r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𝑬</m:t>
                      </m:r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𝑰𝒓</m:t>
                      </m:r>
                    </m:oMath>
                  </m:oMathPara>
                </a14:m>
                <a:endParaRPr lang="en-IN" sz="24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A8E29913-FFCD-4D3C-97F1-77C3F6C41D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3138" y="834462"/>
                <a:ext cx="2197008" cy="46166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5B6F4683-8003-4A4D-849B-CF528B99C119}"/>
                  </a:ext>
                </a:extLst>
              </p:cNvPr>
              <p:cNvSpPr txBox="1"/>
              <p:nvPr/>
            </p:nvSpPr>
            <p:spPr>
              <a:xfrm>
                <a:off x="235188" y="1543566"/>
                <a:ext cx="6448007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𝑽</m:t>
                      </m:r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𝑬</m:t>
                          </m:r>
                        </m:e>
                        <m:sub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𝑰</m:t>
                      </m:r>
                      <m:sSub>
                        <m:sSubPr>
                          <m:ctrlP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𝒓</m:t>
                          </m:r>
                        </m:e>
                        <m:sub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𝑬</m:t>
                          </m:r>
                        </m:e>
                        <m:sub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𝑰</m:t>
                      </m:r>
                      <m:sSub>
                        <m:sSubPr>
                          <m:ctrlP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𝒓</m:t>
                          </m:r>
                        </m:e>
                        <m:sub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+…+</m:t>
                      </m:r>
                      <m:sSub>
                        <m:sSubPr>
                          <m:ctrlP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𝑬</m:t>
                          </m:r>
                        </m:e>
                        <m:sub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𝒏</m:t>
                          </m:r>
                        </m:sub>
                      </m:sSub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𝑰</m:t>
                      </m:r>
                      <m:sSub>
                        <m:sSubPr>
                          <m:ctrlP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𝒓</m:t>
                          </m:r>
                        </m:e>
                        <m:sub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𝒏</m:t>
                          </m:r>
                        </m:sub>
                      </m:sSub>
                    </m:oMath>
                  </m:oMathPara>
                </a14:m>
                <a:endParaRPr lang="en-IN" sz="24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5B6F4683-8003-4A4D-849B-CF528B99C1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188" y="1543566"/>
                <a:ext cx="6448007" cy="461665"/>
              </a:xfrm>
              <a:prstGeom prst="rect">
                <a:avLst/>
              </a:prstGeom>
              <a:blipFill>
                <a:blip r:embed="rId11"/>
                <a:stretch>
                  <a:fillRect b="-2632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B075D41B-38C6-402E-9E59-B0FDDF722B12}"/>
                  </a:ext>
                </a:extLst>
              </p:cNvPr>
              <p:cNvSpPr txBox="1"/>
              <p:nvPr/>
            </p:nvSpPr>
            <p:spPr>
              <a:xfrm>
                <a:off x="284456" y="2284079"/>
                <a:ext cx="6303545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𝑬</m:t>
                          </m:r>
                        </m:e>
                        <m:sub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𝑬</m:t>
                          </m:r>
                        </m:e>
                        <m:sub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𝑬</m:t>
                          </m:r>
                        </m:e>
                        <m:sub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b>
                      </m:sSub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 …−</m:t>
                      </m:r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𝑰</m:t>
                      </m:r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𝒓</m:t>
                          </m:r>
                        </m:e>
                        <m:sub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𝒓</m:t>
                          </m:r>
                        </m:e>
                        <m:sub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+…+</m:t>
                      </m:r>
                      <m:sSub>
                        <m:sSubPr>
                          <m:ctrlP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𝒓</m:t>
                          </m:r>
                        </m:e>
                        <m:sub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𝒏</m:t>
                          </m:r>
                        </m:sub>
                      </m:sSub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IN" sz="24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B075D41B-38C6-402E-9E59-B0FDDF722B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456" y="2284079"/>
                <a:ext cx="6303545" cy="461665"/>
              </a:xfrm>
              <a:prstGeom prst="rect">
                <a:avLst/>
              </a:prstGeom>
              <a:blipFill>
                <a:blip r:embed="rId12"/>
                <a:stretch>
                  <a:fillRect b="-1866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DE7E2F57-7D0D-4CA3-A466-DD8D87627D16}"/>
                  </a:ext>
                </a:extLst>
              </p:cNvPr>
              <p:cNvSpPr txBox="1"/>
              <p:nvPr/>
            </p:nvSpPr>
            <p:spPr>
              <a:xfrm>
                <a:off x="284456" y="4453312"/>
                <a:ext cx="4343609" cy="49487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𝑰</m:t>
                      </m:r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=(</m:t>
                      </m:r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𝑽</m:t>
                      </m:r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𝑬</m:t>
                          </m:r>
                        </m:e>
                        <m:sub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𝒆𝒒</m:t>
                          </m:r>
                        </m:sub>
                      </m:sSub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)/ </m:t>
                      </m:r>
                      <m:sSub>
                        <m:sSubPr>
                          <m:ctrlP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𝒓</m:t>
                          </m:r>
                        </m:e>
                        <m:sub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𝒆𝒒</m:t>
                          </m:r>
                        </m:sub>
                      </m:sSub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    </m:t>
                      </m:r>
                    </m:oMath>
                  </m:oMathPara>
                </a14:m>
                <a:endParaRPr lang="en-IN" sz="24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DE7E2F57-7D0D-4CA3-A466-DD8D87627D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456" y="4453312"/>
                <a:ext cx="4343609" cy="494879"/>
              </a:xfrm>
              <a:prstGeom prst="rect">
                <a:avLst/>
              </a:prstGeom>
              <a:blipFill>
                <a:blip r:embed="rId13"/>
                <a:stretch>
                  <a:fillRect b="-11111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2F93710E-4A30-4B3A-A184-E0B2E36DC317}"/>
                  </a:ext>
                </a:extLst>
              </p:cNvPr>
              <p:cNvSpPr txBox="1"/>
              <p:nvPr/>
            </p:nvSpPr>
            <p:spPr>
              <a:xfrm>
                <a:off x="5524996" y="4660724"/>
                <a:ext cx="3781707" cy="49487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US" sz="24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𝑬</m:t>
                              </m:r>
                            </m:e>
                            <m:sub>
                              <m:r>
                                <a:rPr lang="en-US" sz="24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𝒆𝒒</m:t>
                              </m:r>
                            </m:sub>
                          </m:sSub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𝑬</m:t>
                          </m:r>
                        </m:e>
                        <m:sub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𝑬</m:t>
                          </m:r>
                        </m:e>
                        <m:sub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𝑬</m:t>
                          </m:r>
                        </m:e>
                        <m:sub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b>
                      </m:sSub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𝑬</m:t>
                          </m:r>
                        </m:e>
                        <m:sub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𝒏</m:t>
                          </m:r>
                        </m:sub>
                      </m:sSub>
                    </m:oMath>
                  </m:oMathPara>
                </a14:m>
                <a:endParaRPr lang="en-IN" sz="24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2F93710E-4A30-4B3A-A184-E0B2E36DC3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4996" y="4660724"/>
                <a:ext cx="3781707" cy="494879"/>
              </a:xfrm>
              <a:prstGeom prst="rect">
                <a:avLst/>
              </a:prstGeom>
              <a:blipFill>
                <a:blip r:embed="rId14"/>
                <a:stretch>
                  <a:fillRect b="-740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8C7E0B6C-0520-47AB-BD1A-F84E18F09BE2}"/>
                  </a:ext>
                </a:extLst>
              </p:cNvPr>
              <p:cNvSpPr txBox="1"/>
              <p:nvPr/>
            </p:nvSpPr>
            <p:spPr>
              <a:xfrm>
                <a:off x="5915841" y="5700687"/>
                <a:ext cx="3669817" cy="49487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𝒓</m:t>
                          </m:r>
                        </m:e>
                        <m:sub>
                          <m:r>
                            <a:rPr lang="en-US" sz="24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𝒆𝒒</m:t>
                          </m:r>
                        </m:sub>
                      </m:sSub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𝒓</m:t>
                          </m:r>
                        </m:e>
                        <m:sub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𝒓</m:t>
                          </m:r>
                        </m:e>
                        <m:sub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+…+</m:t>
                      </m:r>
                      <m:sSub>
                        <m:sSubPr>
                          <m:ctrlP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𝒓</m:t>
                          </m:r>
                        </m:e>
                        <m:sub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𝒏</m:t>
                          </m:r>
                        </m:sub>
                      </m:sSub>
                    </m:oMath>
                  </m:oMathPara>
                </a14:m>
                <a:endParaRPr lang="en-IN" sz="24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8C7E0B6C-0520-47AB-BD1A-F84E18F09B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5841" y="5700687"/>
                <a:ext cx="3669817" cy="494879"/>
              </a:xfrm>
              <a:prstGeom prst="rect">
                <a:avLst/>
              </a:prstGeom>
              <a:blipFill>
                <a:blip r:embed="rId15"/>
                <a:stretch>
                  <a:fillRect b="-740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A0207E88-903D-48A4-B5D6-D0225B5BDE43}"/>
                  </a:ext>
                </a:extLst>
              </p:cNvPr>
              <p:cNvSpPr txBox="1"/>
              <p:nvPr/>
            </p:nvSpPr>
            <p:spPr>
              <a:xfrm>
                <a:off x="721334" y="2945344"/>
                <a:ext cx="2714894" cy="49487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𝑽</m:t>
                      </m:r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𝑬</m:t>
                          </m:r>
                        </m:e>
                        <m:sub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𝒆𝒒</m:t>
                          </m:r>
                        </m:sub>
                      </m:sSub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𝑰</m:t>
                      </m:r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𝒓</m:t>
                          </m:r>
                        </m:e>
                        <m:sub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𝒆𝒒</m:t>
                          </m:r>
                        </m:sub>
                      </m:sSub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IN" sz="24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A0207E88-903D-48A4-B5D6-D0225B5BDE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1334" y="2945344"/>
                <a:ext cx="2714894" cy="494879"/>
              </a:xfrm>
              <a:prstGeom prst="rect">
                <a:avLst/>
              </a:prstGeom>
              <a:blipFill>
                <a:blip r:embed="rId16"/>
                <a:stretch>
                  <a:fillRect b="-11111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9708903E-1729-4774-A865-D80A67201D0D}"/>
                  </a:ext>
                </a:extLst>
              </p:cNvPr>
              <p:cNvSpPr txBox="1"/>
              <p:nvPr/>
            </p:nvSpPr>
            <p:spPr>
              <a:xfrm>
                <a:off x="721333" y="3599528"/>
                <a:ext cx="2714894" cy="49487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𝑬</m:t>
                          </m:r>
                        </m:e>
                        <m:sub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𝒆𝒒</m:t>
                          </m:r>
                        </m:sub>
                      </m:sSub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𝑽</m:t>
                      </m:r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𝑰</m:t>
                      </m:r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𝒓</m:t>
                          </m:r>
                        </m:e>
                        <m:sub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𝒆𝒒</m:t>
                          </m:r>
                        </m:sub>
                      </m:sSub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IN" sz="24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9708903E-1729-4774-A865-D80A67201D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1333" y="3599528"/>
                <a:ext cx="2714894" cy="494879"/>
              </a:xfrm>
              <a:prstGeom prst="rect">
                <a:avLst/>
              </a:prstGeom>
              <a:blipFill>
                <a:blip r:embed="rId17"/>
                <a:stretch>
                  <a:fillRect b="-9756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817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5" grpId="0"/>
      <p:bldP spid="56" grpId="0"/>
      <p:bldP spid="57" grpId="0"/>
      <p:bldP spid="58" grpId="0"/>
      <p:bldP spid="60" grpId="0"/>
      <p:bldP spid="62" grpId="0"/>
      <p:bldP spid="35" grpId="0"/>
      <p:bldP spid="3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extBox 52">
            <a:extLst>
              <a:ext uri="{FF2B5EF4-FFF2-40B4-BE49-F238E27FC236}">
                <a16:creationId xmlns:a16="http://schemas.microsoft.com/office/drawing/2014/main" id="{07CFD05A-D2FB-4E48-8E03-76A331B8093E}"/>
              </a:ext>
            </a:extLst>
          </p:cNvPr>
          <p:cNvSpPr txBox="1"/>
          <p:nvPr/>
        </p:nvSpPr>
        <p:spPr>
          <a:xfrm>
            <a:off x="271670" y="173601"/>
            <a:ext cx="326489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u="sng" dirty="0">
                <a:solidFill>
                  <a:srgbClr val="002060"/>
                </a:solidFill>
              </a:rPr>
              <a:t>Grouping of cells -Parallel</a:t>
            </a:r>
            <a:endParaRPr lang="en-IN" sz="2000" b="1" u="sng" dirty="0">
              <a:solidFill>
                <a:srgbClr val="00206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24D4B167-279B-47FD-AF0B-1F0B16674507}"/>
                  </a:ext>
                </a:extLst>
              </p:cNvPr>
              <p:cNvSpPr txBox="1"/>
              <p:nvPr/>
            </p:nvSpPr>
            <p:spPr>
              <a:xfrm>
                <a:off x="18565" y="646046"/>
                <a:ext cx="343770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𝑰</m:t>
                      </m:r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𝑰</m:t>
                          </m:r>
                        </m:e>
                        <m:sub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𝑰</m:t>
                          </m:r>
                        </m:e>
                        <m:sub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𝑰</m:t>
                          </m:r>
                        </m:e>
                        <m:sub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b>
                      </m:sSub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+…</m:t>
                      </m:r>
                    </m:oMath>
                  </m:oMathPara>
                </a14:m>
                <a:endParaRPr lang="en-IN" sz="24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24D4B167-279B-47FD-AF0B-1F0B166745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565" y="646046"/>
                <a:ext cx="3437702" cy="461665"/>
              </a:xfrm>
              <a:prstGeom prst="rect">
                <a:avLst/>
              </a:prstGeom>
              <a:blipFill>
                <a:blip r:embed="rId2"/>
                <a:stretch>
                  <a:fillRect b="-1316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A8E29913-FFCD-4D3C-97F1-77C3F6C41DA2}"/>
                  </a:ext>
                </a:extLst>
              </p:cNvPr>
              <p:cNvSpPr txBox="1"/>
              <p:nvPr/>
            </p:nvSpPr>
            <p:spPr>
              <a:xfrm>
                <a:off x="4816204" y="296000"/>
                <a:ext cx="2008623" cy="7319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𝑰</m:t>
                    </m:r>
                    <m:r>
                      <a:rPr lang="en-US" sz="28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en-US" sz="28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8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𝑬</m:t>
                            </m:r>
                            <m:r>
                              <a:rPr lang="en-US" sz="28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8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𝑽</m:t>
                            </m:r>
                          </m:e>
                        </m:d>
                      </m:num>
                      <m:den>
                        <m:r>
                          <a:rPr lang="en-US" sz="2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𝒓</m:t>
                        </m:r>
                      </m:den>
                    </m:f>
                  </m:oMath>
                </a14:m>
                <a:r>
                  <a:rPr lang="en-IN" sz="2800" b="1" dirty="0">
                    <a:solidFill>
                      <a:srgbClr val="00206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A8E29913-FFCD-4D3C-97F1-77C3F6C41D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6204" y="296000"/>
                <a:ext cx="2008623" cy="7319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5B6F4683-8003-4A4D-849B-CF528B99C119}"/>
                  </a:ext>
                </a:extLst>
              </p:cNvPr>
              <p:cNvSpPr txBox="1"/>
              <p:nvPr/>
            </p:nvSpPr>
            <p:spPr>
              <a:xfrm>
                <a:off x="-172509" y="1216754"/>
                <a:ext cx="5677558" cy="7414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𝑰</m:t>
                      </m:r>
                      <m:r>
                        <a:rPr lang="en-US" sz="2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sz="20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b="1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1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𝑬</m:t>
                                  </m:r>
                                </m:e>
                                <m:sub>
                                  <m:r>
                                    <a:rPr lang="en-US" sz="2000" b="1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sub>
                              </m:sSub>
                              <m:r>
                                <a:rPr lang="en-US" sz="20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0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𝑽</m:t>
                              </m:r>
                            </m:e>
                          </m:d>
                        </m:num>
                        <m:den>
                          <m:sSub>
                            <m:sSubPr>
                              <m:ctrlPr>
                                <a:rPr lang="en-US" sz="20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en-US" sz="20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</m:den>
                      </m:f>
                      <m:r>
                        <a:rPr lang="en-US" sz="2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0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sz="20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b="1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1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𝑬</m:t>
                                  </m:r>
                                </m:e>
                                <m:sub>
                                  <m:r>
                                    <a:rPr lang="en-US" sz="2000" b="1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b>
                              </m:sSub>
                              <m:r>
                                <a:rPr lang="en-US" sz="20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0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𝑽</m:t>
                              </m:r>
                            </m:e>
                          </m:d>
                        </m:num>
                        <m:den>
                          <m:sSub>
                            <m:sSubPr>
                              <m:ctrlPr>
                                <a:rPr lang="en-US" sz="20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en-US" sz="20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</m:den>
                      </m:f>
                      <m:r>
                        <a:rPr lang="en-US" sz="2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+…+</m:t>
                      </m:r>
                      <m:f>
                        <m:fPr>
                          <m:ctrlPr>
                            <a:rPr lang="en-US" sz="20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sz="20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b="1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1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𝑬</m:t>
                                  </m:r>
                                </m:e>
                                <m:sub>
                                  <m:r>
                                    <a:rPr lang="en-US" sz="2000" b="1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𝒏</m:t>
                                  </m:r>
                                </m:sub>
                              </m:sSub>
                              <m:r>
                                <a:rPr lang="en-US" sz="20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0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𝑽</m:t>
                              </m:r>
                            </m:e>
                          </m:d>
                        </m:num>
                        <m:den>
                          <m:sSub>
                            <m:sSubPr>
                              <m:ctrlPr>
                                <a:rPr lang="en-US" sz="20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en-US" sz="20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IN" sz="20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5B6F4683-8003-4A4D-849B-CF528B99C1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72509" y="1216754"/>
                <a:ext cx="5677558" cy="74142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8" name="Group 107">
            <a:extLst>
              <a:ext uri="{FF2B5EF4-FFF2-40B4-BE49-F238E27FC236}">
                <a16:creationId xmlns:a16="http://schemas.microsoft.com/office/drawing/2014/main" id="{A5D3C506-98F5-4B5B-A0E1-48C19AE35416}"/>
              </a:ext>
            </a:extLst>
          </p:cNvPr>
          <p:cNvGrpSpPr/>
          <p:nvPr/>
        </p:nvGrpSpPr>
        <p:grpSpPr>
          <a:xfrm>
            <a:off x="8260975" y="227620"/>
            <a:ext cx="3659355" cy="3864379"/>
            <a:chOff x="8947625" y="757664"/>
            <a:chExt cx="3659355" cy="386437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98EBCCC7-908D-42B6-93EA-46D255492D98}"/>
                    </a:ext>
                  </a:extLst>
                </p:cNvPr>
                <p:cNvSpPr txBox="1"/>
                <p:nvPr/>
              </p:nvSpPr>
              <p:spPr>
                <a:xfrm>
                  <a:off x="10418908" y="769019"/>
                  <a:ext cx="764274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𝑹</m:t>
                        </m:r>
                      </m:oMath>
                    </m:oMathPara>
                  </a14:m>
                  <a:endParaRPr lang="en-IN" sz="2400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98EBCCC7-908D-42B6-93EA-46D255492D9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418908" y="769019"/>
                  <a:ext cx="764274" cy="461665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107" name="Group 106">
              <a:extLst>
                <a:ext uri="{FF2B5EF4-FFF2-40B4-BE49-F238E27FC236}">
                  <a16:creationId xmlns:a16="http://schemas.microsoft.com/office/drawing/2014/main" id="{F0D8E87B-70E5-4DB8-AE68-09ECF2DCDCB8}"/>
                </a:ext>
              </a:extLst>
            </p:cNvPr>
            <p:cNvGrpSpPr/>
            <p:nvPr/>
          </p:nvGrpSpPr>
          <p:grpSpPr>
            <a:xfrm>
              <a:off x="8947625" y="757664"/>
              <a:ext cx="3659355" cy="3864379"/>
              <a:chOff x="8473526" y="171721"/>
              <a:chExt cx="3659355" cy="3864379"/>
            </a:xfrm>
          </p:grpSpPr>
          <p:pic>
            <p:nvPicPr>
              <p:cNvPr id="5" name="Picture 2" descr="Resistor Symbol">
                <a:extLst>
                  <a:ext uri="{FF2B5EF4-FFF2-40B4-BE49-F238E27FC236}">
                    <a16:creationId xmlns:a16="http://schemas.microsoft.com/office/drawing/2014/main" id="{44728EA0-CBFB-49E7-A8D1-9B32688A0A6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9794" b="89691" l="8108" r="89961">
                            <a14:foregroundMark x1="89961" y1="48969" x2="89961" y2="48969"/>
                            <a14:foregroundMark x1="8108" y1="50515" x2="8108" y2="50515"/>
                          </a14:backgroundRemoval>
                        </a14:imgEffect>
                        <a14:imgEffect>
                          <a14:saturation sat="4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57252" y="171721"/>
                <a:ext cx="2375629" cy="1483033"/>
              </a:xfrm>
              <a:prstGeom prst="rect">
                <a:avLst/>
              </a:prstGeom>
              <a:noFill/>
            </p:spPr>
          </p:pic>
          <p:cxnSp>
            <p:nvCxnSpPr>
              <p:cNvPr id="7" name="Straight Connector 6">
                <a:extLst>
                  <a:ext uri="{FF2B5EF4-FFF2-40B4-BE49-F238E27FC236}">
                    <a16:creationId xmlns:a16="http://schemas.microsoft.com/office/drawing/2014/main" id="{ED535736-623D-40AD-A619-427B458DA32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473526" y="894894"/>
                <a:ext cx="1548456" cy="16204"/>
              </a:xfrm>
              <a:prstGeom prst="line">
                <a:avLst/>
              </a:prstGeom>
              <a:ln w="38100">
                <a:solidFill>
                  <a:srgbClr val="062CEA"/>
                </a:solidFill>
                <a:tailEnd type="none"/>
              </a:ln>
            </p:spPr>
            <p:style>
              <a:lnRef idx="3">
                <a:schemeClr val="accent6"/>
              </a:lnRef>
              <a:fillRef idx="0">
                <a:schemeClr val="accent6"/>
              </a:fillRef>
              <a:effectRef idx="2">
                <a:schemeClr val="accent6"/>
              </a:effectRef>
              <a:fontRef idx="minor">
                <a:schemeClr val="tx1"/>
              </a:fontRef>
            </p:style>
          </p:cxnSp>
          <p:sp>
            <p:nvSpPr>
              <p:cNvPr id="9" name="Arrow: Down 8">
                <a:extLst>
                  <a:ext uri="{FF2B5EF4-FFF2-40B4-BE49-F238E27FC236}">
                    <a16:creationId xmlns:a16="http://schemas.microsoft.com/office/drawing/2014/main" id="{578D763A-8611-4E82-B852-0095C9CA90CA}"/>
                  </a:ext>
                </a:extLst>
              </p:cNvPr>
              <p:cNvSpPr/>
              <p:nvPr/>
            </p:nvSpPr>
            <p:spPr>
              <a:xfrm rot="16200000">
                <a:off x="9152673" y="776672"/>
                <a:ext cx="122724" cy="273133"/>
              </a:xfrm>
              <a:prstGeom prst="downArrow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4"/>
              </a:fontRef>
            </p:style>
            <p:txBody>
              <a:bodyPr rtlCol="0" anchor="ctr"/>
              <a:lstStyle/>
              <a:p>
                <a:pPr algn="ctr"/>
                <a:endParaRPr lang="en-IN" sz="3200" b="1" dirty="0">
                  <a:solidFill>
                    <a:srgbClr val="002060"/>
                  </a:solidFill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" name="TextBox 10">
                    <a:extLst>
                      <a:ext uri="{FF2B5EF4-FFF2-40B4-BE49-F238E27FC236}">
                        <a16:creationId xmlns:a16="http://schemas.microsoft.com/office/drawing/2014/main" id="{6B1AA88C-D93A-4E19-9096-2CFB9BFBC857}"/>
                      </a:ext>
                    </a:extLst>
                  </p:cNvPr>
                  <p:cNvSpPr txBox="1"/>
                  <p:nvPr/>
                </p:nvSpPr>
                <p:spPr>
                  <a:xfrm>
                    <a:off x="8624839" y="409022"/>
                    <a:ext cx="764274" cy="461665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𝑰</m:t>
                          </m:r>
                        </m:oMath>
                      </m:oMathPara>
                    </a14:m>
                    <a:endParaRPr lang="en-IN" sz="2400" dirty="0">
                      <a:solidFill>
                        <a:srgbClr val="00206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1" name="TextBox 10">
                    <a:extLst>
                      <a:ext uri="{FF2B5EF4-FFF2-40B4-BE49-F238E27FC236}">
                        <a16:creationId xmlns:a16="http://schemas.microsoft.com/office/drawing/2014/main" id="{6B1AA88C-D93A-4E19-9096-2CFB9BFBC857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624839" y="409022"/>
                    <a:ext cx="764274" cy="461665"/>
                  </a:xfrm>
                  <a:prstGeom prst="rect">
                    <a:avLst/>
                  </a:prstGeom>
                  <a:blipFill>
                    <a:blip r:embed="rId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IN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12" name="Connector: Elbow 11">
                <a:extLst>
                  <a:ext uri="{FF2B5EF4-FFF2-40B4-BE49-F238E27FC236}">
                    <a16:creationId xmlns:a16="http://schemas.microsoft.com/office/drawing/2014/main" id="{EA80A1B7-DA5B-46A0-829F-4E691AAB08A9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 flipH="1">
                <a:off x="7810818" y="1582393"/>
                <a:ext cx="1995102" cy="652511"/>
              </a:xfrm>
              <a:prstGeom prst="bentConnector3">
                <a:avLst>
                  <a:gd name="adj1" fmla="val 98993"/>
                </a:avLst>
              </a:prstGeom>
              <a:ln w="38100">
                <a:solidFill>
                  <a:srgbClr val="062CEA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Connector: Elbow 12">
                <a:extLst>
                  <a:ext uri="{FF2B5EF4-FFF2-40B4-BE49-F238E27FC236}">
                    <a16:creationId xmlns:a16="http://schemas.microsoft.com/office/drawing/2014/main" id="{5D0D727C-B6A3-4C53-9A9D-4C38EBBE1884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11010581" y="1878563"/>
                <a:ext cx="1877645" cy="607"/>
              </a:xfrm>
              <a:prstGeom prst="bentConnector3">
                <a:avLst>
                  <a:gd name="adj1" fmla="val 50000"/>
                </a:avLst>
              </a:prstGeom>
              <a:ln w="38100">
                <a:solidFill>
                  <a:srgbClr val="062CEA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8" name="TextBox 47">
                    <a:extLst>
                      <a:ext uri="{FF2B5EF4-FFF2-40B4-BE49-F238E27FC236}">
                        <a16:creationId xmlns:a16="http://schemas.microsoft.com/office/drawing/2014/main" id="{B166F454-8315-4DBC-AF8A-62F78DCF680A}"/>
                      </a:ext>
                    </a:extLst>
                  </p:cNvPr>
                  <p:cNvSpPr txBox="1"/>
                  <p:nvPr/>
                </p:nvSpPr>
                <p:spPr>
                  <a:xfrm>
                    <a:off x="10289444" y="1278902"/>
                    <a:ext cx="764274" cy="461665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b>
                                <m:sSubPr>
                                  <m:ctrlPr>
                                    <a:rPr lang="en-US" sz="2400" b="0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𝐼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4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4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en-IN" sz="2400" dirty="0">
                      <a:solidFill>
                        <a:srgbClr val="00206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48" name="TextBox 47">
                    <a:extLst>
                      <a:ext uri="{FF2B5EF4-FFF2-40B4-BE49-F238E27FC236}">
                        <a16:creationId xmlns:a16="http://schemas.microsoft.com/office/drawing/2014/main" id="{B166F454-8315-4DBC-AF8A-62F78DCF680A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289444" y="1278902"/>
                    <a:ext cx="764274" cy="461665"/>
                  </a:xfrm>
                  <a:prstGeom prst="rect">
                    <a:avLst/>
                  </a:prstGeom>
                  <a:blipFill>
                    <a:blip r:embed="rId9"/>
                    <a:stretch>
                      <a:fillRect l="-1600" r="-53600"/>
                    </a:stretch>
                  </a:blipFill>
                </p:spPr>
                <p:txBody>
                  <a:bodyPr/>
                  <a:lstStyle/>
                  <a:p>
                    <a:r>
                      <a:rPr lang="en-IN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9" name="TextBox 48">
                    <a:extLst>
                      <a:ext uri="{FF2B5EF4-FFF2-40B4-BE49-F238E27FC236}">
                        <a16:creationId xmlns:a16="http://schemas.microsoft.com/office/drawing/2014/main" id="{090AC936-5C05-4315-A08E-ED0695D283D8}"/>
                      </a:ext>
                    </a:extLst>
                  </p:cNvPr>
                  <p:cNvSpPr txBox="1"/>
                  <p:nvPr/>
                </p:nvSpPr>
                <p:spPr>
                  <a:xfrm>
                    <a:off x="10383069" y="1866658"/>
                    <a:ext cx="764274" cy="461665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b>
                                <m:sSubPr>
                                  <m:ctrlPr>
                                    <a:rPr lang="en-US" sz="2400" b="0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𝐼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sz="24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4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n-IN" sz="2400" dirty="0">
                      <a:solidFill>
                        <a:srgbClr val="00206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49" name="TextBox 48">
                    <a:extLst>
                      <a:ext uri="{FF2B5EF4-FFF2-40B4-BE49-F238E27FC236}">
                        <a16:creationId xmlns:a16="http://schemas.microsoft.com/office/drawing/2014/main" id="{090AC936-5C05-4315-A08E-ED0695D283D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383069" y="1866658"/>
                    <a:ext cx="764274" cy="461665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 l="-1587" r="-54762" b="-1316"/>
                    </a:stretch>
                  </a:blipFill>
                </p:spPr>
                <p:txBody>
                  <a:bodyPr/>
                  <a:lstStyle/>
                  <a:p>
                    <a:r>
                      <a:rPr lang="en-IN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0" name="TextBox 49">
                    <a:extLst>
                      <a:ext uri="{FF2B5EF4-FFF2-40B4-BE49-F238E27FC236}">
                        <a16:creationId xmlns:a16="http://schemas.microsoft.com/office/drawing/2014/main" id="{9F00708B-89D0-4D6C-88F0-40713C73FF63}"/>
                      </a:ext>
                    </a:extLst>
                  </p:cNvPr>
                  <p:cNvSpPr txBox="1"/>
                  <p:nvPr/>
                </p:nvSpPr>
                <p:spPr>
                  <a:xfrm>
                    <a:off x="10421049" y="3574435"/>
                    <a:ext cx="668677" cy="461665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b>
                                <m:sSubPr>
                                  <m:ctrlPr>
                                    <a:rPr lang="en-US" sz="2400" b="0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𝐼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r>
                                <a:rPr lang="en-US" sz="24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4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oMath>
                      </m:oMathPara>
                    </a14:m>
                    <a:endParaRPr lang="en-IN" sz="2400" dirty="0">
                      <a:solidFill>
                        <a:srgbClr val="00206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50" name="TextBox 49">
                    <a:extLst>
                      <a:ext uri="{FF2B5EF4-FFF2-40B4-BE49-F238E27FC236}">
                        <a16:creationId xmlns:a16="http://schemas.microsoft.com/office/drawing/2014/main" id="{9F00708B-89D0-4D6C-88F0-40713C73FF63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421049" y="3574435"/>
                    <a:ext cx="668677" cy="461665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 l="-2752" r="-81651"/>
                    </a:stretch>
                  </a:blipFill>
                </p:spPr>
                <p:txBody>
                  <a:bodyPr/>
                  <a:lstStyle/>
                  <a:p>
                    <a:r>
                      <a:rPr lang="en-IN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883BFCCB-0EE5-4AE8-ADCB-850D5EFDA5D8}"/>
                  </a:ext>
                </a:extLst>
              </p:cNvPr>
              <p:cNvGrpSpPr/>
              <p:nvPr/>
            </p:nvGrpSpPr>
            <p:grpSpPr>
              <a:xfrm>
                <a:off x="10098997" y="1670236"/>
                <a:ext cx="151966" cy="419281"/>
                <a:chOff x="7486854" y="2518339"/>
                <a:chExt cx="125812" cy="345548"/>
              </a:xfrm>
            </p:grpSpPr>
            <p:cxnSp>
              <p:nvCxnSpPr>
                <p:cNvPr id="37" name="Straight Connector 36">
                  <a:extLst>
                    <a:ext uri="{FF2B5EF4-FFF2-40B4-BE49-F238E27FC236}">
                      <a16:creationId xmlns:a16="http://schemas.microsoft.com/office/drawing/2014/main" id="{3878CF42-42A0-4C0A-B694-F1E0A98D830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7486854" y="2518339"/>
                  <a:ext cx="16443" cy="345548"/>
                </a:xfrm>
                <a:prstGeom prst="line">
                  <a:avLst/>
                </a:prstGeom>
                <a:ln w="38100">
                  <a:solidFill>
                    <a:srgbClr val="062CEA"/>
                  </a:solidFill>
                  <a:tailEnd type="none"/>
                </a:ln>
              </p:spPr>
              <p:style>
                <a:lnRef idx="3">
                  <a:schemeClr val="accent6"/>
                </a:lnRef>
                <a:fillRef idx="0">
                  <a:schemeClr val="accent6"/>
                </a:fillRef>
                <a:effectRef idx="2">
                  <a:schemeClr val="accent6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>
                  <a:extLst>
                    <a:ext uri="{FF2B5EF4-FFF2-40B4-BE49-F238E27FC236}">
                      <a16:creationId xmlns:a16="http://schemas.microsoft.com/office/drawing/2014/main" id="{7C17C3B3-373E-472B-B0D6-0F52338277B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612666" y="2602455"/>
                  <a:ext cx="0" cy="125130"/>
                </a:xfrm>
                <a:prstGeom prst="line">
                  <a:avLst/>
                </a:prstGeom>
                <a:ln w="38100">
                  <a:solidFill>
                    <a:srgbClr val="062CEA"/>
                  </a:solidFill>
                  <a:tailEnd type="none"/>
                </a:ln>
              </p:spPr>
              <p:style>
                <a:lnRef idx="3">
                  <a:schemeClr val="accent6"/>
                </a:lnRef>
                <a:fillRef idx="0">
                  <a:schemeClr val="accent6"/>
                </a:fillRef>
                <a:effectRef idx="2">
                  <a:schemeClr val="accent6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6" name="Connector: Elbow 15">
                <a:extLst>
                  <a:ext uri="{FF2B5EF4-FFF2-40B4-BE49-F238E27FC236}">
                    <a16:creationId xmlns:a16="http://schemas.microsoft.com/office/drawing/2014/main" id="{A0BCC0F6-5019-485D-A761-56D9D5163BB5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H="1" flipV="1">
                <a:off x="9141729" y="1848268"/>
                <a:ext cx="970904" cy="967937"/>
              </a:xfrm>
              <a:prstGeom prst="bentConnector3">
                <a:avLst>
                  <a:gd name="adj1" fmla="val 100338"/>
                </a:avLst>
              </a:prstGeom>
              <a:ln w="38100">
                <a:solidFill>
                  <a:srgbClr val="062CEA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Connector: Elbow 60">
                <a:extLst>
                  <a:ext uri="{FF2B5EF4-FFF2-40B4-BE49-F238E27FC236}">
                    <a16:creationId xmlns:a16="http://schemas.microsoft.com/office/drawing/2014/main" id="{C0607D42-C703-428D-9E96-702A288C9ECB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>
                <a:off x="10289444" y="1880799"/>
                <a:ext cx="1708111" cy="964628"/>
              </a:xfrm>
              <a:prstGeom prst="bentConnector3">
                <a:avLst>
                  <a:gd name="adj1" fmla="val 50000"/>
                </a:avLst>
              </a:prstGeom>
              <a:ln w="38100">
                <a:solidFill>
                  <a:srgbClr val="062CEA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68" name="Group 67">
                <a:extLst>
                  <a:ext uri="{FF2B5EF4-FFF2-40B4-BE49-F238E27FC236}">
                    <a16:creationId xmlns:a16="http://schemas.microsoft.com/office/drawing/2014/main" id="{DE373133-BCD2-44AB-83A3-7E83EF458DAF}"/>
                  </a:ext>
                </a:extLst>
              </p:cNvPr>
              <p:cNvGrpSpPr/>
              <p:nvPr/>
            </p:nvGrpSpPr>
            <p:grpSpPr>
              <a:xfrm>
                <a:off x="10137478" y="2185981"/>
                <a:ext cx="151966" cy="419281"/>
                <a:chOff x="7486854" y="2518339"/>
                <a:chExt cx="125812" cy="345548"/>
              </a:xfrm>
            </p:grpSpPr>
            <p:cxnSp>
              <p:nvCxnSpPr>
                <p:cNvPr id="69" name="Straight Connector 68">
                  <a:extLst>
                    <a:ext uri="{FF2B5EF4-FFF2-40B4-BE49-F238E27FC236}">
                      <a16:creationId xmlns:a16="http://schemas.microsoft.com/office/drawing/2014/main" id="{3C224936-A006-415B-835D-3A89CE49399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7486854" y="2518339"/>
                  <a:ext cx="16443" cy="345548"/>
                </a:xfrm>
                <a:prstGeom prst="line">
                  <a:avLst/>
                </a:prstGeom>
                <a:ln w="38100">
                  <a:solidFill>
                    <a:srgbClr val="062CEA"/>
                  </a:solidFill>
                  <a:tailEnd type="none"/>
                </a:ln>
              </p:spPr>
              <p:style>
                <a:lnRef idx="3">
                  <a:schemeClr val="accent6"/>
                </a:lnRef>
                <a:fillRef idx="0">
                  <a:schemeClr val="accent6"/>
                </a:fillRef>
                <a:effectRef idx="2">
                  <a:schemeClr val="accent6"/>
                </a:effectRef>
                <a:fontRef idx="minor">
                  <a:schemeClr val="tx1"/>
                </a:fontRef>
              </p:style>
            </p:cxnSp>
            <p:cxnSp>
              <p:nvCxnSpPr>
                <p:cNvPr id="70" name="Straight Connector 69">
                  <a:extLst>
                    <a:ext uri="{FF2B5EF4-FFF2-40B4-BE49-F238E27FC236}">
                      <a16:creationId xmlns:a16="http://schemas.microsoft.com/office/drawing/2014/main" id="{87F739BB-D7AD-4796-A495-A447C47569F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612666" y="2602455"/>
                  <a:ext cx="0" cy="125130"/>
                </a:xfrm>
                <a:prstGeom prst="line">
                  <a:avLst/>
                </a:prstGeom>
                <a:ln w="38100">
                  <a:solidFill>
                    <a:srgbClr val="062CEA"/>
                  </a:solidFill>
                  <a:tailEnd type="none"/>
                </a:ln>
              </p:spPr>
              <p:style>
                <a:lnRef idx="3">
                  <a:schemeClr val="accent6"/>
                </a:lnRef>
                <a:fillRef idx="0">
                  <a:schemeClr val="accent6"/>
                </a:fillRef>
                <a:effectRef idx="2">
                  <a:schemeClr val="accent6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1" name="Group 70">
                <a:extLst>
                  <a:ext uri="{FF2B5EF4-FFF2-40B4-BE49-F238E27FC236}">
                    <a16:creationId xmlns:a16="http://schemas.microsoft.com/office/drawing/2014/main" id="{2B0F54DE-5018-4522-84A1-D8B53C3A8754}"/>
                  </a:ext>
                </a:extLst>
              </p:cNvPr>
              <p:cNvGrpSpPr/>
              <p:nvPr/>
            </p:nvGrpSpPr>
            <p:grpSpPr>
              <a:xfrm>
                <a:off x="10174980" y="3258160"/>
                <a:ext cx="151966" cy="419281"/>
                <a:chOff x="7486854" y="2518339"/>
                <a:chExt cx="125812" cy="345548"/>
              </a:xfrm>
            </p:grpSpPr>
            <p:cxnSp>
              <p:nvCxnSpPr>
                <p:cNvPr id="72" name="Straight Connector 71">
                  <a:extLst>
                    <a:ext uri="{FF2B5EF4-FFF2-40B4-BE49-F238E27FC236}">
                      <a16:creationId xmlns:a16="http://schemas.microsoft.com/office/drawing/2014/main" id="{F4A6E6A9-0682-4989-AEF2-33A83EA717D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7486854" y="2518339"/>
                  <a:ext cx="16443" cy="345548"/>
                </a:xfrm>
                <a:prstGeom prst="line">
                  <a:avLst/>
                </a:prstGeom>
                <a:ln w="38100">
                  <a:solidFill>
                    <a:srgbClr val="062CEA"/>
                  </a:solidFill>
                  <a:tailEnd type="none"/>
                </a:ln>
              </p:spPr>
              <p:style>
                <a:lnRef idx="3">
                  <a:schemeClr val="accent6"/>
                </a:lnRef>
                <a:fillRef idx="0">
                  <a:schemeClr val="accent6"/>
                </a:fillRef>
                <a:effectRef idx="2">
                  <a:schemeClr val="accent6"/>
                </a:effectRef>
                <a:fontRef idx="minor">
                  <a:schemeClr val="tx1"/>
                </a:fontRef>
              </p:style>
            </p:cxnSp>
            <p:cxnSp>
              <p:nvCxnSpPr>
                <p:cNvPr id="73" name="Straight Connector 72">
                  <a:extLst>
                    <a:ext uri="{FF2B5EF4-FFF2-40B4-BE49-F238E27FC236}">
                      <a16:creationId xmlns:a16="http://schemas.microsoft.com/office/drawing/2014/main" id="{B79BFF91-DCC6-40AE-BEB6-B600FE7DE6C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612666" y="2602455"/>
                  <a:ext cx="0" cy="125130"/>
                </a:xfrm>
                <a:prstGeom prst="line">
                  <a:avLst/>
                </a:prstGeom>
                <a:ln w="38100">
                  <a:solidFill>
                    <a:srgbClr val="062CEA"/>
                  </a:solidFill>
                  <a:tailEnd type="none"/>
                </a:ln>
              </p:spPr>
              <p:style>
                <a:lnRef idx="3">
                  <a:schemeClr val="accent6"/>
                </a:lnRef>
                <a:fillRef idx="0">
                  <a:schemeClr val="accent6"/>
                </a:fillRef>
                <a:effectRef idx="2">
                  <a:schemeClr val="accent6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4" name="Connector: Elbow 73">
                <a:extLst>
                  <a:ext uri="{FF2B5EF4-FFF2-40B4-BE49-F238E27FC236}">
                    <a16:creationId xmlns:a16="http://schemas.microsoft.com/office/drawing/2014/main" id="{E6B8664C-1122-4115-BF39-0A6F25CECE0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198458" y="2450579"/>
                <a:ext cx="912690" cy="394848"/>
              </a:xfrm>
              <a:prstGeom prst="bentConnector3">
                <a:avLst>
                  <a:gd name="adj1" fmla="val -7003"/>
                </a:avLst>
              </a:prstGeom>
              <a:ln w="38100">
                <a:solidFill>
                  <a:srgbClr val="062CEA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Connector: Elbow 74">
                <a:extLst>
                  <a:ext uri="{FF2B5EF4-FFF2-40B4-BE49-F238E27FC236}">
                    <a16:creationId xmlns:a16="http://schemas.microsoft.com/office/drawing/2014/main" id="{6717BD52-36BC-4E15-B5D4-80B5F2D56B8A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>
                <a:off x="10335635" y="2398439"/>
                <a:ext cx="1559549" cy="449804"/>
              </a:xfrm>
              <a:prstGeom prst="bentConnector3">
                <a:avLst>
                  <a:gd name="adj1" fmla="val 50000"/>
                </a:avLst>
              </a:prstGeom>
              <a:ln w="38100">
                <a:solidFill>
                  <a:srgbClr val="062CEA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Connector: Elbow 80">
                <a:extLst>
                  <a:ext uri="{FF2B5EF4-FFF2-40B4-BE49-F238E27FC236}">
                    <a16:creationId xmlns:a16="http://schemas.microsoft.com/office/drawing/2014/main" id="{065F93F2-E419-4595-9142-5F06D24FEF9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166542" y="2847787"/>
                <a:ext cx="976522" cy="613613"/>
              </a:xfrm>
              <a:prstGeom prst="bentConnector3">
                <a:avLst>
                  <a:gd name="adj1" fmla="val -48"/>
                </a:avLst>
              </a:prstGeom>
              <a:ln w="38100">
                <a:solidFill>
                  <a:srgbClr val="062CEA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Connector: Elbow 83">
                <a:extLst>
                  <a:ext uri="{FF2B5EF4-FFF2-40B4-BE49-F238E27FC236}">
                    <a16:creationId xmlns:a16="http://schemas.microsoft.com/office/drawing/2014/main" id="{CF899D64-D658-4400-BDB8-4B0147FB60B4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 flipV="1">
                <a:off x="10307085" y="2912438"/>
                <a:ext cx="834110" cy="523702"/>
              </a:xfrm>
              <a:prstGeom prst="bentConnector3">
                <a:avLst>
                  <a:gd name="adj1" fmla="val -1033"/>
                </a:avLst>
              </a:prstGeom>
              <a:ln w="38100">
                <a:solidFill>
                  <a:srgbClr val="062CEA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Straight Connector 87">
                <a:extLst>
                  <a:ext uri="{FF2B5EF4-FFF2-40B4-BE49-F238E27FC236}">
                    <a16:creationId xmlns:a16="http://schemas.microsoft.com/office/drawing/2014/main" id="{E59CB82F-8B9F-4633-9C3F-93ADBBD1D813}"/>
                  </a:ext>
                </a:extLst>
              </p:cNvPr>
              <p:cNvCxnSpPr/>
              <p:nvPr/>
            </p:nvCxnSpPr>
            <p:spPr>
              <a:xfrm>
                <a:off x="9166542" y="2845427"/>
                <a:ext cx="1948867" cy="0"/>
              </a:xfrm>
              <a:prstGeom prst="line">
                <a:avLst/>
              </a:prstGeom>
              <a:ln w="28575" cap="flat" cmpd="sng" algn="ctr">
                <a:solidFill>
                  <a:schemeClr val="accent1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435C3F80-AF26-412C-89DD-83DC01BABC9B}"/>
                  </a:ext>
                </a:extLst>
              </p:cNvPr>
              <p:cNvSpPr txBox="1"/>
              <p:nvPr/>
            </p:nvSpPr>
            <p:spPr>
              <a:xfrm>
                <a:off x="136334" y="1999376"/>
                <a:ext cx="8401882" cy="77925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𝑰</m:t>
                    </m:r>
                    <m:r>
                      <a:rPr lang="en-US" sz="28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2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8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sz="2800" b="1" i="1" smtClean="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b="1" i="1" smtClean="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  <m:t>𝑬</m:t>
                                </m:r>
                              </m:e>
                              <m:sub>
                                <m:r>
                                  <a:rPr lang="en-US" sz="2800" b="1" i="1" smtClean="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n-US" sz="2800" b="1" i="1" smtClean="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b="1" i="1" smtClean="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  <m:t>𝒓</m:t>
                                </m:r>
                              </m:e>
                              <m:sub>
                                <m:r>
                                  <a:rPr lang="en-US" sz="2800" b="1" i="1" smtClean="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sub>
                            </m:sSub>
                          </m:den>
                        </m:f>
                        <m:r>
                          <a:rPr lang="en-US" sz="2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US" sz="28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sz="2800" b="1" i="1" smtClean="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b="1" i="1" smtClean="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  <m:t>𝑬</m:t>
                                </m:r>
                              </m:e>
                              <m:sub>
                                <m:r>
                                  <a:rPr lang="en-US" sz="2800" b="1" i="1" smtClean="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n-US" sz="2800" b="1" i="1" smtClean="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b="1" i="1" smtClean="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  <m:t>𝒓</m:t>
                                </m:r>
                              </m:e>
                              <m:sub>
                                <m:r>
                                  <a:rPr lang="en-US" sz="2800" b="1" i="1" smtClean="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sub>
                            </m:sSub>
                          </m:den>
                        </m:f>
                        <m:r>
                          <a:rPr lang="en-US" sz="2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+…+</m:t>
                        </m:r>
                        <m:f>
                          <m:fPr>
                            <m:ctrlPr>
                              <a:rPr lang="en-US" sz="28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sz="2800" b="1" i="1" smtClean="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b="1" i="1" smtClean="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  <m:t>𝑬</m:t>
                                </m:r>
                              </m:e>
                              <m:sub>
                                <m:r>
                                  <a:rPr lang="en-US" sz="2800" b="1" i="1" smtClean="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  <m:t>𝒏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n-US" sz="2800" b="1" i="1" smtClean="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b="1" i="1" smtClean="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  <m:t>𝑹</m:t>
                                </m:r>
                              </m:e>
                              <m:sub>
                                <m:r>
                                  <a:rPr lang="en-US" sz="2800" b="1" i="1" smtClean="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  <m:t>𝒏</m:t>
                                </m:r>
                              </m:sub>
                            </m:sSub>
                          </m:den>
                        </m:f>
                      </m:e>
                    </m:d>
                    <m:r>
                      <a:rPr lang="en-US" sz="28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8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𝑽</m:t>
                    </m:r>
                    <m:d>
                      <m:dPr>
                        <m:ctrlPr>
                          <a:rPr lang="en-US" sz="2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f>
                          <m:fPr>
                            <m:ctrlPr>
                              <a:rPr lang="en-US" sz="28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8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sSub>
                              <m:sSubPr>
                                <m:ctrlPr>
                                  <a:rPr lang="en-US" sz="2800" b="1" i="1" smtClean="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b="1" i="1" smtClean="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  <m:t>𝒓</m:t>
                                </m:r>
                              </m:e>
                              <m:sub>
                                <m:r>
                                  <a:rPr lang="en-US" sz="2800" b="1" i="1" smtClean="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sub>
                            </m:sSub>
                          </m:den>
                        </m:f>
                        <m:r>
                          <a:rPr lang="en-US" sz="2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US" sz="28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8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sSub>
                              <m:sSubPr>
                                <m:ctrlPr>
                                  <a:rPr lang="en-US" sz="2800" b="1" i="1" smtClean="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b="1" i="1" smtClean="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  <m:t>𝒓</m:t>
                                </m:r>
                              </m:e>
                              <m:sub>
                                <m:r>
                                  <a:rPr lang="en-US" sz="2800" b="1" i="1" smtClean="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sub>
                            </m:sSub>
                          </m:den>
                        </m:f>
                        <m:r>
                          <a:rPr lang="en-US" sz="2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+…+</m:t>
                        </m:r>
                        <m:f>
                          <m:fPr>
                            <m:ctrlPr>
                              <a:rPr lang="en-US" sz="28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8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sSub>
                              <m:sSubPr>
                                <m:ctrlPr>
                                  <a:rPr lang="en-US" sz="2800" b="1" i="1" smtClean="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b="1" i="1" smtClean="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  <m:t>𝒓</m:t>
                                </m:r>
                              </m:e>
                              <m:sub>
                                <m:r>
                                  <a:rPr lang="en-US" sz="2800" b="1" i="1" smtClean="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  <m:t>𝒏</m:t>
                                </m:r>
                              </m:sub>
                            </m:sSub>
                          </m:den>
                        </m:f>
                      </m:e>
                    </m:d>
                    <m:r>
                      <a:rPr lang="en-US" sz="28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IN" sz="2400" b="1" dirty="0">
                    <a:solidFill>
                      <a:srgbClr val="002060"/>
                    </a:solidFill>
                  </a:rPr>
                  <a:t>   ----(1)</a:t>
                </a:r>
              </a:p>
            </p:txBody>
          </p:sp>
        </mc:Choice>
        <mc:Fallback xmlns=""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435C3F80-AF26-412C-89DD-83DC01BABC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334" y="1999376"/>
                <a:ext cx="8401882" cy="77925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56B7828D-3C26-421F-A50C-72ECCB9CFE15}"/>
                  </a:ext>
                </a:extLst>
              </p:cNvPr>
              <p:cNvSpPr txBox="1"/>
              <p:nvPr/>
            </p:nvSpPr>
            <p:spPr>
              <a:xfrm>
                <a:off x="639684" y="2982211"/>
                <a:ext cx="2008623" cy="89357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𝑰</m:t>
                    </m:r>
                    <m:r>
                      <a:rPr lang="en-US" sz="28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en-US" sz="28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800" b="1" i="1" smtClean="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b="1" i="1" smtClean="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  <m:t>𝑬</m:t>
                                </m:r>
                              </m:e>
                              <m:sub>
                                <m:r>
                                  <a:rPr lang="en-US" sz="2800" b="1" i="1" smtClean="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  <m:t>𝒆𝒒</m:t>
                                </m:r>
                              </m:sub>
                            </m:sSub>
                            <m:r>
                              <a:rPr lang="en-US" sz="28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8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𝑽</m:t>
                            </m:r>
                          </m:e>
                        </m:d>
                      </m:num>
                      <m:den>
                        <m:sSub>
                          <m:sSubPr>
                            <m:ctrlPr>
                              <a:rPr lang="en-US" sz="28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𝒓</m:t>
                            </m:r>
                          </m:e>
                          <m:sub>
                            <m:r>
                              <a:rPr lang="en-US" sz="28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𝒆𝒒</m:t>
                            </m:r>
                          </m:sub>
                        </m:sSub>
                      </m:den>
                    </m:f>
                  </m:oMath>
                </a14:m>
                <a:r>
                  <a:rPr lang="en-IN" sz="2800" b="1" dirty="0">
                    <a:solidFill>
                      <a:srgbClr val="00206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56B7828D-3C26-421F-A50C-72ECCB9CFE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9684" y="2982211"/>
                <a:ext cx="2008623" cy="893578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5A1C1042-12A9-4F05-BA49-B0D3D626B31F}"/>
                  </a:ext>
                </a:extLst>
              </p:cNvPr>
              <p:cNvSpPr txBox="1"/>
              <p:nvPr/>
            </p:nvSpPr>
            <p:spPr>
              <a:xfrm>
                <a:off x="3545302" y="2982211"/>
                <a:ext cx="4145819" cy="83529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𝑰</m:t>
                    </m:r>
                    <m:r>
                      <a:rPr lang="en-US" sz="28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8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𝑬</m:t>
                            </m:r>
                          </m:e>
                          <m:sub>
                            <m:r>
                              <a:rPr lang="en-US" sz="28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𝒆𝒒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28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𝒓</m:t>
                            </m:r>
                          </m:e>
                          <m:sub>
                            <m:r>
                              <a:rPr lang="en-US" sz="28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𝒆𝒒</m:t>
                            </m:r>
                          </m:sub>
                        </m:sSub>
                      </m:den>
                    </m:f>
                    <m:r>
                      <a:rPr lang="en-US" sz="28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2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𝑽</m:t>
                        </m:r>
                      </m:num>
                      <m:den>
                        <m:sSub>
                          <m:sSubPr>
                            <m:ctrlPr>
                              <a:rPr lang="en-US" sz="28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𝒓</m:t>
                            </m:r>
                          </m:e>
                          <m:sub>
                            <m:r>
                              <a:rPr lang="en-US" sz="28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𝒆𝒒</m:t>
                            </m:r>
                          </m:sub>
                        </m:sSub>
                      </m:den>
                    </m:f>
                  </m:oMath>
                </a14:m>
                <a:r>
                  <a:rPr lang="en-IN" sz="2800" b="1" dirty="0">
                    <a:solidFill>
                      <a:srgbClr val="002060"/>
                    </a:solidFill>
                  </a:rPr>
                  <a:t>     ----(2) </a:t>
                </a:r>
                <a:endParaRPr lang="en-IN" sz="28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5A1C1042-12A9-4F05-BA49-B0D3D626B3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5302" y="2982211"/>
                <a:ext cx="4145819" cy="835293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2" name="TextBox 101">
                <a:extLst>
                  <a:ext uri="{FF2B5EF4-FFF2-40B4-BE49-F238E27FC236}">
                    <a16:creationId xmlns:a16="http://schemas.microsoft.com/office/drawing/2014/main" id="{8384FB2F-F9DE-46C8-86B3-49DF99DF18CC}"/>
                  </a:ext>
                </a:extLst>
              </p:cNvPr>
              <p:cNvSpPr txBox="1"/>
              <p:nvPr/>
            </p:nvSpPr>
            <p:spPr>
              <a:xfrm>
                <a:off x="271670" y="4131887"/>
                <a:ext cx="4544534" cy="9336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𝑬</m:t>
                              </m:r>
                            </m:e>
                            <m:sub>
                              <m:r>
                                <a:rPr lang="en-US" sz="24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𝒆𝒒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4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en-US" sz="24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𝒆𝒒</m:t>
                              </m:r>
                            </m:sub>
                          </m:sSub>
                        </m:den>
                      </m:f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4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2400" b="1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𝑬</m:t>
                                  </m:r>
                                </m:e>
                                <m:sub>
                                  <m:r>
                                    <a:rPr lang="en-US" sz="2400" b="1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sz="2400" b="1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𝒓</m:t>
                                  </m:r>
                                </m:e>
                                <m:sub>
                                  <m:r>
                                    <a:rPr lang="en-US" sz="2400" b="1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sub>
                              </m:sSub>
                            </m:den>
                          </m:f>
                          <m:r>
                            <a:rPr lang="en-US" sz="24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24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2400" b="1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𝑬</m:t>
                                  </m:r>
                                </m:e>
                                <m:sub>
                                  <m:r>
                                    <a:rPr lang="en-US" sz="2400" b="1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sz="2400" b="1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𝒓</m:t>
                                  </m:r>
                                </m:e>
                                <m:sub>
                                  <m:r>
                                    <a:rPr lang="en-US" sz="2400" b="1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b>
                              </m:sSub>
                            </m:den>
                          </m:f>
                          <m:r>
                            <a:rPr lang="en-US" sz="24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+…+</m:t>
                          </m:r>
                          <m:f>
                            <m:fPr>
                              <m:ctrlPr>
                                <a:rPr lang="en-US" sz="24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2400" b="1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𝑬</m:t>
                                  </m:r>
                                </m:e>
                                <m:sub>
                                  <m:r>
                                    <a:rPr lang="en-US" sz="2400" b="1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𝒏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sz="2400" b="1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𝑹</m:t>
                                  </m:r>
                                </m:e>
                                <m:sub>
                                  <m:r>
                                    <a:rPr lang="en-US" sz="2400" b="1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𝒏</m:t>
                                  </m:r>
                                </m:sub>
                              </m:sSub>
                            </m:den>
                          </m:f>
                        </m:e>
                      </m:d>
                    </m:oMath>
                  </m:oMathPara>
                </a14:m>
                <a:endParaRPr lang="en-IN" sz="24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02" name="TextBox 101">
                <a:extLst>
                  <a:ext uri="{FF2B5EF4-FFF2-40B4-BE49-F238E27FC236}">
                    <a16:creationId xmlns:a16="http://schemas.microsoft.com/office/drawing/2014/main" id="{8384FB2F-F9DE-46C8-86B3-49DF99DF18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670" y="4131887"/>
                <a:ext cx="4544534" cy="933654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CAB61273-E006-48B1-9863-B9F47BA517FC}"/>
                  </a:ext>
                </a:extLst>
              </p:cNvPr>
              <p:cNvSpPr txBox="1"/>
              <p:nvPr/>
            </p:nvSpPr>
            <p:spPr>
              <a:xfrm>
                <a:off x="4454085" y="4117682"/>
                <a:ext cx="4544534" cy="92217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𝑬</m:t>
                          </m:r>
                        </m:e>
                        <m:sub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𝒆𝒒</m:t>
                          </m:r>
                        </m:sub>
                      </m:sSub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𝒓</m:t>
                          </m:r>
                        </m:e>
                        <m:sub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𝒆𝒒</m:t>
                          </m:r>
                        </m:sub>
                      </m:sSub>
                      <m:d>
                        <m:dPr>
                          <m:ctrlPr>
                            <a:rPr lang="en-US" sz="24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2400" b="1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𝑬</m:t>
                                  </m:r>
                                </m:e>
                                <m:sub>
                                  <m:r>
                                    <a:rPr lang="en-US" sz="2400" b="1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sz="2400" b="1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𝒓</m:t>
                                  </m:r>
                                </m:e>
                                <m:sub>
                                  <m:r>
                                    <a:rPr lang="en-US" sz="2400" b="1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sub>
                              </m:sSub>
                            </m:den>
                          </m:f>
                          <m:r>
                            <a:rPr lang="en-US" sz="24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24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2400" b="1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𝑬</m:t>
                                  </m:r>
                                </m:e>
                                <m:sub>
                                  <m:r>
                                    <a:rPr lang="en-US" sz="2400" b="1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sz="2400" b="1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𝒓</m:t>
                                  </m:r>
                                </m:e>
                                <m:sub>
                                  <m:r>
                                    <a:rPr lang="en-US" sz="2400" b="1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b>
                              </m:sSub>
                            </m:den>
                          </m:f>
                          <m:r>
                            <a:rPr lang="en-US" sz="24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+…+</m:t>
                          </m:r>
                          <m:f>
                            <m:fPr>
                              <m:ctrlPr>
                                <a:rPr lang="en-US" sz="24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2400" b="1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𝑬</m:t>
                                  </m:r>
                                </m:e>
                                <m:sub>
                                  <m:r>
                                    <a:rPr lang="en-US" sz="2400" b="1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𝒏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sz="2400" b="1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𝑹</m:t>
                                  </m:r>
                                </m:e>
                                <m:sub>
                                  <m:r>
                                    <a:rPr lang="en-US" sz="2400" b="1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𝒏</m:t>
                                  </m:r>
                                </m:sub>
                              </m:sSub>
                            </m:den>
                          </m:f>
                        </m:e>
                      </m:d>
                    </m:oMath>
                  </m:oMathPara>
                </a14:m>
                <a:endParaRPr lang="en-IN" sz="24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CAB61273-E006-48B1-9863-B9F47BA517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4085" y="4117682"/>
                <a:ext cx="4544534" cy="922176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5" name="TextBox 104">
                <a:extLst>
                  <a:ext uri="{FF2B5EF4-FFF2-40B4-BE49-F238E27FC236}">
                    <a16:creationId xmlns:a16="http://schemas.microsoft.com/office/drawing/2014/main" id="{0E49969A-7110-40E2-A7E9-1CE659805B6F}"/>
                  </a:ext>
                </a:extLst>
              </p:cNvPr>
              <p:cNvSpPr txBox="1"/>
              <p:nvPr/>
            </p:nvSpPr>
            <p:spPr>
              <a:xfrm>
                <a:off x="932150" y="5379924"/>
                <a:ext cx="6235262" cy="92217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𝒓</m:t>
                          </m:r>
                        </m:e>
                        <m:sub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𝒆𝒒</m:t>
                          </m:r>
                        </m:sub>
                      </m:sSub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f>
                            <m:fPr>
                              <m:ctrlPr>
                                <a:rPr lang="en-US" sz="24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sz="2400" b="1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𝒓</m:t>
                                  </m:r>
                                </m:e>
                                <m:sub>
                                  <m:r>
                                    <a:rPr lang="en-US" sz="2400" b="1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sub>
                              </m:sSub>
                            </m:den>
                          </m:f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24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sz="2400" b="1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𝒓</m:t>
                                  </m:r>
                                </m:e>
                                <m:sub>
                                  <m:r>
                                    <a:rPr lang="en-US" sz="2400" b="1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b>
                              </m:sSub>
                            </m:den>
                          </m:f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+…+</m:t>
                          </m:r>
                          <m:f>
                            <m:fPr>
                              <m:ctrlPr>
                                <a:rPr lang="en-US" sz="24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sz="2400" b="1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𝒓</m:t>
                                  </m:r>
                                </m:e>
                                <m:sub>
                                  <m:r>
                                    <a:rPr lang="en-US" sz="2400" b="1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𝒏</m:t>
                                  </m:r>
                                </m:sub>
                              </m:sSub>
                            </m:den>
                          </m:f>
                        </m:e>
                      </m:d>
                    </m:oMath>
                  </m:oMathPara>
                </a14:m>
                <a:endParaRPr lang="en-IN" sz="24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05" name="TextBox 104">
                <a:extLst>
                  <a:ext uri="{FF2B5EF4-FFF2-40B4-BE49-F238E27FC236}">
                    <a16:creationId xmlns:a16="http://schemas.microsoft.com/office/drawing/2014/main" id="{0E49969A-7110-40E2-A7E9-1CE659805B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2150" y="5379924"/>
                <a:ext cx="6235262" cy="922176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75361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5" grpId="0"/>
      <p:bldP spid="56" grpId="0"/>
      <p:bldP spid="95" grpId="0"/>
      <p:bldP spid="98" grpId="0"/>
      <p:bldP spid="100" grpId="0"/>
      <p:bldP spid="102" grpId="0"/>
      <p:bldP spid="103" grpId="0"/>
      <p:bldP spid="10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UID" val="{22908E5E-1EAE-4531-AD65-0FE58171930C}"/>
  <p:tag name="ISPRING_RESOURCE_FOLDER" val="C:\Users\sumit\Documents\CurrentElectricity\1. Introduction-OL\"/>
  <p:tag name="ISPRING_PRESENTATION_PATH" val="C:\Users\sumit\Documents\CurrentElectricity\1. Introduction-OL.pptx"/>
  <p:tag name="ISPRING_PROJECT_VERSION" val="9.32"/>
  <p:tag name="ISPRING_PROJECT_FOLDER_UPDATED" val="1"/>
  <p:tag name="ISPRING_PRESENTATION_TITLE" val="1. Introduction-OL"/>
  <p:tag name="ISPRING_FIRST_PUBLISH" val="1"/>
</p:tagLst>
</file>

<file path=ppt/theme/theme1.xml><?xml version="1.0" encoding="utf-8"?>
<a:theme xmlns:a="http://schemas.openxmlformats.org/drawingml/2006/main" name="Office Theme">
  <a:themeElements>
    <a:clrScheme name="Blue Green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 sz="2400" b="1" dirty="0" smtClean="0"/>
        </a:def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accent4"/>
        </a:fontRef>
      </a:style>
    </a:spDef>
    <a:lnDef>
      <a:spPr>
        <a:ln w="38100">
          <a:solidFill>
            <a:srgbClr val="FFFF00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l">
          <a:defRPr dirty="0" smtClean="0">
            <a:solidFill>
              <a:srgbClr val="FFC000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2000</TotalTime>
  <Words>295</Words>
  <Application>Microsoft Office PowerPoint</Application>
  <PresentationFormat>Widescreen</PresentationFormat>
  <Paragraphs>60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Cambria Math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Introduction-OL</dc:title>
  <dc:creator>SUMITH P</dc:creator>
  <cp:lastModifiedBy>SUMITH P</cp:lastModifiedBy>
  <cp:revision>40</cp:revision>
  <dcterms:created xsi:type="dcterms:W3CDTF">2020-07-03T02:55:28Z</dcterms:created>
  <dcterms:modified xsi:type="dcterms:W3CDTF">2026-06-07T01:37:52Z</dcterms:modified>
</cp:coreProperties>
</file>