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58" r:id="rId4"/>
    <p:sldId id="260" r:id="rId5"/>
    <p:sldId id="263" r:id="rId6"/>
    <p:sldId id="264" r:id="rId7"/>
    <p:sldId id="267" r:id="rId8"/>
    <p:sldId id="269" r:id="rId9"/>
    <p:sldId id="270" r:id="rId10"/>
    <p:sldId id="266" r:id="rId11"/>
  </p:sldIdLst>
  <p:sldSz cx="12192000" cy="6858000"/>
  <p:notesSz cx="6858000" cy="9144000"/>
  <p:custDataLst>
    <p:tags r:id="rId1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o8Hm8CLVNX+jTNrz1NbujQ==" hashData="djNc2RfR4rFcoa9XI/bjghXKiGTa8t1AiUi/XTIh4AZZ1pjEOiQwcBEcJh4htKY4sYBMkZA01IE1G0+57XbNOw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1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66FF"/>
    <a:srgbClr val="111E35"/>
    <a:srgbClr val="5C1051"/>
    <a:srgbClr val="30804B"/>
    <a:srgbClr val="FF8989"/>
    <a:srgbClr val="5F8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669FE2-DDD2-45F5-8146-66E642C55479}" v="11" dt="2026-05-31T16:29:09.1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60"/>
  </p:normalViewPr>
  <p:slideViewPr>
    <p:cSldViewPr snapToGrid="0">
      <p:cViewPr varScale="1">
        <p:scale>
          <a:sx n="68" d="100"/>
          <a:sy n="68" d="100"/>
        </p:scale>
        <p:origin x="1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ITH P" userId="79f682cf9aa2df33" providerId="LiveId" clId="{49E79142-1A95-4C36-BD2B-A8E8D773F949}"/>
    <pc:docChg chg="undo custSel modSld">
      <pc:chgData name="SUMITH P" userId="79f682cf9aa2df33" providerId="LiveId" clId="{49E79142-1A95-4C36-BD2B-A8E8D773F949}" dt="2026-06-07T01:14:06.410" v="98" actId="20577"/>
      <pc:docMkLst>
        <pc:docMk/>
      </pc:docMkLst>
      <pc:sldChg chg="addSp modSp mod modAnim">
        <pc:chgData name="SUMITH P" userId="79f682cf9aa2df33" providerId="LiveId" clId="{49E79142-1A95-4C36-BD2B-A8E8D773F949}" dt="2026-06-07T01:14:06.410" v="98" actId="20577"/>
        <pc:sldMkLst>
          <pc:docMk/>
          <pc:sldMk cId="2598700082" sldId="256"/>
        </pc:sldMkLst>
        <pc:spChg chg="mod">
          <ac:chgData name="SUMITH P" userId="79f682cf9aa2df33" providerId="LiveId" clId="{49E79142-1A95-4C36-BD2B-A8E8D773F949}" dt="2026-06-07T01:10:25.593" v="4" actId="571"/>
          <ac:spMkLst>
            <pc:docMk/>
            <pc:sldMk cId="2598700082" sldId="256"/>
            <ac:spMk id="6" creationId="{A344AB0D-BFB2-801C-2953-99BB59DCF8F4}"/>
          </ac:spMkLst>
        </pc:spChg>
        <pc:spChg chg="mod">
          <ac:chgData name="SUMITH P" userId="79f682cf9aa2df33" providerId="LiveId" clId="{49E79142-1A95-4C36-BD2B-A8E8D773F949}" dt="2026-06-07T01:10:25.593" v="4" actId="571"/>
          <ac:spMkLst>
            <pc:docMk/>
            <pc:sldMk cId="2598700082" sldId="256"/>
            <ac:spMk id="7" creationId="{7E852EA0-45AB-B4BA-80D5-82F000430EED}"/>
          </ac:spMkLst>
        </pc:spChg>
        <pc:spChg chg="add mod">
          <ac:chgData name="SUMITH P" userId="79f682cf9aa2df33" providerId="LiveId" clId="{49E79142-1A95-4C36-BD2B-A8E8D773F949}" dt="2026-06-07T01:10:25.593" v="4" actId="571"/>
          <ac:spMkLst>
            <pc:docMk/>
            <pc:sldMk cId="2598700082" sldId="256"/>
            <ac:spMk id="12" creationId="{D294CB1B-E453-8F8B-5B07-CF7F3205C847}"/>
          </ac:spMkLst>
        </pc:spChg>
        <pc:spChg chg="mod">
          <ac:chgData name="SUMITH P" userId="79f682cf9aa2df33" providerId="LiveId" clId="{49E79142-1A95-4C36-BD2B-A8E8D773F949}" dt="2026-06-07T01:10:24.894" v="3" actId="571"/>
          <ac:spMkLst>
            <pc:docMk/>
            <pc:sldMk cId="2598700082" sldId="256"/>
            <ac:spMk id="20" creationId="{F977BEB7-B7A1-8FFB-1770-7748D1278B62}"/>
          </ac:spMkLst>
        </pc:spChg>
        <pc:spChg chg="mod">
          <ac:chgData name="SUMITH P" userId="79f682cf9aa2df33" providerId="LiveId" clId="{49E79142-1A95-4C36-BD2B-A8E8D773F949}" dt="2026-06-07T01:10:24.894" v="3" actId="571"/>
          <ac:spMkLst>
            <pc:docMk/>
            <pc:sldMk cId="2598700082" sldId="256"/>
            <ac:spMk id="21" creationId="{60833D15-CCCE-1871-8558-B3914AAD304B}"/>
          </ac:spMkLst>
        </pc:spChg>
        <pc:spChg chg="add mod">
          <ac:chgData name="SUMITH P" userId="79f682cf9aa2df33" providerId="LiveId" clId="{49E79142-1A95-4C36-BD2B-A8E8D773F949}" dt="2026-06-07T01:10:24.894" v="3" actId="571"/>
          <ac:spMkLst>
            <pc:docMk/>
            <pc:sldMk cId="2598700082" sldId="256"/>
            <ac:spMk id="22" creationId="{D34EE994-C32B-18AA-CF3E-CC98AFE84DB5}"/>
          </ac:spMkLst>
        </pc:spChg>
        <pc:spChg chg="mod">
          <ac:chgData name="SUMITH P" userId="79f682cf9aa2df33" providerId="LiveId" clId="{49E79142-1A95-4C36-BD2B-A8E8D773F949}" dt="2026-06-07T01:10:26.794" v="5" actId="1076"/>
          <ac:spMkLst>
            <pc:docMk/>
            <pc:sldMk cId="2598700082" sldId="256"/>
            <ac:spMk id="25" creationId="{3A0B56FB-2A5B-4185-B9EF-4DCBFEA2D15F}"/>
          </ac:spMkLst>
        </pc:spChg>
        <pc:spChg chg="add mod">
          <ac:chgData name="SUMITH P" userId="79f682cf9aa2df33" providerId="LiveId" clId="{49E79142-1A95-4C36-BD2B-A8E8D773F949}" dt="2026-06-07T01:10:45.588" v="36" actId="20577"/>
          <ac:spMkLst>
            <pc:docMk/>
            <pc:sldMk cId="2598700082" sldId="256"/>
            <ac:spMk id="27" creationId="{4401D8EC-4E9B-AB7E-9409-99524C8B5BDC}"/>
          </ac:spMkLst>
        </pc:spChg>
        <pc:spChg chg="add mod">
          <ac:chgData name="SUMITH P" userId="79f682cf9aa2df33" providerId="LiveId" clId="{49E79142-1A95-4C36-BD2B-A8E8D773F949}" dt="2026-06-07T01:14:04.440" v="97" actId="20577"/>
          <ac:spMkLst>
            <pc:docMk/>
            <pc:sldMk cId="2598700082" sldId="256"/>
            <ac:spMk id="28" creationId="{B38F2455-AFDC-88FF-F611-80A8B078DE56}"/>
          </ac:spMkLst>
        </pc:spChg>
        <pc:grpChg chg="add mod">
          <ac:chgData name="SUMITH P" userId="79f682cf9aa2df33" providerId="LiveId" clId="{49E79142-1A95-4C36-BD2B-A8E8D773F949}" dt="2026-06-07T01:10:25.593" v="4" actId="571"/>
          <ac:grpSpMkLst>
            <pc:docMk/>
            <pc:sldMk cId="2598700082" sldId="256"/>
            <ac:grpSpMk id="2" creationId="{DB886CE1-8765-F5EF-19C7-B262C5E1C837}"/>
          </ac:grpSpMkLst>
        </pc:grpChg>
        <pc:grpChg chg="add mod">
          <ac:chgData name="SUMITH P" userId="79f682cf9aa2df33" providerId="LiveId" clId="{49E79142-1A95-4C36-BD2B-A8E8D773F949}" dt="2026-06-07T01:10:24.894" v="3" actId="571"/>
          <ac:grpSpMkLst>
            <pc:docMk/>
            <pc:sldMk cId="2598700082" sldId="256"/>
            <ac:grpSpMk id="13" creationId="{278C2481-C57B-76B4-FF92-3B149607814D}"/>
          </ac:grpSpMkLst>
        </pc:grpChg>
        <pc:cxnChg chg="mod">
          <ac:chgData name="SUMITH P" userId="79f682cf9aa2df33" providerId="LiveId" clId="{49E79142-1A95-4C36-BD2B-A8E8D773F949}" dt="2026-06-07T01:10:25.593" v="4" actId="571"/>
          <ac:cxnSpMkLst>
            <pc:docMk/>
            <pc:sldMk cId="2598700082" sldId="256"/>
            <ac:cxnSpMk id="3" creationId="{A2510D88-D1F1-A11A-1824-046DACA24C61}"/>
          </ac:cxnSpMkLst>
        </pc:cxnChg>
        <pc:cxnChg chg="mod">
          <ac:chgData name="SUMITH P" userId="79f682cf9aa2df33" providerId="LiveId" clId="{49E79142-1A95-4C36-BD2B-A8E8D773F949}" dt="2026-06-07T01:10:25.593" v="4" actId="571"/>
          <ac:cxnSpMkLst>
            <pc:docMk/>
            <pc:sldMk cId="2598700082" sldId="256"/>
            <ac:cxnSpMk id="4" creationId="{176C60BD-7041-2A58-7EDC-DB10ED512988}"/>
          </ac:cxnSpMkLst>
        </pc:cxnChg>
        <pc:cxnChg chg="mod">
          <ac:chgData name="SUMITH P" userId="79f682cf9aa2df33" providerId="LiveId" clId="{49E79142-1A95-4C36-BD2B-A8E8D773F949}" dt="2026-06-07T01:10:24.894" v="3" actId="571"/>
          <ac:cxnSpMkLst>
            <pc:docMk/>
            <pc:sldMk cId="2598700082" sldId="256"/>
            <ac:cxnSpMk id="18" creationId="{5B44D70B-B13C-467C-93DF-8040872A3246}"/>
          </ac:cxnSpMkLst>
        </pc:cxnChg>
        <pc:cxnChg chg="mod">
          <ac:chgData name="SUMITH P" userId="79f682cf9aa2df33" providerId="LiveId" clId="{49E79142-1A95-4C36-BD2B-A8E8D773F949}" dt="2026-06-07T01:10:24.894" v="3" actId="571"/>
          <ac:cxnSpMkLst>
            <pc:docMk/>
            <pc:sldMk cId="2598700082" sldId="256"/>
            <ac:cxnSpMk id="19" creationId="{4FA52482-7556-D9CD-F320-1597946A3FE6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26670-77FE-44C7-B52F-3DB556DCA872}" type="datetimeFigureOut">
              <a:rPr lang="en-IN" smtClean="0"/>
              <a:t>07-06-2026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18141-2439-4039-A9AF-5823136760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2619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18141-2439-4039-A9AF-58231367601C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8979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18141-2439-4039-A9AF-58231367601C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9690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818141-2439-4039-A9AF-58231367601C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170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59657" y="130628"/>
            <a:ext cx="11872686" cy="6595636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C4204ED-F8A7-7112-33BE-37A3D0D6E0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5031" y="5419185"/>
            <a:ext cx="1357312" cy="13573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45DAD7-8E6D-BB08-6680-FED4B9616656}"/>
              </a:ext>
            </a:extLst>
          </p:cNvPr>
          <p:cNvSpPr txBox="1"/>
          <p:nvPr userDrawn="1"/>
        </p:nvSpPr>
        <p:spPr>
          <a:xfrm>
            <a:off x="8358628" y="6356932"/>
            <a:ext cx="23164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>
                <a:solidFill>
                  <a:schemeClr val="bg1">
                    <a:lumMod val="65000"/>
                  </a:schemeClr>
                </a:solidFill>
              </a:rPr>
              <a:t>Prepared By SUMITH.P</a:t>
            </a: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3.xml"/><Relationship Id="rId7" Type="http://schemas.openxmlformats.org/officeDocument/2006/relationships/hyperlink" Target="https://commons.wikimedia.org/wiki/File:Casual_Cartoon_Man_Doing_Meditation.svg" TargetMode="External"/><Relationship Id="rId12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13.png"/><Relationship Id="rId11" Type="http://schemas.openxmlformats.org/officeDocument/2006/relationships/image" Target="../media/image19.png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.png"/><Relationship Id="rId3" Type="http://schemas.microsoft.com/office/2007/relationships/hdphoto" Target="../media/hdphoto2.wdp"/><Relationship Id="rId7" Type="http://schemas.openxmlformats.org/officeDocument/2006/relationships/image" Target="../media/image36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43.png"/><Relationship Id="rId4" Type="http://schemas.openxmlformats.org/officeDocument/2006/relationships/image" Target="../media/image22.jpeg"/><Relationship Id="rId9" Type="http://schemas.openxmlformats.org/officeDocument/2006/relationships/image" Target="../media/image3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F0F5210-70E5-4053-ABFF-06977FED22F7}"/>
              </a:ext>
            </a:extLst>
          </p:cNvPr>
          <p:cNvGrpSpPr/>
          <p:nvPr/>
        </p:nvGrpSpPr>
        <p:grpSpPr>
          <a:xfrm>
            <a:off x="2704564" y="1455313"/>
            <a:ext cx="6210160" cy="2678268"/>
            <a:chOff x="1262130" y="970318"/>
            <a:chExt cx="7459410" cy="3317809"/>
          </a:xfrm>
        </p:grpSpPr>
        <p:cxnSp>
          <p:nvCxnSpPr>
            <p:cNvPr id="5" name="Connector: Curved 4">
              <a:extLst>
                <a:ext uri="{FF2B5EF4-FFF2-40B4-BE49-F238E27FC236}">
                  <a16:creationId xmlns:a16="http://schemas.microsoft.com/office/drawing/2014/main" id="{B6EF6141-D283-4F57-8FDE-F56479597081}"/>
                </a:ext>
              </a:extLst>
            </p:cNvPr>
            <p:cNvCxnSpPr/>
            <p:nvPr/>
          </p:nvCxnSpPr>
          <p:spPr>
            <a:xfrm flipV="1">
              <a:off x="1262130" y="1004552"/>
              <a:ext cx="7199290" cy="2768958"/>
            </a:xfrm>
            <a:prstGeom prst="curvedConnector3">
              <a:avLst>
                <a:gd name="adj1" fmla="val 42665"/>
              </a:avLst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: Curved 7">
              <a:extLst>
                <a:ext uri="{FF2B5EF4-FFF2-40B4-BE49-F238E27FC236}">
                  <a16:creationId xmlns:a16="http://schemas.microsoft.com/office/drawing/2014/main" id="{7FB2581A-F121-4B57-B29A-112B0E37D50B}"/>
                </a:ext>
              </a:extLst>
            </p:cNvPr>
            <p:cNvCxnSpPr/>
            <p:nvPr/>
          </p:nvCxnSpPr>
          <p:spPr>
            <a:xfrm flipV="1">
              <a:off x="1455314" y="1481070"/>
              <a:ext cx="7199290" cy="2768958"/>
            </a:xfrm>
            <a:prstGeom prst="curvedConnector3">
              <a:avLst>
                <a:gd name="adj1" fmla="val 42665"/>
              </a:avLst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EDCE3DF-08A1-4C28-B68A-073E5E63119B}"/>
                </a:ext>
              </a:extLst>
            </p:cNvPr>
            <p:cNvSpPr/>
            <p:nvPr/>
          </p:nvSpPr>
          <p:spPr>
            <a:xfrm rot="20148617">
              <a:off x="1293905" y="3735411"/>
              <a:ext cx="129634" cy="552716"/>
            </a:xfrm>
            <a:prstGeom prst="ellipse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D484836-089F-42FB-9F60-FE57E692FC95}"/>
                </a:ext>
              </a:extLst>
            </p:cNvPr>
            <p:cNvSpPr/>
            <p:nvPr/>
          </p:nvSpPr>
          <p:spPr>
            <a:xfrm rot="20148617">
              <a:off x="8394485" y="970318"/>
              <a:ext cx="327055" cy="545926"/>
            </a:xfrm>
            <a:prstGeom prst="ellipse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</p:grp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3D619B78-7C06-4792-9471-D39C19E31E41}"/>
              </a:ext>
            </a:extLst>
          </p:cNvPr>
          <p:cNvCxnSpPr/>
          <p:nvPr/>
        </p:nvCxnSpPr>
        <p:spPr>
          <a:xfrm flipV="1">
            <a:off x="2843930" y="1658641"/>
            <a:ext cx="5993603" cy="2235214"/>
          </a:xfrm>
          <a:prstGeom prst="curvedConnector3">
            <a:avLst>
              <a:gd name="adj1" fmla="val 42665"/>
            </a:avLst>
          </a:prstGeom>
          <a:ln w="76200">
            <a:prstDash val="dashDot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FCA3418-969A-4D3F-A599-1F5FF6155702}"/>
              </a:ext>
            </a:extLst>
          </p:cNvPr>
          <p:cNvSpPr txBox="1"/>
          <p:nvPr/>
        </p:nvSpPr>
        <p:spPr>
          <a:xfrm>
            <a:off x="457250" y="288340"/>
            <a:ext cx="4820037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Electric Current : The Flow of charges</a:t>
            </a:r>
            <a:endParaRPr lang="en-IN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E0C3E98-08A8-4333-9910-15B4FE30444E}"/>
                  </a:ext>
                </a:extLst>
              </p:cNvPr>
              <p:cNvSpPr/>
              <p:nvPr/>
            </p:nvSpPr>
            <p:spPr>
              <a:xfrm>
                <a:off x="2505276" y="3078591"/>
                <a:ext cx="720238" cy="43788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E0C3E98-08A8-4333-9910-15B4FE3044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5276" y="3078591"/>
                <a:ext cx="720238" cy="437882"/>
              </a:xfrm>
              <a:prstGeom prst="rect">
                <a:avLst/>
              </a:prstGeom>
              <a:blipFill>
                <a:blip r:embed="rId4"/>
                <a:stretch>
                  <a:fillRect b="-5556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C70EB51-F69D-49B2-8843-CD6B63F2805B}"/>
                  </a:ext>
                </a:extLst>
              </p:cNvPr>
              <p:cNvSpPr/>
              <p:nvPr/>
            </p:nvSpPr>
            <p:spPr>
              <a:xfrm>
                <a:off x="8175885" y="978510"/>
                <a:ext cx="720238" cy="43788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C70EB51-F69D-49B2-8843-CD6B63F280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5885" y="978510"/>
                <a:ext cx="720238" cy="437882"/>
              </a:xfrm>
              <a:prstGeom prst="rect">
                <a:avLst/>
              </a:prstGeom>
              <a:blipFill>
                <a:blip r:embed="rId5"/>
                <a:stretch>
                  <a:fillRect b="-5634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36CD998-DA8F-4388-AAF8-D2DA22C75743}"/>
                  </a:ext>
                </a:extLst>
              </p:cNvPr>
              <p:cNvSpPr/>
              <p:nvPr/>
            </p:nvSpPr>
            <p:spPr>
              <a:xfrm>
                <a:off x="2784980" y="4166899"/>
                <a:ext cx="720238" cy="43788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36CD998-DA8F-4388-AAF8-D2DA22C757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4980" y="4166899"/>
                <a:ext cx="720238" cy="437882"/>
              </a:xfrm>
              <a:prstGeom prst="rect">
                <a:avLst/>
              </a:prstGeom>
              <a:blipFill>
                <a:blip r:embed="rId6"/>
                <a:stretch>
                  <a:fillRect b="-5634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F286407-B5B6-4E31-8374-4B49A4F87E25}"/>
                  </a:ext>
                </a:extLst>
              </p:cNvPr>
              <p:cNvSpPr/>
              <p:nvPr/>
            </p:nvSpPr>
            <p:spPr>
              <a:xfrm>
                <a:off x="8405079" y="1955411"/>
                <a:ext cx="720238" cy="43788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F286407-B5B6-4E31-8374-4B49A4F87E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5079" y="1955411"/>
                <a:ext cx="720238" cy="437882"/>
              </a:xfrm>
              <a:prstGeom prst="rect">
                <a:avLst/>
              </a:prstGeom>
              <a:blipFill>
                <a:blip r:embed="rId7"/>
                <a:stretch>
                  <a:fillRect b="-5556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A0B56FB-2A5B-4185-B9EF-4DCBFEA2D15F}"/>
                  </a:ext>
                </a:extLst>
              </p:cNvPr>
              <p:cNvSpPr/>
              <p:nvPr/>
            </p:nvSpPr>
            <p:spPr>
              <a:xfrm>
                <a:off x="395392" y="1073932"/>
                <a:ext cx="4558124" cy="43788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002060"/>
                    </a:solidFill>
                  </a:rPr>
                  <a:t>Pressure</a:t>
                </a:r>
                <a:r>
                  <a:rPr lang="en-US" sz="2400" b="1" dirty="0">
                    <a:solidFill>
                      <a:srgbClr val="002060"/>
                    </a:solidFill>
                  </a:rPr>
                  <a:t> </a:t>
                </a:r>
                <a:r>
                  <a:rPr lang="en-US" sz="2000" b="1" dirty="0">
                    <a:solidFill>
                      <a:srgbClr val="002060"/>
                    </a:solidFill>
                  </a:rPr>
                  <a:t>difference </a:t>
                </a:r>
                <a:r>
                  <a:rPr lang="en-US" sz="2400" b="1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A0B56FB-2A5B-4185-B9EF-4DCBFEA2D1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392" y="1073932"/>
                <a:ext cx="4558124" cy="437882"/>
              </a:xfrm>
              <a:prstGeom prst="rect">
                <a:avLst/>
              </a:prstGeom>
              <a:blipFill>
                <a:blip r:embed="rId8"/>
                <a:stretch>
                  <a:fillRect b="-25000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DFC91C3-0443-4408-B793-31AC659FC3F2}"/>
                  </a:ext>
                </a:extLst>
              </p:cNvPr>
              <p:cNvSpPr/>
              <p:nvPr/>
            </p:nvSpPr>
            <p:spPr>
              <a:xfrm>
                <a:off x="269976" y="2197400"/>
                <a:ext cx="4558124" cy="43788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002060"/>
                    </a:solidFill>
                  </a:rPr>
                  <a:t>Potential difference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IN" sz="20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DFC91C3-0443-4408-B793-31AC659FC3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76" y="2197400"/>
                <a:ext cx="4558124" cy="437882"/>
              </a:xfrm>
              <a:prstGeom prst="rect">
                <a:avLst/>
              </a:prstGeom>
              <a:blipFill>
                <a:blip r:embed="rId9"/>
                <a:stretch>
                  <a:fillRect t="-2778" b="-20833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4401D8EC-4E9B-AB7E-9409-99524C8B5BDC}"/>
              </a:ext>
            </a:extLst>
          </p:cNvPr>
          <p:cNvSpPr/>
          <p:nvPr/>
        </p:nvSpPr>
        <p:spPr>
          <a:xfrm>
            <a:off x="4434935" y="4029653"/>
            <a:ext cx="4558124" cy="43788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A fluid Flowing through a Pipe</a:t>
            </a:r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38F2455-AFDC-88FF-F611-80A8B078DE56}"/>
              </a:ext>
            </a:extLst>
          </p:cNvPr>
          <p:cNvSpPr/>
          <p:nvPr/>
        </p:nvSpPr>
        <p:spPr>
          <a:xfrm>
            <a:off x="189322" y="1813565"/>
            <a:ext cx="5131096" cy="43788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Charge flowing through a conductor requires</a:t>
            </a:r>
            <a:endParaRPr lang="en-IN" sz="2400" b="1" dirty="0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8700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F0F5210-70E5-4053-ABFF-06977FED22F7}"/>
              </a:ext>
            </a:extLst>
          </p:cNvPr>
          <p:cNvGrpSpPr/>
          <p:nvPr/>
        </p:nvGrpSpPr>
        <p:grpSpPr>
          <a:xfrm>
            <a:off x="6573968" y="120206"/>
            <a:ext cx="4814185" cy="2966608"/>
            <a:chOff x="1262130" y="970318"/>
            <a:chExt cx="7459410" cy="3317809"/>
          </a:xfrm>
        </p:grpSpPr>
        <p:cxnSp>
          <p:nvCxnSpPr>
            <p:cNvPr id="5" name="Connector: Curved 4">
              <a:extLst>
                <a:ext uri="{FF2B5EF4-FFF2-40B4-BE49-F238E27FC236}">
                  <a16:creationId xmlns:a16="http://schemas.microsoft.com/office/drawing/2014/main" id="{B6EF6141-D283-4F57-8FDE-F56479597081}"/>
                </a:ext>
              </a:extLst>
            </p:cNvPr>
            <p:cNvCxnSpPr/>
            <p:nvPr/>
          </p:nvCxnSpPr>
          <p:spPr>
            <a:xfrm flipV="1">
              <a:off x="1262130" y="1004552"/>
              <a:ext cx="7199290" cy="2768958"/>
            </a:xfrm>
            <a:prstGeom prst="curvedConnector3">
              <a:avLst>
                <a:gd name="adj1" fmla="val 42665"/>
              </a:avLst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: Curved 7">
              <a:extLst>
                <a:ext uri="{FF2B5EF4-FFF2-40B4-BE49-F238E27FC236}">
                  <a16:creationId xmlns:a16="http://schemas.microsoft.com/office/drawing/2014/main" id="{7FB2581A-F121-4B57-B29A-112B0E37D50B}"/>
                </a:ext>
              </a:extLst>
            </p:cNvPr>
            <p:cNvCxnSpPr/>
            <p:nvPr/>
          </p:nvCxnSpPr>
          <p:spPr>
            <a:xfrm flipV="1">
              <a:off x="1455314" y="1481070"/>
              <a:ext cx="7199290" cy="2768958"/>
            </a:xfrm>
            <a:prstGeom prst="curvedConnector3">
              <a:avLst>
                <a:gd name="adj1" fmla="val 42665"/>
              </a:avLst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EDCE3DF-08A1-4C28-B68A-073E5E63119B}"/>
                </a:ext>
              </a:extLst>
            </p:cNvPr>
            <p:cNvSpPr/>
            <p:nvPr/>
          </p:nvSpPr>
          <p:spPr>
            <a:xfrm rot="20148617">
              <a:off x="1293905" y="3735411"/>
              <a:ext cx="129634" cy="552716"/>
            </a:xfrm>
            <a:prstGeom prst="ellipse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D484836-089F-42FB-9F60-FE57E692FC95}"/>
                </a:ext>
              </a:extLst>
            </p:cNvPr>
            <p:cNvSpPr/>
            <p:nvPr/>
          </p:nvSpPr>
          <p:spPr>
            <a:xfrm rot="20148617">
              <a:off x="8394485" y="970318"/>
              <a:ext cx="327055" cy="545926"/>
            </a:xfrm>
            <a:prstGeom prst="ellipse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3D619B78-7C06-4792-9471-D39C19E31E41}"/>
              </a:ext>
            </a:extLst>
          </p:cNvPr>
          <p:cNvCxnSpPr>
            <a:cxnSpLocks/>
          </p:cNvCxnSpPr>
          <p:nvPr/>
        </p:nvCxnSpPr>
        <p:spPr>
          <a:xfrm flipV="1">
            <a:off x="6747782" y="346753"/>
            <a:ext cx="4511878" cy="2415049"/>
          </a:xfrm>
          <a:prstGeom prst="curvedConnector3">
            <a:avLst>
              <a:gd name="adj1" fmla="val 40788"/>
            </a:avLst>
          </a:prstGeom>
          <a:ln w="76200">
            <a:prstDash val="dashDot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FCA3418-969A-4D3F-A599-1F5FF6155702}"/>
              </a:ext>
            </a:extLst>
          </p:cNvPr>
          <p:cNvSpPr txBox="1"/>
          <p:nvPr/>
        </p:nvSpPr>
        <p:spPr>
          <a:xfrm>
            <a:off x="457250" y="288340"/>
            <a:ext cx="4888967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Electric Current : The Flow  of charges</a:t>
            </a:r>
            <a:endParaRPr lang="en-IN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36CD998-DA8F-4388-AAF8-D2DA22C75743}"/>
                  </a:ext>
                </a:extLst>
              </p:cNvPr>
              <p:cNvSpPr/>
              <p:nvPr/>
            </p:nvSpPr>
            <p:spPr>
              <a:xfrm>
                <a:off x="641729" y="1144125"/>
                <a:ext cx="720238" cy="43788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IN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36CD998-DA8F-4388-AAF8-D2DA22C757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729" y="1144125"/>
                <a:ext cx="720238" cy="4378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F286407-B5B6-4E31-8374-4B49A4F87E25}"/>
                  </a:ext>
                </a:extLst>
              </p:cNvPr>
              <p:cNvSpPr/>
              <p:nvPr/>
            </p:nvSpPr>
            <p:spPr>
              <a:xfrm>
                <a:off x="11311083" y="166707"/>
                <a:ext cx="720238" cy="43788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IN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F286407-B5B6-4E31-8374-4B49A4F87E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1083" y="166707"/>
                <a:ext cx="720238" cy="4378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ross 3">
            <a:extLst>
              <a:ext uri="{FF2B5EF4-FFF2-40B4-BE49-F238E27FC236}">
                <a16:creationId xmlns:a16="http://schemas.microsoft.com/office/drawing/2014/main" id="{76700976-77F5-4232-96D5-DA3A3469B29D}"/>
              </a:ext>
            </a:extLst>
          </p:cNvPr>
          <p:cNvSpPr/>
          <p:nvPr/>
        </p:nvSpPr>
        <p:spPr>
          <a:xfrm>
            <a:off x="329270" y="1392333"/>
            <a:ext cx="498764" cy="498764"/>
          </a:xfrm>
          <a:prstGeom prst="plus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A903A3-7BF4-4944-8B04-B55196CEB439}"/>
              </a:ext>
            </a:extLst>
          </p:cNvPr>
          <p:cNvSpPr/>
          <p:nvPr/>
        </p:nvSpPr>
        <p:spPr>
          <a:xfrm>
            <a:off x="5064654" y="1494379"/>
            <a:ext cx="698269" cy="278840"/>
          </a:xfrm>
          <a:prstGeom prst="rect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F98D36CA-8C8E-4A0B-9896-F8CED50CC7B1}"/>
              </a:ext>
            </a:extLst>
          </p:cNvPr>
          <p:cNvSpPr/>
          <p:nvPr/>
        </p:nvSpPr>
        <p:spPr>
          <a:xfrm>
            <a:off x="1152046" y="1335337"/>
            <a:ext cx="3463987" cy="437882"/>
          </a:xfrm>
          <a:prstGeom prst="rightArrow">
            <a:avLst>
              <a:gd name="adj1" fmla="val 50000"/>
              <a:gd name="adj2" fmla="val 258823"/>
            </a:avLst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 w="223989" h="223989"/>
            <a:bevelB w="223989" h="223989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Conventional   current</a:t>
            </a:r>
            <a:endParaRPr lang="en-IN" sz="20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28D2041-8A00-457D-ADF2-D5459BCC2C67}"/>
                  </a:ext>
                </a:extLst>
              </p:cNvPr>
              <p:cNvSpPr/>
              <p:nvPr/>
            </p:nvSpPr>
            <p:spPr>
              <a:xfrm>
                <a:off x="6136775" y="2738798"/>
                <a:ext cx="720238" cy="43788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IN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28D2041-8A00-457D-ADF2-D5459BCC2C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6775" y="2738798"/>
                <a:ext cx="720238" cy="43788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188FD2E-D60F-4CB1-B210-492394A03BD7}"/>
                  </a:ext>
                </a:extLst>
              </p:cNvPr>
              <p:cNvSpPr/>
              <p:nvPr/>
            </p:nvSpPr>
            <p:spPr>
              <a:xfrm>
                <a:off x="3952999" y="1582007"/>
                <a:ext cx="720238" cy="43788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IN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A188FD2E-D60F-4CB1-B210-492394A03B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999" y="1582007"/>
                <a:ext cx="720238" cy="43788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>
            <a:extLst>
              <a:ext uri="{FF2B5EF4-FFF2-40B4-BE49-F238E27FC236}">
                <a16:creationId xmlns:a16="http://schemas.microsoft.com/office/drawing/2014/main" id="{E8D77FAA-CC7D-4DCE-A7BB-FDA8AD4EDC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97910" y="1964431"/>
            <a:ext cx="4297787" cy="724922"/>
          </a:xfrm>
          <a:prstGeom prst="rect">
            <a:avLst/>
          </a:prstGeom>
          <a:noFill/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E66EAC4-9919-442B-93C8-C5E9AC427F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4304" y="1115387"/>
            <a:ext cx="1989786" cy="1989786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CD39CA02-501A-4844-B2B8-1FCC2E6C2905}"/>
              </a:ext>
            </a:extLst>
          </p:cNvPr>
          <p:cNvSpPr/>
          <p:nvPr/>
        </p:nvSpPr>
        <p:spPr>
          <a:xfrm>
            <a:off x="9404304" y="1859596"/>
            <a:ext cx="146304" cy="146304"/>
          </a:xfrm>
          <a:prstGeom prst="ellipse">
            <a:avLst/>
          </a:prstGeom>
          <a:solidFill>
            <a:srgbClr val="FF66FF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74839" h="74839"/>
            <a:bevelB w="74839" h="74839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8648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2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  <p:bldP spid="4" grpId="0" animBg="1"/>
      <p:bldP spid="6" grpId="0" animBg="1"/>
      <p:bldP spid="7" grpId="0" animBg="1"/>
      <p:bldP spid="29" grpId="0"/>
      <p:bldP spid="29" grpId="1"/>
      <p:bldP spid="3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F0F5210-70E5-4053-ABFF-06977FED22F7}"/>
              </a:ext>
            </a:extLst>
          </p:cNvPr>
          <p:cNvGrpSpPr/>
          <p:nvPr/>
        </p:nvGrpSpPr>
        <p:grpSpPr>
          <a:xfrm>
            <a:off x="2982870" y="2181762"/>
            <a:ext cx="4814185" cy="2966608"/>
            <a:chOff x="1262130" y="970318"/>
            <a:chExt cx="7459410" cy="3317809"/>
          </a:xfrm>
        </p:grpSpPr>
        <p:cxnSp>
          <p:nvCxnSpPr>
            <p:cNvPr id="5" name="Connector: Curved 4">
              <a:extLst>
                <a:ext uri="{FF2B5EF4-FFF2-40B4-BE49-F238E27FC236}">
                  <a16:creationId xmlns:a16="http://schemas.microsoft.com/office/drawing/2014/main" id="{B6EF6141-D283-4F57-8FDE-F56479597081}"/>
                </a:ext>
              </a:extLst>
            </p:cNvPr>
            <p:cNvCxnSpPr/>
            <p:nvPr/>
          </p:nvCxnSpPr>
          <p:spPr>
            <a:xfrm flipV="1">
              <a:off x="1262130" y="1004552"/>
              <a:ext cx="7199290" cy="2768958"/>
            </a:xfrm>
            <a:prstGeom prst="curvedConnector3">
              <a:avLst>
                <a:gd name="adj1" fmla="val 42665"/>
              </a:avLst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or: Curved 7">
              <a:extLst>
                <a:ext uri="{FF2B5EF4-FFF2-40B4-BE49-F238E27FC236}">
                  <a16:creationId xmlns:a16="http://schemas.microsoft.com/office/drawing/2014/main" id="{7FB2581A-F121-4B57-B29A-112B0E37D50B}"/>
                </a:ext>
              </a:extLst>
            </p:cNvPr>
            <p:cNvCxnSpPr/>
            <p:nvPr/>
          </p:nvCxnSpPr>
          <p:spPr>
            <a:xfrm flipV="1">
              <a:off x="1455314" y="1481070"/>
              <a:ext cx="7199290" cy="2768958"/>
            </a:xfrm>
            <a:prstGeom prst="curvedConnector3">
              <a:avLst>
                <a:gd name="adj1" fmla="val 42665"/>
              </a:avLst>
            </a:prstGeom>
            <a:ln w="38100">
              <a:solidFill>
                <a:srgbClr val="FFFF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EDCE3DF-08A1-4C28-B68A-073E5E63119B}"/>
                </a:ext>
              </a:extLst>
            </p:cNvPr>
            <p:cNvSpPr/>
            <p:nvPr/>
          </p:nvSpPr>
          <p:spPr>
            <a:xfrm rot="20148617">
              <a:off x="1293905" y="3735411"/>
              <a:ext cx="129634" cy="552716"/>
            </a:xfrm>
            <a:prstGeom prst="ellipse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D484836-089F-42FB-9F60-FE57E692FC95}"/>
                </a:ext>
              </a:extLst>
            </p:cNvPr>
            <p:cNvSpPr/>
            <p:nvPr/>
          </p:nvSpPr>
          <p:spPr>
            <a:xfrm rot="20148617">
              <a:off x="8394485" y="970318"/>
              <a:ext cx="327055" cy="545926"/>
            </a:xfrm>
            <a:prstGeom prst="ellipse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3D619B78-7C06-4792-9471-D39C19E31E41}"/>
              </a:ext>
            </a:extLst>
          </p:cNvPr>
          <p:cNvCxnSpPr>
            <a:cxnSpLocks/>
          </p:cNvCxnSpPr>
          <p:nvPr/>
        </p:nvCxnSpPr>
        <p:spPr>
          <a:xfrm flipV="1">
            <a:off x="3156684" y="2408309"/>
            <a:ext cx="4511878" cy="2415049"/>
          </a:xfrm>
          <a:prstGeom prst="curvedConnector3">
            <a:avLst>
              <a:gd name="adj1" fmla="val 40788"/>
            </a:avLst>
          </a:prstGeom>
          <a:ln w="76200">
            <a:prstDash val="dashDot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FCA3418-969A-4D3F-A599-1F5FF6155702}"/>
              </a:ext>
            </a:extLst>
          </p:cNvPr>
          <p:cNvSpPr txBox="1"/>
          <p:nvPr/>
        </p:nvSpPr>
        <p:spPr>
          <a:xfrm>
            <a:off x="457250" y="288340"/>
            <a:ext cx="7394845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Electric Current Intensity (I)  : The Rate of  Flow of charges</a:t>
            </a:r>
            <a:endParaRPr lang="en-IN" sz="2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F286407-B5B6-4E31-8374-4B49A4F87E25}"/>
                  </a:ext>
                </a:extLst>
              </p:cNvPr>
              <p:cNvSpPr/>
              <p:nvPr/>
            </p:nvSpPr>
            <p:spPr>
              <a:xfrm>
                <a:off x="7719985" y="2228263"/>
                <a:ext cx="720238" cy="43788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en-IN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F286407-B5B6-4E31-8374-4B49A4F87E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9985" y="2228263"/>
                <a:ext cx="720238" cy="4378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28D2041-8A00-457D-ADF2-D5459BCC2C67}"/>
                  </a:ext>
                </a:extLst>
              </p:cNvPr>
              <p:cNvSpPr/>
              <p:nvPr/>
            </p:nvSpPr>
            <p:spPr>
              <a:xfrm>
                <a:off x="2545677" y="4800354"/>
                <a:ext cx="720238" cy="437882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IN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28D2041-8A00-457D-ADF2-D5459BCC2C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5677" y="4800354"/>
                <a:ext cx="720238" cy="43788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>
            <a:extLst>
              <a:ext uri="{FF2B5EF4-FFF2-40B4-BE49-F238E27FC236}">
                <a16:creationId xmlns:a16="http://schemas.microsoft.com/office/drawing/2014/main" id="{4DE5EA43-4C98-404A-A20B-3DF51F8B33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156684" y="2324833"/>
            <a:ext cx="1839514" cy="20204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798DF45F-0AD1-4016-B10D-D89B635F4BF9}"/>
              </a:ext>
            </a:extLst>
          </p:cNvPr>
          <p:cNvSpPr/>
          <p:nvPr/>
        </p:nvSpPr>
        <p:spPr>
          <a:xfrm rot="20148617">
            <a:off x="4349971" y="4301254"/>
            <a:ext cx="125627" cy="400797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119ED7B-F7B7-4E5A-8A72-0476A9A9DEB1}"/>
                  </a:ext>
                </a:extLst>
              </p:cNvPr>
              <p:cNvSpPr/>
              <p:nvPr/>
            </p:nvSpPr>
            <p:spPr>
              <a:xfrm>
                <a:off x="157001" y="1640352"/>
                <a:ext cx="6055242" cy="6181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Electric Current  Intensity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𝑰</m:t>
                    </m:r>
                    <m:r>
                      <a:rPr lang="en-US" sz="2400" b="1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2400" b="1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b="1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b="1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sz="2400" b="1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 →</m:t>
                            </m:r>
                            <m:r>
                              <a:rPr lang="en-US" sz="2400" b="1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en-US" sz="2400" b="1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b="1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1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𝒒</m:t>
                            </m:r>
                          </m:num>
                          <m:den>
                            <m:r>
                              <a:rPr lang="en-US" sz="2400" b="1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den>
                        </m:f>
                      </m:e>
                    </m:func>
                  </m:oMath>
                </a14:m>
                <a:endParaRPr lang="en-IN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119ED7B-F7B7-4E5A-8A72-0476A9A9DE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001" y="1640352"/>
                <a:ext cx="6055242" cy="618186"/>
              </a:xfrm>
              <a:prstGeom prst="rect">
                <a:avLst/>
              </a:prstGeom>
              <a:blipFill>
                <a:blip r:embed="rId8"/>
                <a:stretch>
                  <a:fillRect b="-594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8BBA93F-AF23-4164-92D4-F410A23CA6E8}"/>
                  </a:ext>
                </a:extLst>
              </p:cNvPr>
              <p:cNvSpPr/>
              <p:nvPr/>
            </p:nvSpPr>
            <p:spPr>
              <a:xfrm>
                <a:off x="457250" y="776566"/>
                <a:ext cx="4422533" cy="6181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Electric Current  Intensity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𝑰</m:t>
                    </m:r>
                    <m:r>
                      <a:rPr lang="en-US" sz="2400" b="1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1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den>
                    </m:f>
                  </m:oMath>
                </a14:m>
                <a:endParaRPr lang="en-IN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38BBA93F-AF23-4164-92D4-F410A23CA6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50" y="776566"/>
                <a:ext cx="4422533" cy="618186"/>
              </a:xfrm>
              <a:prstGeom prst="rect">
                <a:avLst/>
              </a:prstGeom>
              <a:blipFill>
                <a:blip r:embed="rId9"/>
                <a:stretch>
                  <a:fillRect b="-78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413AC90-E864-4516-8F2A-7B1C581FC1CB}"/>
                  </a:ext>
                </a:extLst>
              </p:cNvPr>
              <p:cNvSpPr/>
              <p:nvPr/>
            </p:nvSpPr>
            <p:spPr>
              <a:xfrm>
                <a:off x="5796967" y="1640352"/>
                <a:ext cx="1089172" cy="6181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𝒅𝒒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</m:oMath>
                  </m:oMathPara>
                </a14:m>
                <a:endParaRPr lang="en-IN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8413AC90-E864-4516-8F2A-7B1C581FC1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967" y="1640352"/>
                <a:ext cx="1089172" cy="618186"/>
              </a:xfrm>
              <a:prstGeom prst="rect">
                <a:avLst/>
              </a:prstGeom>
              <a:blipFill>
                <a:blip r:embed="rId10"/>
                <a:stretch>
                  <a:fillRect b="-693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79C2F97-F2CE-4F62-A74C-DFCFFC407ACC}"/>
                  </a:ext>
                </a:extLst>
              </p:cNvPr>
              <p:cNvSpPr/>
              <p:nvPr/>
            </p:nvSpPr>
            <p:spPr>
              <a:xfrm>
                <a:off x="6800039" y="820982"/>
                <a:ext cx="3280367" cy="6181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𝑼𝒏𝒊𝒕</m:t>
                      </m:r>
                      <m:r>
                        <a:rPr lang="en-US" sz="2400" b="1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 ⇒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𝑪𝒐𝒖𝒍𝒐𝒎𝒃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𝑺𝒆𝒄𝒐𝒏𝒅</m:t>
                          </m:r>
                        </m:den>
                      </m:f>
                    </m:oMath>
                  </m:oMathPara>
                </a14:m>
                <a:endParaRPr lang="en-IN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879C2F97-F2CE-4F62-A74C-DFCFFC407A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039" y="820982"/>
                <a:ext cx="3280367" cy="618186"/>
              </a:xfrm>
              <a:prstGeom prst="rect">
                <a:avLst/>
              </a:prstGeom>
              <a:blipFill>
                <a:blip r:embed="rId11"/>
                <a:stretch>
                  <a:fillRect b="-594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8DDE4B6-DCAF-48DF-BF6B-4E9C742B665A}"/>
                  </a:ext>
                </a:extLst>
              </p:cNvPr>
              <p:cNvSpPr/>
              <p:nvPr/>
            </p:nvSpPr>
            <p:spPr>
              <a:xfrm>
                <a:off x="9379214" y="877193"/>
                <a:ext cx="2355536" cy="6181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6">
                        <a:lumMod val="75000"/>
                      </a:schemeClr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𝒂𝒎𝒑𝒆𝒓𝒆</m:t>
                    </m:r>
                  </m:oMath>
                </a14:m>
                <a:endParaRPr lang="en-IN" sz="2400" b="1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98DDE4B6-DCAF-48DF-BF6B-4E9C742B66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9214" y="877193"/>
                <a:ext cx="2355536" cy="618186"/>
              </a:xfrm>
              <a:prstGeom prst="rect">
                <a:avLst/>
              </a:prstGeom>
              <a:blipFill>
                <a:blip r:embed="rId12"/>
                <a:stretch>
                  <a:fillRect b="-990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3946141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21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DB22BE-10C9-4370-9093-82B9403C1A8F}"/>
              </a:ext>
            </a:extLst>
          </p:cNvPr>
          <p:cNvSpPr txBox="1"/>
          <p:nvPr/>
        </p:nvSpPr>
        <p:spPr>
          <a:xfrm>
            <a:off x="547403" y="378492"/>
            <a:ext cx="1537537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Ohm’s Law</a:t>
            </a:r>
            <a:endParaRPr lang="en-IN" sz="24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D207ED1-84AF-4927-B70F-64E00D41E837}"/>
              </a:ext>
            </a:extLst>
          </p:cNvPr>
          <p:cNvSpPr/>
          <p:nvPr/>
        </p:nvSpPr>
        <p:spPr>
          <a:xfrm>
            <a:off x="3503054" y="1694133"/>
            <a:ext cx="1830238" cy="247638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 w="111994" h="111994"/>
            <a:bevelB w="111994" h="111994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47C841-70DD-4685-908F-D0278D71BD25}"/>
              </a:ext>
            </a:extLst>
          </p:cNvPr>
          <p:cNvCxnSpPr>
            <a:stCxn id="4" idx="1"/>
          </p:cNvCxnSpPr>
          <p:nvPr/>
        </p:nvCxnSpPr>
        <p:spPr>
          <a:xfrm flipH="1">
            <a:off x="1416676" y="1817952"/>
            <a:ext cx="2086378" cy="36606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73EABD2-41BA-4C49-8570-01DC3484889F}"/>
              </a:ext>
            </a:extLst>
          </p:cNvPr>
          <p:cNvCxnSpPr>
            <a:cxnSpLocks/>
          </p:cNvCxnSpPr>
          <p:nvPr/>
        </p:nvCxnSpPr>
        <p:spPr>
          <a:xfrm flipV="1">
            <a:off x="1416676" y="1854558"/>
            <a:ext cx="1" cy="1442434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0013DC-5830-4622-9060-020E3742522A}"/>
              </a:ext>
            </a:extLst>
          </p:cNvPr>
          <p:cNvCxnSpPr>
            <a:cxnSpLocks/>
          </p:cNvCxnSpPr>
          <p:nvPr/>
        </p:nvCxnSpPr>
        <p:spPr>
          <a:xfrm flipH="1">
            <a:off x="1429555" y="3296992"/>
            <a:ext cx="1970468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BC09E6-F746-4083-ACB1-41C93F44E38B}"/>
              </a:ext>
            </a:extLst>
          </p:cNvPr>
          <p:cNvCxnSpPr>
            <a:cxnSpLocks/>
          </p:cNvCxnSpPr>
          <p:nvPr/>
        </p:nvCxnSpPr>
        <p:spPr>
          <a:xfrm flipH="1">
            <a:off x="4726546" y="3296992"/>
            <a:ext cx="1910366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3EBEFE9-92D6-4BB0-AECA-1E98F6D968D5}"/>
              </a:ext>
            </a:extLst>
          </p:cNvPr>
          <p:cNvCxnSpPr>
            <a:cxnSpLocks/>
          </p:cNvCxnSpPr>
          <p:nvPr/>
        </p:nvCxnSpPr>
        <p:spPr>
          <a:xfrm>
            <a:off x="6636912" y="1843709"/>
            <a:ext cx="0" cy="1453283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438581C-E5E6-4BAB-9A55-4369083FFC9D}"/>
              </a:ext>
            </a:extLst>
          </p:cNvPr>
          <p:cNvCxnSpPr>
            <a:cxnSpLocks/>
            <a:endCxn id="4" idx="3"/>
          </p:cNvCxnSpPr>
          <p:nvPr/>
        </p:nvCxnSpPr>
        <p:spPr>
          <a:xfrm flipH="1" flipV="1">
            <a:off x="5333292" y="1817952"/>
            <a:ext cx="1303622" cy="36608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26AADE-D903-423D-959D-61BA291F4C12}"/>
              </a:ext>
            </a:extLst>
          </p:cNvPr>
          <p:cNvCxnSpPr>
            <a:cxnSpLocks/>
          </p:cNvCxnSpPr>
          <p:nvPr/>
        </p:nvCxnSpPr>
        <p:spPr>
          <a:xfrm>
            <a:off x="3425780" y="3092793"/>
            <a:ext cx="0" cy="408397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5766CE2-C125-496C-8886-35EE777195B1}"/>
              </a:ext>
            </a:extLst>
          </p:cNvPr>
          <p:cNvCxnSpPr>
            <a:cxnSpLocks/>
          </p:cNvCxnSpPr>
          <p:nvPr/>
        </p:nvCxnSpPr>
        <p:spPr>
          <a:xfrm>
            <a:off x="3541690" y="3182946"/>
            <a:ext cx="0" cy="204198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ABDD2D5-C7E2-4BEB-9313-0DFF296F3245}"/>
              </a:ext>
            </a:extLst>
          </p:cNvPr>
          <p:cNvCxnSpPr>
            <a:cxnSpLocks/>
          </p:cNvCxnSpPr>
          <p:nvPr/>
        </p:nvCxnSpPr>
        <p:spPr>
          <a:xfrm flipH="1">
            <a:off x="3541690" y="3285045"/>
            <a:ext cx="876483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E912270-0F96-48A0-91C8-0FF432F05C4A}"/>
              </a:ext>
            </a:extLst>
          </p:cNvPr>
          <p:cNvCxnSpPr>
            <a:cxnSpLocks/>
          </p:cNvCxnSpPr>
          <p:nvPr/>
        </p:nvCxnSpPr>
        <p:spPr>
          <a:xfrm flipH="1">
            <a:off x="4418174" y="3092793"/>
            <a:ext cx="308372" cy="192252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5286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207ED1-84AF-4927-B70F-64E00D41E837}"/>
              </a:ext>
            </a:extLst>
          </p:cNvPr>
          <p:cNvSpPr/>
          <p:nvPr/>
        </p:nvSpPr>
        <p:spPr>
          <a:xfrm>
            <a:off x="3503054" y="1694133"/>
            <a:ext cx="1830238" cy="247638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 w="111994" h="111994"/>
            <a:bevelB w="111994" h="111994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47C841-70DD-4685-908F-D0278D71BD25}"/>
              </a:ext>
            </a:extLst>
          </p:cNvPr>
          <p:cNvCxnSpPr>
            <a:stCxn id="4" idx="1"/>
          </p:cNvCxnSpPr>
          <p:nvPr/>
        </p:nvCxnSpPr>
        <p:spPr>
          <a:xfrm flipH="1">
            <a:off x="1416676" y="1817952"/>
            <a:ext cx="2086378" cy="36606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73EABD2-41BA-4C49-8570-01DC3484889F}"/>
              </a:ext>
            </a:extLst>
          </p:cNvPr>
          <p:cNvCxnSpPr>
            <a:cxnSpLocks/>
          </p:cNvCxnSpPr>
          <p:nvPr/>
        </p:nvCxnSpPr>
        <p:spPr>
          <a:xfrm flipV="1">
            <a:off x="1416676" y="1854558"/>
            <a:ext cx="1" cy="1442434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0013DC-5830-4622-9060-020E3742522A}"/>
              </a:ext>
            </a:extLst>
          </p:cNvPr>
          <p:cNvCxnSpPr>
            <a:cxnSpLocks/>
          </p:cNvCxnSpPr>
          <p:nvPr/>
        </p:nvCxnSpPr>
        <p:spPr>
          <a:xfrm flipH="1">
            <a:off x="1429555" y="3296992"/>
            <a:ext cx="1970468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BC09E6-F746-4083-ACB1-41C93F44E38B}"/>
              </a:ext>
            </a:extLst>
          </p:cNvPr>
          <p:cNvCxnSpPr>
            <a:cxnSpLocks/>
          </p:cNvCxnSpPr>
          <p:nvPr/>
        </p:nvCxnSpPr>
        <p:spPr>
          <a:xfrm flipH="1">
            <a:off x="4726546" y="3296992"/>
            <a:ext cx="1910366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3EBEFE9-92D6-4BB0-AECA-1E98F6D968D5}"/>
              </a:ext>
            </a:extLst>
          </p:cNvPr>
          <p:cNvCxnSpPr>
            <a:cxnSpLocks/>
          </p:cNvCxnSpPr>
          <p:nvPr/>
        </p:nvCxnSpPr>
        <p:spPr>
          <a:xfrm>
            <a:off x="6636912" y="1843709"/>
            <a:ext cx="0" cy="1453283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438581C-E5E6-4BAB-9A55-4369083FFC9D}"/>
              </a:ext>
            </a:extLst>
          </p:cNvPr>
          <p:cNvCxnSpPr>
            <a:cxnSpLocks/>
            <a:endCxn id="4" idx="3"/>
          </p:cNvCxnSpPr>
          <p:nvPr/>
        </p:nvCxnSpPr>
        <p:spPr>
          <a:xfrm flipH="1" flipV="1">
            <a:off x="5333292" y="1817952"/>
            <a:ext cx="1303622" cy="36608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26AADE-D903-423D-959D-61BA291F4C12}"/>
              </a:ext>
            </a:extLst>
          </p:cNvPr>
          <p:cNvCxnSpPr>
            <a:cxnSpLocks/>
          </p:cNvCxnSpPr>
          <p:nvPr/>
        </p:nvCxnSpPr>
        <p:spPr>
          <a:xfrm>
            <a:off x="3425780" y="3092793"/>
            <a:ext cx="0" cy="408397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5766CE2-C125-496C-8886-35EE777195B1}"/>
              </a:ext>
            </a:extLst>
          </p:cNvPr>
          <p:cNvCxnSpPr>
            <a:cxnSpLocks/>
          </p:cNvCxnSpPr>
          <p:nvPr/>
        </p:nvCxnSpPr>
        <p:spPr>
          <a:xfrm>
            <a:off x="3541690" y="3182946"/>
            <a:ext cx="0" cy="204198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ABDD2D5-C7E2-4BEB-9313-0DFF296F3245}"/>
              </a:ext>
            </a:extLst>
          </p:cNvPr>
          <p:cNvCxnSpPr>
            <a:cxnSpLocks/>
          </p:cNvCxnSpPr>
          <p:nvPr/>
        </p:nvCxnSpPr>
        <p:spPr>
          <a:xfrm flipH="1">
            <a:off x="3541690" y="3285045"/>
            <a:ext cx="876483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E912270-0F96-48A0-91C8-0FF432F05C4A}"/>
              </a:ext>
            </a:extLst>
          </p:cNvPr>
          <p:cNvCxnSpPr>
            <a:cxnSpLocks/>
          </p:cNvCxnSpPr>
          <p:nvPr/>
        </p:nvCxnSpPr>
        <p:spPr>
          <a:xfrm flipH="1" flipV="1">
            <a:off x="4418174" y="3285045"/>
            <a:ext cx="308372" cy="11947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rrow: Right 1">
            <a:extLst>
              <a:ext uri="{FF2B5EF4-FFF2-40B4-BE49-F238E27FC236}">
                <a16:creationId xmlns:a16="http://schemas.microsoft.com/office/drawing/2014/main" id="{B6556386-DB4F-44AB-93E2-9E7F5EEA8CB4}"/>
              </a:ext>
            </a:extLst>
          </p:cNvPr>
          <p:cNvSpPr/>
          <p:nvPr/>
        </p:nvSpPr>
        <p:spPr>
          <a:xfrm>
            <a:off x="1983350" y="1590998"/>
            <a:ext cx="965911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610BEEA-E5B9-49B6-B226-CB5C94AF0EDF}"/>
              </a:ext>
            </a:extLst>
          </p:cNvPr>
          <p:cNvSpPr/>
          <p:nvPr/>
        </p:nvSpPr>
        <p:spPr>
          <a:xfrm rot="5400000" flipH="1">
            <a:off x="850004" y="2244855"/>
            <a:ext cx="1122602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074C406-9F9A-4C43-A1E9-63CB00C54447}"/>
              </a:ext>
            </a:extLst>
          </p:cNvPr>
          <p:cNvSpPr/>
          <p:nvPr/>
        </p:nvSpPr>
        <p:spPr>
          <a:xfrm flipH="1">
            <a:off x="4284010" y="3060157"/>
            <a:ext cx="1122602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B4FCBA2-A48B-45D9-900F-2D7A0FBC26E0}"/>
              </a:ext>
            </a:extLst>
          </p:cNvPr>
          <p:cNvSpPr/>
          <p:nvPr/>
        </p:nvSpPr>
        <p:spPr>
          <a:xfrm rot="5400000">
            <a:off x="6099391" y="2361076"/>
            <a:ext cx="1075042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0D15CB-FAE2-52A7-361A-86B0940794EE}"/>
              </a:ext>
            </a:extLst>
          </p:cNvPr>
          <p:cNvSpPr txBox="1"/>
          <p:nvPr/>
        </p:nvSpPr>
        <p:spPr>
          <a:xfrm>
            <a:off x="547403" y="378492"/>
            <a:ext cx="1537537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Ohm’s Law</a:t>
            </a:r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2009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207ED1-84AF-4927-B70F-64E00D41E837}"/>
              </a:ext>
            </a:extLst>
          </p:cNvPr>
          <p:cNvSpPr/>
          <p:nvPr/>
        </p:nvSpPr>
        <p:spPr>
          <a:xfrm>
            <a:off x="3503054" y="1694133"/>
            <a:ext cx="1830238" cy="247638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/>
            <a:lightRig rig="threePt" dir="t"/>
          </a:scene3d>
          <a:sp3d>
            <a:bevelT w="111994" h="111994"/>
            <a:bevelB w="111994" h="111994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47C841-70DD-4685-908F-D0278D71BD25}"/>
              </a:ext>
            </a:extLst>
          </p:cNvPr>
          <p:cNvCxnSpPr>
            <a:stCxn id="4" idx="1"/>
          </p:cNvCxnSpPr>
          <p:nvPr/>
        </p:nvCxnSpPr>
        <p:spPr>
          <a:xfrm flipH="1">
            <a:off x="1416676" y="1817952"/>
            <a:ext cx="2086378" cy="36606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73EABD2-41BA-4C49-8570-01DC3484889F}"/>
              </a:ext>
            </a:extLst>
          </p:cNvPr>
          <p:cNvCxnSpPr>
            <a:cxnSpLocks/>
          </p:cNvCxnSpPr>
          <p:nvPr/>
        </p:nvCxnSpPr>
        <p:spPr>
          <a:xfrm flipV="1">
            <a:off x="1416676" y="1854558"/>
            <a:ext cx="1" cy="1442434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0013DC-5830-4622-9060-020E3742522A}"/>
              </a:ext>
            </a:extLst>
          </p:cNvPr>
          <p:cNvCxnSpPr>
            <a:cxnSpLocks/>
          </p:cNvCxnSpPr>
          <p:nvPr/>
        </p:nvCxnSpPr>
        <p:spPr>
          <a:xfrm flipH="1">
            <a:off x="1429555" y="3296992"/>
            <a:ext cx="1970468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BC09E6-F746-4083-ACB1-41C93F44E38B}"/>
              </a:ext>
            </a:extLst>
          </p:cNvPr>
          <p:cNvCxnSpPr>
            <a:cxnSpLocks/>
          </p:cNvCxnSpPr>
          <p:nvPr/>
        </p:nvCxnSpPr>
        <p:spPr>
          <a:xfrm flipH="1">
            <a:off x="4726546" y="3296992"/>
            <a:ext cx="1910366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3EBEFE9-92D6-4BB0-AECA-1E98F6D968D5}"/>
              </a:ext>
            </a:extLst>
          </p:cNvPr>
          <p:cNvCxnSpPr>
            <a:cxnSpLocks/>
          </p:cNvCxnSpPr>
          <p:nvPr/>
        </p:nvCxnSpPr>
        <p:spPr>
          <a:xfrm>
            <a:off x="6636912" y="1843709"/>
            <a:ext cx="0" cy="1453283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438581C-E5E6-4BAB-9A55-4369083FFC9D}"/>
              </a:ext>
            </a:extLst>
          </p:cNvPr>
          <p:cNvCxnSpPr>
            <a:cxnSpLocks/>
            <a:stCxn id="30" idx="2"/>
            <a:endCxn id="4" idx="3"/>
          </p:cNvCxnSpPr>
          <p:nvPr/>
        </p:nvCxnSpPr>
        <p:spPr>
          <a:xfrm flipH="1" flipV="1">
            <a:off x="5333292" y="1817952"/>
            <a:ext cx="374555" cy="15598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26AADE-D903-423D-959D-61BA291F4C12}"/>
              </a:ext>
            </a:extLst>
          </p:cNvPr>
          <p:cNvCxnSpPr>
            <a:cxnSpLocks/>
          </p:cNvCxnSpPr>
          <p:nvPr/>
        </p:nvCxnSpPr>
        <p:spPr>
          <a:xfrm>
            <a:off x="3425780" y="3092793"/>
            <a:ext cx="0" cy="408397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5766CE2-C125-496C-8886-35EE777195B1}"/>
              </a:ext>
            </a:extLst>
          </p:cNvPr>
          <p:cNvCxnSpPr>
            <a:cxnSpLocks/>
          </p:cNvCxnSpPr>
          <p:nvPr/>
        </p:nvCxnSpPr>
        <p:spPr>
          <a:xfrm>
            <a:off x="3541690" y="3182946"/>
            <a:ext cx="0" cy="204198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ABDD2D5-C7E2-4BEB-9313-0DFF296F3245}"/>
              </a:ext>
            </a:extLst>
          </p:cNvPr>
          <p:cNvCxnSpPr>
            <a:cxnSpLocks/>
          </p:cNvCxnSpPr>
          <p:nvPr/>
        </p:nvCxnSpPr>
        <p:spPr>
          <a:xfrm flipH="1">
            <a:off x="3541690" y="3285045"/>
            <a:ext cx="876483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E912270-0F96-48A0-91C8-0FF432F05C4A}"/>
              </a:ext>
            </a:extLst>
          </p:cNvPr>
          <p:cNvCxnSpPr>
            <a:cxnSpLocks/>
          </p:cNvCxnSpPr>
          <p:nvPr/>
        </p:nvCxnSpPr>
        <p:spPr>
          <a:xfrm flipH="1" flipV="1">
            <a:off x="4418174" y="3285045"/>
            <a:ext cx="308372" cy="11947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rrow: Right 1">
            <a:extLst>
              <a:ext uri="{FF2B5EF4-FFF2-40B4-BE49-F238E27FC236}">
                <a16:creationId xmlns:a16="http://schemas.microsoft.com/office/drawing/2014/main" id="{B6556386-DB4F-44AB-93E2-9E7F5EEA8CB4}"/>
              </a:ext>
            </a:extLst>
          </p:cNvPr>
          <p:cNvSpPr/>
          <p:nvPr/>
        </p:nvSpPr>
        <p:spPr>
          <a:xfrm>
            <a:off x="1983350" y="1590998"/>
            <a:ext cx="965911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610BEEA-E5B9-49B6-B226-CB5C94AF0EDF}"/>
              </a:ext>
            </a:extLst>
          </p:cNvPr>
          <p:cNvSpPr/>
          <p:nvPr/>
        </p:nvSpPr>
        <p:spPr>
          <a:xfrm rot="5400000" flipH="1">
            <a:off x="850004" y="2244855"/>
            <a:ext cx="1122602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074C406-9F9A-4C43-A1E9-63CB00C54447}"/>
              </a:ext>
            </a:extLst>
          </p:cNvPr>
          <p:cNvSpPr/>
          <p:nvPr/>
        </p:nvSpPr>
        <p:spPr>
          <a:xfrm flipH="1">
            <a:off x="4284010" y="3060157"/>
            <a:ext cx="1122602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B4FCBA2-A48B-45D9-900F-2D7A0FBC26E0}"/>
              </a:ext>
            </a:extLst>
          </p:cNvPr>
          <p:cNvSpPr/>
          <p:nvPr/>
        </p:nvSpPr>
        <p:spPr>
          <a:xfrm rot="5400000">
            <a:off x="6099391" y="2361076"/>
            <a:ext cx="1075042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9666B6B-D76A-47D5-BEBB-6BF9CA8B8CF9}"/>
              </a:ext>
            </a:extLst>
          </p:cNvPr>
          <p:cNvSpPr/>
          <p:nvPr/>
        </p:nvSpPr>
        <p:spPr>
          <a:xfrm>
            <a:off x="4099058" y="444426"/>
            <a:ext cx="682580" cy="690514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V</a:t>
            </a:r>
            <a:endParaRPr lang="en-IN" sz="2400" b="1" dirty="0">
              <a:solidFill>
                <a:srgbClr val="002060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BF3D580-D78D-4D85-8566-EA8EC21CB9A3}"/>
              </a:ext>
            </a:extLst>
          </p:cNvPr>
          <p:cNvCxnSpPr>
            <a:cxnSpLocks/>
          </p:cNvCxnSpPr>
          <p:nvPr/>
        </p:nvCxnSpPr>
        <p:spPr>
          <a:xfrm flipH="1" flipV="1">
            <a:off x="4754801" y="779911"/>
            <a:ext cx="826200" cy="23201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553317B-EF08-4563-A8DD-7BA214C163EC}"/>
              </a:ext>
            </a:extLst>
          </p:cNvPr>
          <p:cNvCxnSpPr>
            <a:cxnSpLocks/>
          </p:cNvCxnSpPr>
          <p:nvPr/>
        </p:nvCxnSpPr>
        <p:spPr>
          <a:xfrm flipV="1">
            <a:off x="5581001" y="790955"/>
            <a:ext cx="2678" cy="1001433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4A15F36-3DB7-4109-A157-4AAB279A80E7}"/>
              </a:ext>
            </a:extLst>
          </p:cNvPr>
          <p:cNvCxnSpPr>
            <a:cxnSpLocks/>
          </p:cNvCxnSpPr>
          <p:nvPr/>
        </p:nvCxnSpPr>
        <p:spPr>
          <a:xfrm flipH="1" flipV="1">
            <a:off x="3234588" y="744020"/>
            <a:ext cx="826200" cy="23201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E4F1752-8248-4B88-984A-06A00D2FE5F1}"/>
              </a:ext>
            </a:extLst>
          </p:cNvPr>
          <p:cNvCxnSpPr>
            <a:cxnSpLocks/>
          </p:cNvCxnSpPr>
          <p:nvPr/>
        </p:nvCxnSpPr>
        <p:spPr>
          <a:xfrm flipV="1">
            <a:off x="3248194" y="754609"/>
            <a:ext cx="2678" cy="1001433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FC10BD0-A718-4777-9A97-8678AF7F25DD}"/>
              </a:ext>
            </a:extLst>
          </p:cNvPr>
          <p:cNvCxnSpPr>
            <a:cxnSpLocks/>
          </p:cNvCxnSpPr>
          <p:nvPr/>
        </p:nvCxnSpPr>
        <p:spPr>
          <a:xfrm flipH="1" flipV="1">
            <a:off x="6362703" y="1844954"/>
            <a:ext cx="274209" cy="9604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32035785-68A9-487D-9959-659DA96D71DC}"/>
              </a:ext>
            </a:extLst>
          </p:cNvPr>
          <p:cNvSpPr/>
          <p:nvPr/>
        </p:nvSpPr>
        <p:spPr>
          <a:xfrm>
            <a:off x="5707847" y="1488293"/>
            <a:ext cx="682580" cy="690514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A</a:t>
            </a:r>
            <a:endParaRPr lang="en-IN" sz="2400" b="1" dirty="0">
              <a:solidFill>
                <a:srgbClr val="002060"/>
              </a:solidFill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5C31734-BF59-4A4F-8662-9738F0B55DC6}"/>
              </a:ext>
            </a:extLst>
          </p:cNvPr>
          <p:cNvCxnSpPr>
            <a:cxnSpLocks/>
          </p:cNvCxnSpPr>
          <p:nvPr/>
        </p:nvCxnSpPr>
        <p:spPr>
          <a:xfrm flipV="1">
            <a:off x="7611277" y="2044909"/>
            <a:ext cx="2404876" cy="22343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F5F2E850-BAFD-4A8C-9F05-C1CB5669FBC0}"/>
              </a:ext>
            </a:extLst>
          </p:cNvPr>
          <p:cNvGrpSpPr/>
          <p:nvPr/>
        </p:nvGrpSpPr>
        <p:grpSpPr>
          <a:xfrm>
            <a:off x="7167930" y="1255325"/>
            <a:ext cx="3856385" cy="3590162"/>
            <a:chOff x="7167930" y="1255325"/>
            <a:chExt cx="3856385" cy="3590162"/>
          </a:xfrm>
        </p:grpSpPr>
        <p:cxnSp>
          <p:nvCxnSpPr>
            <p:cNvPr id="1025" name="Straight Arrow Connector 1024">
              <a:extLst>
                <a:ext uri="{FF2B5EF4-FFF2-40B4-BE49-F238E27FC236}">
                  <a16:creationId xmlns:a16="http://schemas.microsoft.com/office/drawing/2014/main" id="{E72D0BE0-ACF0-4C21-BCB6-9BF5CC7F140C}"/>
                </a:ext>
              </a:extLst>
            </p:cNvPr>
            <p:cNvCxnSpPr>
              <a:cxnSpLocks/>
            </p:cNvCxnSpPr>
            <p:nvPr/>
          </p:nvCxnSpPr>
          <p:spPr>
            <a:xfrm>
              <a:off x="7614887" y="4258332"/>
              <a:ext cx="3409428" cy="0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E4E038B-6031-4097-BEDE-76121A205A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14887" y="1255325"/>
              <a:ext cx="0" cy="3003007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08883852-7AB1-4088-9033-09C0728437E6}"/>
                    </a:ext>
                  </a:extLst>
                </p:cNvPr>
                <p:cNvSpPr txBox="1"/>
                <p:nvPr/>
              </p:nvSpPr>
              <p:spPr>
                <a:xfrm>
                  <a:off x="8898584" y="4383822"/>
                  <a:ext cx="165295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400" dirty="0">
                      <a:solidFill>
                        <a:srgbClr val="002060"/>
                      </a:solidFill>
                    </a:rPr>
                    <a:t>Voltage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→ </m:t>
                      </m:r>
                    </m:oMath>
                  </a14:m>
                  <a:r>
                    <a:rPr lang="en-US" sz="2400" dirty="0">
                      <a:solidFill>
                        <a:srgbClr val="002060"/>
                      </a:solidFill>
                    </a:rPr>
                    <a:t>  </a:t>
                  </a:r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08883852-7AB1-4088-9033-09C0728437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98584" y="4383822"/>
                  <a:ext cx="1652953" cy="461665"/>
                </a:xfrm>
                <a:prstGeom prst="rect">
                  <a:avLst/>
                </a:prstGeom>
                <a:blipFill>
                  <a:blip r:embed="rId2"/>
                  <a:stretch>
                    <a:fillRect l="-5904" t="-10526" b="-28947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2A23306-7807-44BC-8DBC-56A70FE0CC22}"/>
                    </a:ext>
                  </a:extLst>
                </p:cNvPr>
                <p:cNvSpPr txBox="1"/>
                <p:nvPr/>
              </p:nvSpPr>
              <p:spPr>
                <a:xfrm rot="16200000">
                  <a:off x="6444600" y="2768240"/>
                  <a:ext cx="19083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sz="2400" dirty="0">
                      <a:solidFill>
                        <a:srgbClr val="002060"/>
                      </a:solidFill>
                    </a:rPr>
                    <a:t>Current 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→ </m:t>
                      </m:r>
                    </m:oMath>
                  </a14:m>
                  <a:r>
                    <a:rPr lang="en-US" sz="2400" dirty="0">
                      <a:solidFill>
                        <a:srgbClr val="002060"/>
                      </a:solidFill>
                    </a:rPr>
                    <a:t>  </a:t>
                  </a:r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2A23306-7807-44BC-8DBC-56A70FE0CC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6444600" y="2768240"/>
                  <a:ext cx="1908326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10526" r="-28947" b="-5112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32" name="TextBox 1031">
                <a:extLst>
                  <a:ext uri="{FF2B5EF4-FFF2-40B4-BE49-F238E27FC236}">
                    <a16:creationId xmlns:a16="http://schemas.microsoft.com/office/drawing/2014/main" id="{7DF3D60F-983E-48D6-83AC-729C4CB419CD}"/>
                  </a:ext>
                </a:extLst>
              </p:cNvPr>
              <p:cNvSpPr txBox="1"/>
              <p:nvPr/>
            </p:nvSpPr>
            <p:spPr>
              <a:xfrm>
                <a:off x="345475" y="4043664"/>
                <a:ext cx="29606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>
                    <a:solidFill>
                      <a:srgbClr val="002060"/>
                    </a:solidFill>
                  </a:rPr>
                  <a:t>Voltage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40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24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</a:rPr>
                  <a:t>to Current  </a:t>
                </a:r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32" name="TextBox 1031">
                <a:extLst>
                  <a:ext uri="{FF2B5EF4-FFF2-40B4-BE49-F238E27FC236}">
                    <a16:creationId xmlns:a16="http://schemas.microsoft.com/office/drawing/2014/main" id="{7DF3D60F-983E-48D6-83AC-729C4CB41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475" y="4043664"/>
                <a:ext cx="2960682" cy="461665"/>
              </a:xfrm>
              <a:prstGeom prst="rect">
                <a:avLst/>
              </a:prstGeom>
              <a:blipFill>
                <a:blip r:embed="rId4"/>
                <a:stretch>
                  <a:fillRect l="-3299" t="-10526" r="-2268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E9DC2282-5E7F-4F1E-9889-3DB26B077745}"/>
              </a:ext>
            </a:extLst>
          </p:cNvPr>
          <p:cNvSpPr txBox="1"/>
          <p:nvPr/>
        </p:nvSpPr>
        <p:spPr>
          <a:xfrm>
            <a:off x="3979931" y="4547808"/>
            <a:ext cx="370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rgbClr val="002060"/>
                </a:solidFill>
              </a:rPr>
              <a:t>If temperature is a constant.</a:t>
            </a:r>
            <a:endParaRPr lang="en-IN" sz="24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D7B5D1B-6E58-4C68-90F0-F3BDCBF26774}"/>
                  </a:ext>
                </a:extLst>
              </p:cNvPr>
              <p:cNvSpPr txBox="1"/>
              <p:nvPr/>
            </p:nvSpPr>
            <p:spPr>
              <a:xfrm>
                <a:off x="683772" y="5308235"/>
                <a:ext cx="11775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𝐼𝑅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D7B5D1B-6E58-4C68-90F0-F3BDCBF26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72" y="5308235"/>
                <a:ext cx="117750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C678354-A2A9-4923-AC5A-152C89150E8C}"/>
                  </a:ext>
                </a:extLst>
              </p:cNvPr>
              <p:cNvSpPr txBox="1"/>
              <p:nvPr/>
            </p:nvSpPr>
            <p:spPr>
              <a:xfrm>
                <a:off x="716410" y="4686248"/>
                <a:ext cx="7889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 dirty="0">
                    <a:solidFill>
                      <a:srgbClr val="002060"/>
                    </a:solidFill>
                  </a:rPr>
                  <a:t>V </a:t>
                </a:r>
                <a14:m>
                  <m:oMath xmlns:m="http://schemas.openxmlformats.org/officeDocument/2006/math">
                    <m:r>
                      <a:rPr lang="en-IN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∝ </m:t>
                    </m:r>
                  </m:oMath>
                </a14:m>
                <a:r>
                  <a:rPr lang="en-US" sz="2400" dirty="0">
                    <a:solidFill>
                      <a:srgbClr val="002060"/>
                    </a:solidFill>
                  </a:rPr>
                  <a:t>I</a:t>
                </a:r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C678354-A2A9-4923-AC5A-152C89150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10" y="4686248"/>
                <a:ext cx="788999" cy="461665"/>
              </a:xfrm>
              <a:prstGeom prst="rect">
                <a:avLst/>
              </a:prstGeom>
              <a:blipFill>
                <a:blip r:embed="rId6"/>
                <a:stretch>
                  <a:fillRect l="-12403" t="-10667" r="-11628" b="-30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81A06FD-93A0-44AE-AF18-BCFBEC3B039D}"/>
                  </a:ext>
                </a:extLst>
              </p:cNvPr>
              <p:cNvSpPr txBox="1"/>
              <p:nvPr/>
            </p:nvSpPr>
            <p:spPr>
              <a:xfrm>
                <a:off x="3234588" y="5228631"/>
                <a:ext cx="47700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𝑅𝑒𝑠𝑖𝑠𝑡𝑎𝑛𝑐𝑒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𝑐𝑜𝑛𝑑𝑢𝑐𝑡𝑜𝑟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81A06FD-93A0-44AE-AF18-BCFBEC3B0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4588" y="5228631"/>
                <a:ext cx="4770088" cy="461665"/>
              </a:xfrm>
              <a:prstGeom prst="rect">
                <a:avLst/>
              </a:prstGeom>
              <a:blipFill>
                <a:blip r:embed="rId7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ABEDDF9-B84F-4E0C-AA05-BE32433ED905}"/>
                  </a:ext>
                </a:extLst>
              </p:cNvPr>
              <p:cNvSpPr txBox="1"/>
              <p:nvPr/>
            </p:nvSpPr>
            <p:spPr>
              <a:xfrm>
                <a:off x="1938215" y="5757801"/>
                <a:ext cx="1011046" cy="6148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den>
                    </m:f>
                  </m:oMath>
                </a14:m>
                <a:r>
                  <a:rPr lang="en-IN" sz="2400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ABEDDF9-B84F-4E0C-AA05-BE32433ED9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215" y="5757801"/>
                <a:ext cx="1011046" cy="61484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D4B3347-C9E9-43DB-BC6A-4B2CD61B154A}"/>
                  </a:ext>
                </a:extLst>
              </p:cNvPr>
              <p:cNvSpPr txBox="1"/>
              <p:nvPr/>
            </p:nvSpPr>
            <p:spPr>
              <a:xfrm>
                <a:off x="3105997" y="5732794"/>
                <a:ext cx="1466363" cy="6648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⇒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𝑉𝑜𝑙𝑡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𝑎𝑚𝑝𝑒𝑟𝑒</m:t>
                        </m:r>
                      </m:den>
                    </m:f>
                  </m:oMath>
                </a14:m>
                <a:r>
                  <a:rPr lang="en-IN" sz="2400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D4B3347-C9E9-43DB-BC6A-4B2CD61B1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5997" y="5732794"/>
                <a:ext cx="1466363" cy="6648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6448FF3-FE86-4641-9012-03BE72CA215D}"/>
                  </a:ext>
                </a:extLst>
              </p:cNvPr>
              <p:cNvSpPr txBox="1"/>
              <p:nvPr/>
            </p:nvSpPr>
            <p:spPr>
              <a:xfrm>
                <a:off x="4781638" y="5798623"/>
                <a:ext cx="17357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𝑜h𝑚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IN" sz="2400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6448FF3-FE86-4641-9012-03BE72CA2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638" y="5798623"/>
                <a:ext cx="1735732" cy="461665"/>
              </a:xfrm>
              <a:prstGeom prst="rect">
                <a:avLst/>
              </a:prstGeom>
              <a:blipFill>
                <a:blip r:embed="rId10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3" name="Arc 1032">
            <a:extLst>
              <a:ext uri="{FF2B5EF4-FFF2-40B4-BE49-F238E27FC236}">
                <a16:creationId xmlns:a16="http://schemas.microsoft.com/office/drawing/2014/main" id="{123ACA55-F6CD-4B12-9AE8-EE65D67AEBAA}"/>
              </a:ext>
            </a:extLst>
          </p:cNvPr>
          <p:cNvSpPr/>
          <p:nvPr/>
        </p:nvSpPr>
        <p:spPr>
          <a:xfrm rot="19428251">
            <a:off x="7783385" y="2938187"/>
            <a:ext cx="2910625" cy="806806"/>
          </a:xfrm>
          <a:prstGeom prst="arc">
            <a:avLst>
              <a:gd name="adj1" fmla="val 16200000"/>
              <a:gd name="adj2" fmla="val 21283815"/>
            </a:avLst>
          </a:prstGeom>
          <a:ln w="38100">
            <a:solidFill>
              <a:srgbClr val="FF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AA262E-863F-A6C2-5350-BA478901F629}"/>
              </a:ext>
            </a:extLst>
          </p:cNvPr>
          <p:cNvSpPr txBox="1"/>
          <p:nvPr/>
        </p:nvSpPr>
        <p:spPr>
          <a:xfrm>
            <a:off x="547403" y="378492"/>
            <a:ext cx="1537537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Ohm’s Law</a:t>
            </a:r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373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2" grpId="0"/>
      <p:bldP spid="46" grpId="0"/>
      <p:bldP spid="49" grpId="0"/>
      <p:bldP spid="50" grpId="0"/>
      <p:bldP spid="51" grpId="0"/>
      <p:bldP spid="52" grpId="0"/>
      <p:bldP spid="53" grpId="0"/>
      <p:bldP spid="54" grpId="0"/>
      <p:bldP spid="1033" grpId="0" animBg="1"/>
      <p:bldP spid="103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6 Examples Of Ohm's Law In Everyday Life – StudiousGuy">
            <a:extLst>
              <a:ext uri="{FF2B5EF4-FFF2-40B4-BE49-F238E27FC236}">
                <a16:creationId xmlns:a16="http://schemas.microsoft.com/office/drawing/2014/main" id="{C53B01FC-E14E-4D07-9475-649B6E393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50" b="92205" l="7919" r="95764">
                        <a14:foregroundMark x1="9945" y1="68151" x2="9945" y2="68151"/>
                        <a14:foregroundMark x1="7919" y1="61915" x2="7919" y2="61915"/>
                        <a14:foregroundMark x1="10497" y1="43653" x2="9208" y2="61470"/>
                        <a14:foregroundMark x1="52118" y1="7572" x2="60958" y2="7572"/>
                        <a14:foregroundMark x1="89687" y1="92205" x2="78085" y2="92205"/>
                        <a14:foregroundMark x1="94107" y1="42539" x2="95764" y2="681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720" y="2390115"/>
            <a:ext cx="4599709" cy="380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C4F38A-5D3C-4EA8-8359-AE55FCBED179}"/>
                  </a:ext>
                </a:extLst>
              </p:cNvPr>
              <p:cNvSpPr txBox="1"/>
              <p:nvPr/>
            </p:nvSpPr>
            <p:spPr>
              <a:xfrm>
                <a:off x="769287" y="1492068"/>
                <a:ext cx="167642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𝐼𝑅</m:t>
                      </m:r>
                    </m:oMath>
                  </m:oMathPara>
                </a14:m>
                <a:endParaRPr lang="en-IN" sz="3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EC4F38A-5D3C-4EA8-8359-AE55FCBED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87" y="1492068"/>
                <a:ext cx="1676421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0E1248-5C4A-4BCB-85CA-CC0755925BC0}"/>
                  </a:ext>
                </a:extLst>
              </p:cNvPr>
              <p:cNvSpPr txBox="1"/>
              <p:nvPr/>
            </p:nvSpPr>
            <p:spPr>
              <a:xfrm>
                <a:off x="3261529" y="1262262"/>
                <a:ext cx="1428276" cy="8761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3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den>
                    </m:f>
                  </m:oMath>
                </a14:m>
                <a:r>
                  <a:rPr lang="en-IN" sz="36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00E1248-5C4A-4BCB-85CA-CC0755925B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1529" y="1262262"/>
                <a:ext cx="1428276" cy="8761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89961D4-F39D-44D7-9E2A-75F907BA4C0F}"/>
              </a:ext>
            </a:extLst>
          </p:cNvPr>
          <p:cNvSpPr txBox="1"/>
          <p:nvPr/>
        </p:nvSpPr>
        <p:spPr>
          <a:xfrm>
            <a:off x="457203" y="2460567"/>
            <a:ext cx="792202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i="1" dirty="0">
                <a:solidFill>
                  <a:srgbClr val="FF0000"/>
                </a:solidFill>
              </a:rPr>
              <a:t>Resistance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is the property of given conductor</a:t>
            </a:r>
            <a:endParaRPr lang="en-US" sz="2400" dirty="0">
              <a:solidFill>
                <a:srgbClr val="FFC000"/>
              </a:solidFill>
            </a:endParaRPr>
          </a:p>
          <a:p>
            <a:pPr algn="l"/>
            <a:r>
              <a:rPr lang="en-US" sz="4400" dirty="0">
                <a:solidFill>
                  <a:srgbClr val="002060"/>
                </a:solidFill>
              </a:rPr>
              <a:t>If</a:t>
            </a:r>
          </a:p>
          <a:p>
            <a:pPr algn="l"/>
            <a:r>
              <a:rPr lang="en-US" sz="2400" dirty="0">
                <a:solidFill>
                  <a:srgbClr val="002060"/>
                </a:solidFill>
              </a:rPr>
              <a:t>Its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b="1" i="1" dirty="0">
                <a:solidFill>
                  <a:srgbClr val="FF0000"/>
                </a:solidFill>
              </a:rPr>
              <a:t>length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changes</a:t>
            </a:r>
          </a:p>
          <a:p>
            <a:pPr algn="l"/>
            <a:r>
              <a:rPr lang="en-US" sz="2400" dirty="0">
                <a:solidFill>
                  <a:srgbClr val="002060"/>
                </a:solidFill>
              </a:rPr>
              <a:t>Its </a:t>
            </a:r>
            <a:r>
              <a:rPr lang="en-US" sz="2400" b="1" i="1" dirty="0">
                <a:solidFill>
                  <a:srgbClr val="FF0000"/>
                </a:solidFill>
              </a:rPr>
              <a:t>area of cross section </a:t>
            </a:r>
            <a:r>
              <a:rPr lang="en-US" sz="2400" dirty="0">
                <a:solidFill>
                  <a:srgbClr val="002060"/>
                </a:solidFill>
              </a:rPr>
              <a:t>changes</a:t>
            </a:r>
          </a:p>
          <a:p>
            <a:pPr algn="l"/>
            <a:r>
              <a:rPr lang="en-US" sz="2400" b="1" i="1" dirty="0">
                <a:solidFill>
                  <a:srgbClr val="FF0000"/>
                </a:solidFill>
              </a:rPr>
              <a:t>Temperature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changes</a:t>
            </a:r>
          </a:p>
          <a:p>
            <a:pPr algn="l"/>
            <a:r>
              <a:rPr lang="en-US" sz="2400" b="1" i="1" dirty="0">
                <a:solidFill>
                  <a:srgbClr val="FF0000"/>
                </a:solidFill>
              </a:rPr>
              <a:t>Constitution</a:t>
            </a:r>
            <a:r>
              <a:rPr lang="en-US" sz="2400" dirty="0">
                <a:solidFill>
                  <a:srgbClr val="FFC00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changes</a:t>
            </a:r>
          </a:p>
          <a:p>
            <a:pPr algn="l"/>
            <a:r>
              <a:rPr lang="en-US" sz="2400" dirty="0">
                <a:solidFill>
                  <a:srgbClr val="FFC000"/>
                </a:solidFill>
              </a:rPr>
              <a:t>            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3200" dirty="0">
                <a:solidFill>
                  <a:srgbClr val="002060"/>
                </a:solidFill>
              </a:rPr>
              <a:t>Then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b="1" i="1" dirty="0">
                <a:solidFill>
                  <a:srgbClr val="FF0000"/>
                </a:solidFill>
              </a:rPr>
              <a:t>resistance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>
                <a:solidFill>
                  <a:srgbClr val="002060"/>
                </a:solidFill>
              </a:rPr>
              <a:t>changes</a:t>
            </a:r>
            <a:r>
              <a:rPr lang="en-US" sz="2400" dirty="0">
                <a:solidFill>
                  <a:srgbClr val="FFC000"/>
                </a:solidFill>
              </a:rPr>
              <a:t>.</a:t>
            </a:r>
            <a:endParaRPr lang="en-IN" sz="2400" dirty="0">
              <a:solidFill>
                <a:srgbClr val="FFC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C7C6BF-3BEC-C8F9-D39B-AD72F2164111}"/>
              </a:ext>
            </a:extLst>
          </p:cNvPr>
          <p:cNvSpPr txBox="1"/>
          <p:nvPr/>
        </p:nvSpPr>
        <p:spPr>
          <a:xfrm>
            <a:off x="547403" y="378492"/>
            <a:ext cx="1537537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Ohm’s Law</a:t>
            </a:r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152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E9E9F2B-8E98-45CD-92B3-FC4CBCB89AF0}"/>
                  </a:ext>
                </a:extLst>
              </p:cNvPr>
              <p:cNvSpPr txBox="1"/>
              <p:nvPr/>
            </p:nvSpPr>
            <p:spPr>
              <a:xfrm>
                <a:off x="4713419" y="1106075"/>
                <a:ext cx="1331262" cy="10241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IN" sz="32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E9E9F2B-8E98-45CD-92B3-FC4CBCB89A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3419" y="1106075"/>
                <a:ext cx="1331262" cy="10241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5863814-CAFC-4A3E-AE20-EBB9A0127834}"/>
                  </a:ext>
                </a:extLst>
              </p:cNvPr>
              <p:cNvSpPr txBox="1"/>
              <p:nvPr/>
            </p:nvSpPr>
            <p:spPr>
              <a:xfrm>
                <a:off x="1046361" y="1347648"/>
                <a:ext cx="121039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IN" sz="32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5863814-CAFC-4A3E-AE20-EBB9A0127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361" y="1347648"/>
                <a:ext cx="1210396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49C012-ED96-45DD-9900-A0151C08B5AE}"/>
                  </a:ext>
                </a:extLst>
              </p:cNvPr>
              <p:cNvSpPr txBox="1"/>
              <p:nvPr/>
            </p:nvSpPr>
            <p:spPr>
              <a:xfrm>
                <a:off x="2874028" y="1106075"/>
                <a:ext cx="1331262" cy="10143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IN" sz="32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49C012-ED96-45DD-9900-A0151C08B5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4028" y="1106075"/>
                <a:ext cx="1331262" cy="10143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5A6B95-7CDF-488B-B006-3944763D1A13}"/>
                  </a:ext>
                </a:extLst>
              </p:cNvPr>
              <p:cNvSpPr txBox="1"/>
              <p:nvPr/>
            </p:nvSpPr>
            <p:spPr>
              <a:xfrm>
                <a:off x="961634" y="3153992"/>
                <a:ext cx="1654748" cy="10241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IN" sz="32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D5A6B95-7CDF-488B-B006-3944763D1A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634" y="3153992"/>
                <a:ext cx="1654748" cy="10241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10BE4C5-B3C2-46CC-B83E-0825FCC788A4}"/>
              </a:ext>
            </a:extLst>
          </p:cNvPr>
          <p:cNvSpPr txBox="1"/>
          <p:nvPr/>
        </p:nvSpPr>
        <p:spPr>
          <a:xfrm>
            <a:off x="276358" y="444476"/>
            <a:ext cx="1944122" cy="58477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</a:rPr>
              <a:t>Resistivity </a:t>
            </a:r>
            <a:endParaRPr lang="en-IN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39B9620-C8C5-4C52-84A4-B649A5E25716}"/>
                  </a:ext>
                </a:extLst>
              </p:cNvPr>
              <p:cNvSpPr txBox="1"/>
              <p:nvPr/>
            </p:nvSpPr>
            <p:spPr>
              <a:xfrm>
                <a:off x="5227200" y="3122252"/>
                <a:ext cx="2501774" cy="10804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𝑈𝑛𝑖𝑡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Ω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sz="32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IN" sz="32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39B9620-C8C5-4C52-84A4-B649A5E257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7200" y="3122252"/>
                <a:ext cx="2501774" cy="10804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643A18D-99C7-4908-8FC4-A8C3F9B239F0}"/>
                  </a:ext>
                </a:extLst>
              </p:cNvPr>
              <p:cNvSpPr txBox="1"/>
              <p:nvPr/>
            </p:nvSpPr>
            <p:spPr>
              <a:xfrm>
                <a:off x="3387809" y="3157679"/>
                <a:ext cx="1574277" cy="10175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𝑅𝐴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IN" sz="32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643A18D-99C7-4908-8FC4-A8C3F9B23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7809" y="3157679"/>
                <a:ext cx="1574277" cy="10175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805F07-D08F-4C44-8887-8A0932D24381}"/>
                  </a:ext>
                </a:extLst>
              </p:cNvPr>
              <p:cNvSpPr txBox="1"/>
              <p:nvPr/>
            </p:nvSpPr>
            <p:spPr>
              <a:xfrm>
                <a:off x="8107903" y="3401079"/>
                <a:ext cx="150791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32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Ω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32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C805F07-D08F-4C44-8887-8A0932D243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7903" y="3401079"/>
                <a:ext cx="1507912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44272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1EBF55-44A8-417A-825B-02C392CB7F9F}"/>
              </a:ext>
            </a:extLst>
          </p:cNvPr>
          <p:cNvSpPr txBox="1"/>
          <p:nvPr/>
        </p:nvSpPr>
        <p:spPr>
          <a:xfrm>
            <a:off x="210010" y="327281"/>
            <a:ext cx="5463162" cy="58477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3200">
                <a:solidFill>
                  <a:schemeClr val="bg1"/>
                </a:solidFill>
              </a:rPr>
              <a:t>Conductance and  Conductivity </a:t>
            </a:r>
            <a:endParaRPr lang="en-IN" sz="32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9771D54-5520-4FB8-A68F-F844C6B6723E}"/>
                  </a:ext>
                </a:extLst>
              </p:cNvPr>
              <p:cNvSpPr txBox="1"/>
              <p:nvPr/>
            </p:nvSpPr>
            <p:spPr>
              <a:xfrm>
                <a:off x="1046361" y="1347648"/>
                <a:ext cx="3790461" cy="10143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𝐶𝑜𝑛𝑑𝑢𝑐𝑡𝑎𝑛𝑐𝑒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IN" sz="32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9771D54-5520-4FB8-A68F-F844C6B672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361" y="1347648"/>
                <a:ext cx="3790461" cy="101431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B0961F-E55A-4424-AE4E-72A8D0C882CC}"/>
                  </a:ext>
                </a:extLst>
              </p:cNvPr>
              <p:cNvSpPr txBox="1"/>
              <p:nvPr/>
            </p:nvSpPr>
            <p:spPr>
              <a:xfrm>
                <a:off x="5888817" y="1589220"/>
                <a:ext cx="3583993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𝑈𝑛𝑖𝑡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p>
                        <m:sSupPr>
                          <m:ctrlP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32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mho</m:t>
                          </m:r>
                        </m:e>
                      </m:d>
                    </m:oMath>
                  </m:oMathPara>
                </a14:m>
                <a:endParaRPr lang="en-IN" sz="32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5B0961F-E55A-4424-AE4E-72A8D0C882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8817" y="1589220"/>
                <a:ext cx="3583993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E3C08E2-81ED-4EDB-A7C8-CFCB7A92CB6B}"/>
                  </a:ext>
                </a:extLst>
              </p:cNvPr>
              <p:cNvSpPr txBox="1"/>
              <p:nvPr/>
            </p:nvSpPr>
            <p:spPr>
              <a:xfrm>
                <a:off x="1046361" y="3233149"/>
                <a:ext cx="3792961" cy="11008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𝐶𝑜𝑛𝑑𝑢𝑐𝑡𝑖𝑣𝑖𝑡𝑦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IN" sz="32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E3C08E2-81ED-4EDB-A7C8-CFCB7A92C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361" y="3233149"/>
                <a:ext cx="3792961" cy="11008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30BA4D-700E-4E90-ACC8-203F3DF8B1C8}"/>
                  </a:ext>
                </a:extLst>
              </p:cNvPr>
              <p:cNvSpPr txBox="1"/>
              <p:nvPr/>
            </p:nvSpPr>
            <p:spPr>
              <a:xfrm>
                <a:off x="5888817" y="3474721"/>
                <a:ext cx="517301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𝑈𝑛𝑖𝑡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p>
                        <m:sSupPr>
                          <m:ctrlP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p>
                          <m: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e>
                        <m:sup>
                          <m:r>
                            <a:rPr lang="en-US" sz="32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32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mho</m:t>
                          </m:r>
                          <m:r>
                            <a:rPr lang="en-US" sz="32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32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p>
                              <m:r>
                                <a:rPr lang="en-US" sz="32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IN" sz="32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330BA4D-700E-4E90-ACC8-203F3DF8B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8817" y="3474721"/>
                <a:ext cx="517301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21333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DB22BE-10C9-4370-9093-82B9403C1A8F}"/>
              </a:ext>
            </a:extLst>
          </p:cNvPr>
          <p:cNvSpPr txBox="1"/>
          <p:nvPr/>
        </p:nvSpPr>
        <p:spPr>
          <a:xfrm>
            <a:off x="461419" y="314097"/>
            <a:ext cx="4179093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Carbon Resistors-Not in syllabus</a:t>
            </a:r>
            <a:endParaRPr lang="en-IN" sz="2400" dirty="0">
              <a:solidFill>
                <a:schemeClr val="bg1"/>
              </a:solidFill>
            </a:endParaRPr>
          </a:p>
        </p:txBody>
      </p:sp>
      <p:pic>
        <p:nvPicPr>
          <p:cNvPr id="2050" name="Picture 2" descr="Resistor Color Code Calculator">
            <a:extLst>
              <a:ext uri="{FF2B5EF4-FFF2-40B4-BE49-F238E27FC236}">
                <a16:creationId xmlns:a16="http://schemas.microsoft.com/office/drawing/2014/main" id="{8492D32C-E681-4686-B1C3-69B01955F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407" b="93519" l="1499" r="94861">
                        <a14:foregroundMark x1="11777" y1="57407" x2="11777" y2="57407"/>
                        <a14:foregroundMark x1="11777" y1="57407" x2="20128" y2="57407"/>
                        <a14:foregroundMark x1="12848" y1="54630" x2="1499" y2="61111"/>
                        <a14:foregroundMark x1="1499" y1="61111" x2="1499" y2="61111"/>
                        <a14:foregroundMark x1="38972" y1="43519" x2="38972" y2="43519"/>
                        <a14:foregroundMark x1="47966" y1="51852" x2="47966" y2="51852"/>
                        <a14:foregroundMark x1="35332" y1="50926" x2="35332" y2="50926"/>
                        <a14:foregroundMark x1="44325" y1="71296" x2="44325" y2="71296"/>
                        <a14:foregroundMark x1="54604" y1="67593" x2="54604" y2="67593"/>
                        <a14:foregroundMark x1="53747" y1="37963" x2="53747" y2="87963"/>
                        <a14:foregroundMark x1="53747" y1="87963" x2="54604" y2="28704"/>
                        <a14:foregroundMark x1="34904" y1="29630" x2="35974" y2="82407"/>
                        <a14:foregroundMark x1="82227" y1="54630" x2="94861" y2="55556"/>
                        <a14:foregroundMark x1="44968" y1="61111" x2="45610" y2="29630"/>
                        <a14:foregroundMark x1="70664" y1="93519" x2="60600" y2="8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191" y="775762"/>
            <a:ext cx="3518612" cy="813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obot Platform">
            <a:extLst>
              <a:ext uri="{FF2B5EF4-FFF2-40B4-BE49-F238E27FC236}">
                <a16:creationId xmlns:a16="http://schemas.microsoft.com/office/drawing/2014/main" id="{94C6C26C-A7DC-489C-8EF4-924586DE3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302" y="215369"/>
            <a:ext cx="4570360" cy="462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sistor - Wikipedia">
            <a:extLst>
              <a:ext uri="{FF2B5EF4-FFF2-40B4-BE49-F238E27FC236}">
                <a16:creationId xmlns:a16="http://schemas.microsoft.com/office/drawing/2014/main" id="{E86770B1-1F82-4BB8-AD49-06ADE9D1A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47" b="99468" l="8955" r="89179">
                        <a14:foregroundMark x1="13433" y1="45745" x2="13433" y2="37766"/>
                        <a14:foregroundMark x1="13060" y1="47872" x2="14552" y2="70213"/>
                        <a14:foregroundMark x1="29478" y1="7447" x2="29478" y2="89362"/>
                        <a14:foregroundMark x1="46269" y1="3723" x2="44030" y2="93617"/>
                        <a14:foregroundMark x1="44030" y1="93617" x2="43657" y2="93617"/>
                        <a14:foregroundMark x1="54851" y1="13830" x2="56343" y2="92553"/>
                        <a14:foregroundMark x1="70896" y1="14894" x2="68657" y2="99468"/>
                        <a14:foregroundMark x1="81716" y1="9043" x2="85075" y2="989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38" y="1237427"/>
            <a:ext cx="2748120" cy="1927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6F55D2D-AE05-4199-9AD1-55B022142753}"/>
              </a:ext>
            </a:extLst>
          </p:cNvPr>
          <p:cNvGrpSpPr/>
          <p:nvPr/>
        </p:nvGrpSpPr>
        <p:grpSpPr>
          <a:xfrm>
            <a:off x="294338" y="5304168"/>
            <a:ext cx="8516327" cy="604178"/>
            <a:chOff x="294338" y="5304168"/>
            <a:chExt cx="8516327" cy="60417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0FB93DA-17FB-4887-A81D-CA37F5CAB678}"/>
                </a:ext>
              </a:extLst>
            </p:cNvPr>
            <p:cNvSpPr txBox="1"/>
            <p:nvPr/>
          </p:nvSpPr>
          <p:spPr>
            <a:xfrm>
              <a:off x="294338" y="5304168"/>
              <a:ext cx="8516327" cy="517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600" dirty="0">
                  <a:solidFill>
                    <a:srgbClr val="FFC000"/>
                  </a:solidFill>
                  <a:highlight>
                    <a:srgbClr val="000000"/>
                  </a:highlight>
                </a:rPr>
                <a:t>B</a:t>
              </a:r>
              <a:r>
                <a:rPr lang="en-US" sz="3600" dirty="0">
                  <a:solidFill>
                    <a:srgbClr val="FFC000"/>
                  </a:solidFill>
                </a:rPr>
                <a:t> </a:t>
              </a:r>
              <a:r>
                <a:rPr lang="en-US" sz="3600" dirty="0">
                  <a:solidFill>
                    <a:srgbClr val="FFC000"/>
                  </a:solidFill>
                  <a:highlight>
                    <a:srgbClr val="800000"/>
                  </a:highlight>
                </a:rPr>
                <a:t>B</a:t>
              </a:r>
              <a:r>
                <a:rPr lang="en-US" sz="3600" dirty="0">
                  <a:solidFill>
                    <a:srgbClr val="FFC000"/>
                  </a:solidFill>
                </a:rPr>
                <a:t> </a:t>
              </a:r>
              <a:r>
                <a:rPr lang="en-US" sz="3600" dirty="0">
                  <a:solidFill>
                    <a:srgbClr val="FFC000"/>
                  </a:solidFill>
                  <a:highlight>
                    <a:srgbClr val="FF0000"/>
                  </a:highlight>
                </a:rPr>
                <a:t>R</a:t>
              </a:r>
              <a:r>
                <a:rPr lang="en-US" sz="3600" dirty="0">
                  <a:solidFill>
                    <a:srgbClr val="FFC000"/>
                  </a:solidFill>
                </a:rPr>
                <a:t> </a:t>
              </a:r>
              <a:r>
                <a:rPr lang="en-US" sz="3600" dirty="0">
                  <a:solidFill>
                    <a:srgbClr val="FF0000"/>
                  </a:solidFill>
                  <a:highlight>
                    <a:srgbClr val="FF9900"/>
                  </a:highlight>
                </a:rPr>
                <a:t>O</a:t>
              </a:r>
              <a:r>
                <a:rPr lang="en-US" sz="3600" dirty="0">
                  <a:solidFill>
                    <a:srgbClr val="FFC000"/>
                  </a:solidFill>
                </a:rPr>
                <a:t> </a:t>
              </a:r>
              <a:r>
                <a:rPr lang="en-US" sz="3600" dirty="0">
                  <a:solidFill>
                    <a:srgbClr val="FF0000"/>
                  </a:solidFill>
                  <a:highlight>
                    <a:srgbClr val="FFFF00"/>
                  </a:highlight>
                </a:rPr>
                <a:t>Y</a:t>
              </a:r>
              <a:r>
                <a:rPr lang="en-US" sz="3600" dirty="0">
                  <a:solidFill>
                    <a:srgbClr val="FF0000"/>
                  </a:solidFill>
                </a:rPr>
                <a:t> </a:t>
              </a:r>
              <a:r>
                <a:rPr lang="en-US" sz="3600" dirty="0">
                  <a:solidFill>
                    <a:srgbClr val="FF0000"/>
                  </a:solidFill>
                  <a:highlight>
                    <a:srgbClr val="00FF00"/>
                  </a:highlight>
                </a:rPr>
                <a:t>Great</a:t>
              </a:r>
              <a:r>
                <a:rPr lang="en-US" sz="3600" dirty="0">
                  <a:solidFill>
                    <a:srgbClr val="FFC000"/>
                  </a:solidFill>
                </a:rPr>
                <a:t> </a:t>
              </a:r>
              <a:r>
                <a:rPr lang="en-US" sz="3600" dirty="0">
                  <a:solidFill>
                    <a:srgbClr val="FFC000"/>
                  </a:solidFill>
                  <a:highlight>
                    <a:srgbClr val="0000FF"/>
                  </a:highlight>
                </a:rPr>
                <a:t>Britain</a:t>
              </a:r>
              <a:r>
                <a:rPr lang="en-US" sz="3600" dirty="0">
                  <a:solidFill>
                    <a:srgbClr val="FFC000"/>
                  </a:solidFill>
                </a:rPr>
                <a:t> </a:t>
              </a:r>
              <a:r>
                <a:rPr lang="en-US" sz="3600" dirty="0">
                  <a:solidFill>
                    <a:srgbClr val="FFC000"/>
                  </a:solidFill>
                  <a:highlight>
                    <a:srgbClr val="800080"/>
                  </a:highlight>
                </a:rPr>
                <a:t>Very</a:t>
              </a:r>
              <a:r>
                <a:rPr lang="en-US" sz="3600" dirty="0">
                  <a:solidFill>
                    <a:srgbClr val="FFC000"/>
                  </a:solidFill>
                </a:rPr>
                <a:t> </a:t>
              </a:r>
              <a:r>
                <a:rPr lang="en-US" sz="3600" dirty="0">
                  <a:solidFill>
                    <a:srgbClr val="FFC000"/>
                  </a:solidFill>
                  <a:highlight>
                    <a:srgbClr val="C0C0C0"/>
                  </a:highlight>
                </a:rPr>
                <a:t>Good</a:t>
              </a:r>
              <a:endParaRPr lang="en-IN" sz="3600" dirty="0">
                <a:solidFill>
                  <a:srgbClr val="FFC000"/>
                </a:solidFill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AE0DDBF-BC53-4370-9D4C-E4C51E7615E6}"/>
                </a:ext>
              </a:extLst>
            </p:cNvPr>
            <p:cNvSpPr txBox="1"/>
            <p:nvPr/>
          </p:nvSpPr>
          <p:spPr>
            <a:xfrm>
              <a:off x="6693487" y="5323571"/>
              <a:ext cx="1267630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sz="3200" dirty="0">
                  <a:solidFill>
                    <a:srgbClr val="FFC000"/>
                  </a:solidFill>
                </a:rPr>
                <a:t>Wife</a:t>
              </a:r>
              <a:endParaRPr lang="en-IN" sz="3200" dirty="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30D4BE9D-0557-49F5-BFA1-8C92DDBDE5A2}"/>
              </a:ext>
            </a:extLst>
          </p:cNvPr>
          <p:cNvSpPr txBox="1"/>
          <p:nvPr/>
        </p:nvSpPr>
        <p:spPr>
          <a:xfrm>
            <a:off x="294339" y="5972168"/>
            <a:ext cx="76667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</a:rPr>
              <a:t>0  1 2  3  4       5         6          7            8        9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2B9C1632-DB0C-4F95-8307-E73DA01C7022}"/>
              </a:ext>
            </a:extLst>
          </p:cNvPr>
          <p:cNvSpPr/>
          <p:nvPr/>
        </p:nvSpPr>
        <p:spPr>
          <a:xfrm>
            <a:off x="3267192" y="2276443"/>
            <a:ext cx="590934" cy="504986"/>
          </a:xfrm>
          <a:prstGeom prst="wedgeEllipseCallout">
            <a:avLst>
              <a:gd name="adj1" fmla="val 166515"/>
              <a:gd name="adj2" fmla="val -210559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A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55" name="Speech Bubble: Oval 54">
            <a:extLst>
              <a:ext uri="{FF2B5EF4-FFF2-40B4-BE49-F238E27FC236}">
                <a16:creationId xmlns:a16="http://schemas.microsoft.com/office/drawing/2014/main" id="{F464D678-1D4E-4E3E-ADE4-EAD45D8AE137}"/>
              </a:ext>
            </a:extLst>
          </p:cNvPr>
          <p:cNvSpPr/>
          <p:nvPr/>
        </p:nvSpPr>
        <p:spPr>
          <a:xfrm>
            <a:off x="3858125" y="2276443"/>
            <a:ext cx="732403" cy="504986"/>
          </a:xfrm>
          <a:prstGeom prst="wedgeEllipseCallout">
            <a:avLst>
              <a:gd name="adj1" fmla="val 84530"/>
              <a:gd name="adj2" fmla="val -20397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B</a:t>
            </a:r>
            <a:endParaRPr lang="en-IN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Speech Bubble: Oval 56">
                <a:extLst>
                  <a:ext uri="{FF2B5EF4-FFF2-40B4-BE49-F238E27FC236}">
                    <a16:creationId xmlns:a16="http://schemas.microsoft.com/office/drawing/2014/main" id="{F721C36D-693E-4C5B-A1AF-A630742E38C8}"/>
                  </a:ext>
                </a:extLst>
              </p:cNvPr>
              <p:cNvSpPr/>
              <p:nvPr/>
            </p:nvSpPr>
            <p:spPr>
              <a:xfrm>
                <a:off x="4674218" y="2281236"/>
                <a:ext cx="978437" cy="504986"/>
              </a:xfrm>
              <a:prstGeom prst="wedgeEllipseCallout">
                <a:avLst>
                  <a:gd name="adj1" fmla="val -2819"/>
                  <a:gd name="adj2" fmla="val -220435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sup>
                      </m:sSup>
                    </m:oMath>
                  </m:oMathPara>
                </a14:m>
                <a:endParaRPr lang="en-IN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Speech Bubble: Oval 56">
                <a:extLst>
                  <a:ext uri="{FF2B5EF4-FFF2-40B4-BE49-F238E27FC236}">
                    <a16:creationId xmlns:a16="http://schemas.microsoft.com/office/drawing/2014/main" id="{F721C36D-693E-4C5B-A1AF-A630742E38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218" y="2281236"/>
                <a:ext cx="978437" cy="504986"/>
              </a:xfrm>
              <a:prstGeom prst="wedgeEllipseCallout">
                <a:avLst>
                  <a:gd name="adj1" fmla="val -2819"/>
                  <a:gd name="adj2" fmla="val -220435"/>
                </a:avLst>
              </a:prstGeom>
              <a:blipFill>
                <a:blip r:embed="rId7"/>
                <a:stretch>
                  <a:fillRect l="-308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Speech Bubble: Oval 57">
                <a:extLst>
                  <a:ext uri="{FF2B5EF4-FFF2-40B4-BE49-F238E27FC236}">
                    <a16:creationId xmlns:a16="http://schemas.microsoft.com/office/drawing/2014/main" id="{47539A35-E18A-456D-9DDC-C185E15CB0DB}"/>
                  </a:ext>
                </a:extLst>
              </p:cNvPr>
              <p:cNvSpPr/>
              <p:nvPr/>
            </p:nvSpPr>
            <p:spPr>
              <a:xfrm>
                <a:off x="5799053" y="2305356"/>
                <a:ext cx="978437" cy="504986"/>
              </a:xfrm>
              <a:prstGeom prst="wedgeEllipseCallout">
                <a:avLst>
                  <a:gd name="adj1" fmla="val -65689"/>
                  <a:gd name="adj2" fmla="val -223727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𝑫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IN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Speech Bubble: Oval 57">
                <a:extLst>
                  <a:ext uri="{FF2B5EF4-FFF2-40B4-BE49-F238E27FC236}">
                    <a16:creationId xmlns:a16="http://schemas.microsoft.com/office/drawing/2014/main" id="{47539A35-E18A-456D-9DDC-C185E15CB0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9053" y="2305356"/>
                <a:ext cx="978437" cy="504986"/>
              </a:xfrm>
              <a:prstGeom prst="wedgeEllipseCallout">
                <a:avLst>
                  <a:gd name="adj1" fmla="val -65689"/>
                  <a:gd name="adj2" fmla="val -223727"/>
                </a:avLst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Speech Bubble: Oval 58">
                <a:extLst>
                  <a:ext uri="{FF2B5EF4-FFF2-40B4-BE49-F238E27FC236}">
                    <a16:creationId xmlns:a16="http://schemas.microsoft.com/office/drawing/2014/main" id="{F9E8BEEA-FE71-43F4-94E0-7F3BC666A969}"/>
                  </a:ext>
                </a:extLst>
              </p:cNvPr>
              <p:cNvSpPr/>
              <p:nvPr/>
            </p:nvSpPr>
            <p:spPr>
              <a:xfrm>
                <a:off x="3513927" y="2913791"/>
                <a:ext cx="3271875" cy="783921"/>
              </a:xfrm>
              <a:prstGeom prst="wedgeEllipseCallout">
                <a:avLst>
                  <a:gd name="adj1" fmla="val -4825"/>
                  <a:gd name="adj2" fmla="val -55544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4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𝟏𝟔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±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IN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Speech Bubble: Oval 58">
                <a:extLst>
                  <a:ext uri="{FF2B5EF4-FFF2-40B4-BE49-F238E27FC236}">
                    <a16:creationId xmlns:a16="http://schemas.microsoft.com/office/drawing/2014/main" id="{F9E8BEEA-FE71-43F4-94E0-7F3BC666A9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3927" y="2913791"/>
                <a:ext cx="3271875" cy="783921"/>
              </a:xfrm>
              <a:prstGeom prst="wedgeEllipseCallout">
                <a:avLst>
                  <a:gd name="adj1" fmla="val -4825"/>
                  <a:gd name="adj2" fmla="val -55544"/>
                </a:avLst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8846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15" grpId="0" animBg="1"/>
      <p:bldP spid="55" grpId="0" animBg="1"/>
      <p:bldP spid="57" grpId="0" animBg="1"/>
      <p:bldP spid="58" grpId="0" animBg="1"/>
      <p:bldP spid="5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22908E5E-1EAE-4531-AD65-0FE58171930C}"/>
  <p:tag name="ISPRING_RESOURCE_FOLDER" val="C:\Users\sumit\Documents\CurrentElectricity\1. Introduction-OL\"/>
  <p:tag name="ISPRING_PRESENTATION_PATH" val="C:\Users\sumit\Documents\CurrentElectricity\1. Introduction-OL.pptx"/>
  <p:tag name="ISPRING_PROJECT_VERSION" val="9.32"/>
  <p:tag name="ISPRING_PROJECT_FOLDER_UPDATED" val="1"/>
  <p:tag name="ISPRING_PRESENTATION_TITLE" val="1. Introduction-OL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WEB_OBJECT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WEB_OBJECT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WEB_OBJECT" val="1"/>
</p:tagLst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 w="38100">
          <a:solidFill>
            <a:srgbClr val="FFFF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rgbClr val="FFC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21481</TotalTime>
  <Words>248</Words>
  <Application>Microsoft Office PowerPoint</Application>
  <PresentationFormat>Widescreen</PresentationFormat>
  <Paragraphs>73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Introduction-OL</dc:title>
  <dc:creator>SUMITH P</dc:creator>
  <cp:lastModifiedBy>SUMITH P</cp:lastModifiedBy>
  <cp:revision>362</cp:revision>
  <dcterms:created xsi:type="dcterms:W3CDTF">2020-07-03T02:55:28Z</dcterms:created>
  <dcterms:modified xsi:type="dcterms:W3CDTF">2026-06-07T01:14:39Z</dcterms:modified>
</cp:coreProperties>
</file>