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80" r:id="rId2"/>
    <p:sldId id="279" r:id="rId3"/>
    <p:sldId id="285" r:id="rId4"/>
    <p:sldId id="287" r:id="rId5"/>
    <p:sldId id="28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Sr9rumNvhH0Iic9bvtdPw==" hashData="cxw0JtyAGrgfyz6J7rFm2XcmLkbNzGwI4Rjldf9l4MJSh9JU9ZzjqafkAslySMSrmdJRN2cPFwbdo9sjkilcv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989"/>
    <a:srgbClr val="FF9900"/>
    <a:srgbClr val="30804B"/>
    <a:srgbClr val="5F87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6" autoAdjust="0"/>
    <p:restoredTop sz="94660"/>
  </p:normalViewPr>
  <p:slideViewPr>
    <p:cSldViewPr snapToGrid="0">
      <p:cViewPr varScale="1">
        <p:scale>
          <a:sx n="60" d="100"/>
          <a:sy n="60" d="100"/>
        </p:scale>
        <p:origin x="78"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9815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evening, everyone. Today </a:t>
            </a:r>
            <a:r>
              <a:rPr lang="en-US" dirty="0"/>
              <a:t>we </a:t>
            </a:r>
            <a:r>
              <a:rPr lang="en-US"/>
              <a:t>are going to explore one </a:t>
            </a:r>
            <a:r>
              <a:rPr lang="en-US" dirty="0"/>
              <a:t>of </a:t>
            </a:r>
            <a:r>
              <a:rPr lang="en-US"/>
              <a:t>the most powerful theorems in electrostatics — </a:t>
            </a:r>
            <a:r>
              <a:rPr lang="en-US" dirty="0"/>
              <a:t>Gauss' </a:t>
            </a:r>
            <a:r>
              <a:rPr lang="en-US"/>
              <a:t>Theorem. In simple terms, this </a:t>
            </a:r>
            <a:r>
              <a:rPr lang="en-US" dirty="0"/>
              <a:t>theorem </a:t>
            </a:r>
            <a:r>
              <a:rPr lang="en-US"/>
              <a:t>tells us that </a:t>
            </a:r>
            <a:r>
              <a:rPr lang="en-US" dirty="0"/>
              <a:t>the </a:t>
            </a:r>
            <a:r>
              <a:rPr lang="en-US"/>
              <a:t>total </a:t>
            </a:r>
            <a:r>
              <a:rPr lang="en-US" dirty="0"/>
              <a:t>electric flux </a:t>
            </a:r>
            <a:r>
              <a:rPr lang="en-US"/>
              <a:t>passing through any closed surface </a:t>
            </a:r>
            <a:r>
              <a:rPr lang="en-US" dirty="0"/>
              <a:t>is </a:t>
            </a:r>
            <a:r>
              <a:rPr lang="en-US"/>
              <a:t>directly proportional to </a:t>
            </a:r>
            <a:r>
              <a:rPr lang="en-US" dirty="0"/>
              <a:t>the </a:t>
            </a:r>
            <a:r>
              <a:rPr lang="en-US"/>
              <a:t>net charge enclosed inside that </a:t>
            </a:r>
            <a:r>
              <a:rPr lang="en-US" dirty="0"/>
              <a:t>surface. </a:t>
            </a:r>
            <a:r>
              <a:rPr lang="en-US"/>
              <a:t>The proportionality </a:t>
            </a:r>
            <a:r>
              <a:rPr lang="en-US" dirty="0"/>
              <a:t>constant </a:t>
            </a:r>
            <a:r>
              <a:rPr lang="en-US"/>
              <a:t>is 1 </a:t>
            </a:r>
            <a:r>
              <a:rPr lang="en-US" dirty="0"/>
              <a:t>over </a:t>
            </a:r>
            <a:r>
              <a:rPr lang="en-US"/>
              <a:t>epsilon-naught</a:t>
            </a:r>
            <a:r>
              <a:rPr lang="en-US" dirty="0"/>
              <a:t>, the </a:t>
            </a:r>
            <a:r>
              <a:rPr lang="en-US"/>
              <a:t>permittivity of free space</a:t>
            </a:r>
            <a:r>
              <a:rPr lang="en-US" dirty="0"/>
              <a:t>. </a:t>
            </a:r>
            <a:r>
              <a:rPr lang="en-US"/>
              <a:t>Notice the key phrase here — "</a:t>
            </a:r>
            <a:r>
              <a:rPr lang="en-US" dirty="0"/>
              <a:t>any closed surface</a:t>
            </a:r>
            <a:r>
              <a:rPr lang="en-US"/>
              <a:t>." It does not matter what shape the surface is — a sphere, a cube</a:t>
            </a:r>
            <a:r>
              <a:rPr lang="en-US" dirty="0"/>
              <a:t>, </a:t>
            </a:r>
            <a:r>
              <a:rPr lang="en-US"/>
              <a:t>or an irregular blob — as long as it is closed</a:t>
            </a:r>
            <a:r>
              <a:rPr lang="en-US" dirty="0"/>
              <a:t>, the </a:t>
            </a:r>
            <a:r>
              <a:rPr lang="en-US"/>
              <a:t>theorem holds. This idea is incredibly useful because it lets us calculate electric fields for symmetric charge distributions without doing complicated integrals. Keep in mind that Gauss' theorem is actually one of Maxwell's four fundamental equations </a:t>
            </a:r>
            <a:r>
              <a:rPr lang="en-US" dirty="0"/>
              <a:t>of </a:t>
            </a:r>
            <a:r>
              <a:rPr lang="en-US"/>
              <a:t>electromagnetism, so what we learn today forms </a:t>
            </a:r>
            <a:r>
              <a:rPr lang="en-US" dirty="0"/>
              <a:t>the </a:t>
            </a:r>
            <a:r>
              <a:rPr lang="en-US"/>
              <a:t>foundation for much deeper physics</a:t>
            </a:r>
            <a:r>
              <a:rPr lang="en-US" dirty="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let us prove </a:t>
            </a:r>
            <a:r>
              <a:rPr lang="en-US" dirty="0"/>
              <a:t>Gauss' theorem </a:t>
            </a:r>
            <a:r>
              <a:rPr lang="en-US"/>
              <a:t>step by step. We start from what we already know — Coulomb's law. Consider </a:t>
            </a:r>
            <a:r>
              <a:rPr lang="en-US" dirty="0"/>
              <a:t>a </a:t>
            </a:r>
            <a:r>
              <a:rPr lang="en-US"/>
              <a:t>point </a:t>
            </a:r>
            <a:r>
              <a:rPr lang="en-US" dirty="0"/>
              <a:t>charge </a:t>
            </a:r>
            <a:r>
              <a:rPr lang="en-US"/>
              <a:t>q placed at </a:t>
            </a:r>
            <a:r>
              <a:rPr lang="en-US" dirty="0"/>
              <a:t>the </a:t>
            </a:r>
            <a:r>
              <a:rPr lang="en-US"/>
              <a:t>origin, and imagine a spherical Gaussian </a:t>
            </a:r>
            <a:r>
              <a:rPr lang="en-US" dirty="0"/>
              <a:t>surface of </a:t>
            </a:r>
            <a:r>
              <a:rPr lang="en-US"/>
              <a:t>radius r centered on it. From Coulomb's law, </a:t>
            </a:r>
            <a:r>
              <a:rPr lang="en-US" dirty="0"/>
              <a:t>the electric field </a:t>
            </a:r>
            <a:r>
              <a:rPr lang="en-US"/>
              <a:t>at any point on this sphere has magnitude E equals 1 over 4 pi epsilon-naught times q over r squared. Because of the spherical symmetry, E points radially outward and is the same at every point on the surface. So the flux integral becomes straightforward — </a:t>
            </a:r>
            <a:r>
              <a:rPr lang="en-US" dirty="0"/>
              <a:t>E dot dA </a:t>
            </a:r>
            <a:r>
              <a:rPr lang="en-US"/>
              <a:t>simply </a:t>
            </a:r>
            <a:r>
              <a:rPr lang="en-US" dirty="0"/>
              <a:t>equals </a:t>
            </a:r>
            <a:r>
              <a:rPr lang="en-US"/>
              <a:t>E times dA, since E and the area vector are parallel everywhere on the sphere. Integrating over the entire spherical surface, we get E times 4 pi r squared. Substituting the expression for E, the r squared terms cancel beautifully, and we are left with </a:t>
            </a:r>
            <a:r>
              <a:rPr lang="en-US" dirty="0"/>
              <a:t>q </a:t>
            </a:r>
            <a:r>
              <a:rPr lang="en-US"/>
              <a:t>over </a:t>
            </a:r>
            <a:r>
              <a:rPr lang="en-US" dirty="0"/>
              <a:t>epsilon-naught. This is </a:t>
            </a:r>
            <a:r>
              <a:rPr lang="en-US"/>
              <a:t>exactly what Gauss' theorem states. The elegant part </a:t>
            </a:r>
            <a:r>
              <a:rPr lang="en-US" dirty="0"/>
              <a:t>is </a:t>
            </a:r>
            <a:r>
              <a:rPr lang="en-US"/>
              <a:t>that this result extends to any closed surface, not just spheres, because the inverse-square dependence of the </a:t>
            </a:r>
            <a:r>
              <a:rPr lang="en-US" dirty="0"/>
              <a:t>electric </a:t>
            </a:r>
            <a:r>
              <a:rPr lang="en-US"/>
              <a:t>field ensures the flux depends only on the enclosed </a:t>
            </a:r>
            <a:r>
              <a:rPr lang="en-US" dirty="0"/>
              <a:t>charge</a:t>
            </a:r>
            <a:r>
              <a:rPr lang="en-US"/>
              <a:t>, regardless of the surface geometry</a:t>
            </a:r>
            <a:r>
              <a:rPr lang="en-US" dirty="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us now shift our focus to how charges are distributed in real physical systems. In practice, </a:t>
            </a:r>
            <a:r>
              <a:rPr lang="en-US" dirty="0"/>
              <a:t>we </a:t>
            </a:r>
            <a:r>
              <a:rPr lang="en-US"/>
              <a:t>rarely deal with isolated point charges — instead, </a:t>
            </a:r>
            <a:r>
              <a:rPr lang="en-US" dirty="0"/>
              <a:t>charge </a:t>
            </a:r>
            <a:r>
              <a:rPr lang="en-US"/>
              <a:t>is spread over wires, surfaces</a:t>
            </a:r>
            <a:r>
              <a:rPr lang="en-US" dirty="0"/>
              <a:t>, </a:t>
            </a:r>
            <a:r>
              <a:rPr lang="en-US"/>
              <a:t>and volumes. We begin </a:t>
            </a:r>
            <a:r>
              <a:rPr lang="en-US" dirty="0"/>
              <a:t>with </a:t>
            </a:r>
            <a:r>
              <a:rPr lang="en-US"/>
              <a:t>the simplest case: </a:t>
            </a:r>
            <a:r>
              <a:rPr lang="en-US" dirty="0"/>
              <a:t>linear charge distribution. </a:t>
            </a:r>
            <a:r>
              <a:rPr lang="en-US"/>
              <a:t>Think of a long, thin charged wire. Here, the </a:t>
            </a:r>
            <a:r>
              <a:rPr lang="en-US" dirty="0"/>
              <a:t>charge is spread along a </a:t>
            </a:r>
            <a:r>
              <a:rPr lang="en-US"/>
              <a:t>one-dimensional </a:t>
            </a:r>
            <a:r>
              <a:rPr lang="en-US" dirty="0"/>
              <a:t>line</a:t>
            </a:r>
            <a:r>
              <a:rPr lang="en-US"/>
              <a:t>. We define</a:t>
            </a:r>
            <a:r>
              <a:rPr lang="en-US" dirty="0"/>
              <a:t> a </a:t>
            </a:r>
            <a:r>
              <a:rPr lang="en-US"/>
              <a:t>quantity called </a:t>
            </a:r>
            <a:r>
              <a:rPr lang="en-US" dirty="0"/>
              <a:t>linear charge density</a:t>
            </a:r>
            <a:r>
              <a:rPr lang="en-US"/>
              <a:t>, denoted by</a:t>
            </a:r>
            <a:r>
              <a:rPr lang="en-US" dirty="0"/>
              <a:t> lambda</a:t>
            </a:r>
            <a:r>
              <a:rPr lang="en-US"/>
              <a:t>, which tells us how much </a:t>
            </a:r>
            <a:r>
              <a:rPr lang="en-US" dirty="0"/>
              <a:t>charge </a:t>
            </a:r>
            <a:r>
              <a:rPr lang="en-US"/>
              <a:t>exists </a:t>
            </a:r>
            <a:r>
              <a:rPr lang="en-US" dirty="0"/>
              <a:t>per unit length</a:t>
            </a:r>
            <a:r>
              <a:rPr lang="en-US"/>
              <a:t>. Its unit is </a:t>
            </a:r>
            <a:r>
              <a:rPr lang="en-US" dirty="0"/>
              <a:t>coulombs per meter. </a:t>
            </a:r>
            <a:r>
              <a:rPr lang="en-US"/>
              <a:t>If we want to find the </a:t>
            </a:r>
            <a:r>
              <a:rPr lang="en-US" dirty="0"/>
              <a:t>charge </a:t>
            </a:r>
            <a:r>
              <a:rPr lang="en-US"/>
              <a:t>on </a:t>
            </a:r>
            <a:r>
              <a:rPr lang="en-US" dirty="0"/>
              <a:t>a </a:t>
            </a:r>
            <a:r>
              <a:rPr lang="en-US"/>
              <a:t>tiny segment of length </a:t>
            </a:r>
            <a:r>
              <a:rPr lang="en-US" dirty="0"/>
              <a:t>dl</a:t>
            </a:r>
            <a:r>
              <a:rPr lang="en-US"/>
              <a:t>, we simply write</a:t>
            </a:r>
            <a:r>
              <a:rPr lang="en-US" dirty="0"/>
              <a:t> dq equals lambda </a:t>
            </a:r>
            <a:r>
              <a:rPr lang="en-US"/>
              <a:t>times </a:t>
            </a:r>
            <a:r>
              <a:rPr lang="en-US" dirty="0"/>
              <a:t>dl. To </a:t>
            </a:r>
            <a:r>
              <a:rPr lang="en-US"/>
              <a:t>get </a:t>
            </a:r>
            <a:r>
              <a:rPr lang="en-US" dirty="0"/>
              <a:t>the total charge </a:t>
            </a:r>
            <a:r>
              <a:rPr lang="en-US"/>
              <a:t>over </a:t>
            </a:r>
            <a:r>
              <a:rPr lang="en-US" dirty="0"/>
              <a:t>a </a:t>
            </a:r>
            <a:r>
              <a:rPr lang="en-US"/>
              <a:t>finite </a:t>
            </a:r>
            <a:r>
              <a:rPr lang="en-US" dirty="0"/>
              <a:t>length, we integrate lambda </a:t>
            </a:r>
            <a:r>
              <a:rPr lang="en-US"/>
              <a:t>over that length</a:t>
            </a:r>
            <a:r>
              <a:rPr lang="en-US" dirty="0"/>
              <a:t>. This </a:t>
            </a:r>
            <a:r>
              <a:rPr lang="en-US"/>
              <a:t>concept comes up frequently — for instance, when applying Gauss' law to find the electric field around an infinitely long charged wire, lambda </a:t>
            </a:r>
            <a:r>
              <a:rPr lang="en-US" dirty="0"/>
              <a:t>is </a:t>
            </a:r>
            <a:r>
              <a:rPr lang="en-US"/>
              <a:t>exactly the quantity we need. You will also encounter it in </a:t>
            </a:r>
            <a:r>
              <a:rPr lang="en-US" dirty="0"/>
              <a:t>problems involving </a:t>
            </a:r>
            <a:r>
              <a:rPr lang="en-US"/>
              <a:t>charged </a:t>
            </a:r>
            <a:r>
              <a:rPr lang="en-US" dirty="0"/>
              <a:t>rings and </a:t>
            </a:r>
            <a:r>
              <a:rPr lang="en-US"/>
              <a:t>semicircular arcs</a:t>
            </a:r>
            <a:r>
              <a:rPr lang="en-US" dirty="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Moving up one dimension, </a:t>
            </a:r>
            <a:r>
              <a:rPr lang="en-US" dirty="0"/>
              <a:t>we </a:t>
            </a:r>
            <a:r>
              <a:rPr lang="en-US"/>
              <a:t>now consider </a:t>
            </a:r>
            <a:r>
              <a:rPr lang="en-US" dirty="0"/>
              <a:t>surface charge distribution. </a:t>
            </a:r>
            <a:r>
              <a:rPr lang="en-US"/>
              <a:t>This is what happens when </a:t>
            </a:r>
            <a:r>
              <a:rPr lang="en-US" dirty="0"/>
              <a:t>charge is spread over a two-dimensional surface — </a:t>
            </a:r>
            <a:r>
              <a:rPr lang="en-US"/>
              <a:t>imagine </a:t>
            </a:r>
            <a:r>
              <a:rPr lang="en-US" dirty="0"/>
              <a:t>a charged </a:t>
            </a:r>
            <a:r>
              <a:rPr lang="en-US"/>
              <a:t>metallic </a:t>
            </a:r>
            <a:r>
              <a:rPr lang="en-US" dirty="0"/>
              <a:t>plate or </a:t>
            </a:r>
            <a:r>
              <a:rPr lang="en-US"/>
              <a:t>the surface of a </a:t>
            </a:r>
            <a:r>
              <a:rPr lang="en-US" dirty="0"/>
              <a:t>conductor</a:t>
            </a:r>
            <a:r>
              <a:rPr lang="en-US"/>
              <a:t>. Here</a:t>
            </a:r>
            <a:r>
              <a:rPr lang="en-US" dirty="0"/>
              <a:t> we </a:t>
            </a:r>
            <a:r>
              <a:rPr lang="en-US"/>
              <a:t>define </a:t>
            </a:r>
            <a:r>
              <a:rPr lang="en-US" dirty="0"/>
              <a:t>the surface charge density</a:t>
            </a:r>
            <a:r>
              <a:rPr lang="en-US"/>
              <a:t>, denoted by</a:t>
            </a:r>
            <a:r>
              <a:rPr lang="en-US" dirty="0"/>
              <a:t> sigma</a:t>
            </a:r>
            <a:r>
              <a:rPr lang="en-US"/>
              <a:t>, which represents </a:t>
            </a:r>
            <a:r>
              <a:rPr lang="en-US" dirty="0"/>
              <a:t>charge per unit area</a:t>
            </a:r>
            <a:r>
              <a:rPr lang="en-US"/>
              <a:t>. Its unit is </a:t>
            </a:r>
            <a:r>
              <a:rPr lang="en-US" dirty="0"/>
              <a:t>coulombs per square meter. </a:t>
            </a:r>
            <a:r>
              <a:rPr lang="en-US"/>
              <a:t>For </a:t>
            </a:r>
            <a:r>
              <a:rPr lang="en-US" dirty="0"/>
              <a:t>a small </a:t>
            </a:r>
            <a:r>
              <a:rPr lang="en-US"/>
              <a:t>patch of </a:t>
            </a:r>
            <a:r>
              <a:rPr lang="en-US" dirty="0"/>
              <a:t>area dA </a:t>
            </a:r>
            <a:r>
              <a:rPr lang="en-US"/>
              <a:t>on the surface, the charge on that patch </a:t>
            </a:r>
            <a:r>
              <a:rPr lang="en-US" dirty="0"/>
              <a:t>is dQ equals sigma </a:t>
            </a:r>
            <a:r>
              <a:rPr lang="en-US"/>
              <a:t>times </a:t>
            </a:r>
            <a:r>
              <a:rPr lang="en-US" dirty="0"/>
              <a:t>dA. </a:t>
            </a:r>
            <a:r>
              <a:rPr lang="en-US"/>
              <a:t>To find the </a:t>
            </a:r>
            <a:r>
              <a:rPr lang="en-US" dirty="0"/>
              <a:t>total charge </a:t>
            </a:r>
            <a:r>
              <a:rPr lang="en-US"/>
              <a:t>on the entire surface, we integrate </a:t>
            </a:r>
            <a:r>
              <a:rPr lang="en-US" dirty="0"/>
              <a:t>sigma over the </a:t>
            </a:r>
            <a:r>
              <a:rPr lang="en-US"/>
              <a:t>full </a:t>
            </a:r>
            <a:r>
              <a:rPr lang="en-US" dirty="0"/>
              <a:t>area A. This concept is </a:t>
            </a:r>
            <a:r>
              <a:rPr lang="en-US"/>
              <a:t>absolutely </a:t>
            </a:r>
            <a:r>
              <a:rPr lang="en-US" dirty="0"/>
              <a:t>central to </a:t>
            </a:r>
            <a:r>
              <a:rPr lang="en-US"/>
              <a:t>several important applications. For example, in a </a:t>
            </a:r>
            <a:r>
              <a:rPr lang="en-US" dirty="0"/>
              <a:t>parallel plate </a:t>
            </a:r>
            <a:r>
              <a:rPr lang="en-US"/>
              <a:t>capacitor, the charge resides on the surfaces of the plates, and sigma directly determines the electric field between them. Similarly, on the surface of a conductor in electrostatic equilibrium, all excess charge sits on the outer surface, </a:t>
            </a:r>
            <a:r>
              <a:rPr lang="en-US" dirty="0"/>
              <a:t>and </a:t>
            </a:r>
            <a:r>
              <a:rPr lang="en-US"/>
              <a:t>sigma tells us how that charge is distributed. Remember — sigma can vary from point to point on the surface unless the distribution is uniform</a:t>
            </a:r>
            <a:r>
              <a:rPr lang="en-US" dirty="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a:t>
            </a:r>
            <a:r>
              <a:rPr lang="en-US"/>
              <a:t>come to the most general case — </a:t>
            </a:r>
            <a:r>
              <a:rPr lang="en-US" dirty="0"/>
              <a:t>volume charge distribution. </a:t>
            </a:r>
            <a:r>
              <a:rPr lang="en-US"/>
              <a:t>This applies when </a:t>
            </a:r>
            <a:r>
              <a:rPr lang="en-US" dirty="0"/>
              <a:t>charge </a:t>
            </a:r>
            <a:r>
              <a:rPr lang="en-US"/>
              <a:t>is spread throughout </a:t>
            </a:r>
            <a:r>
              <a:rPr lang="en-US" dirty="0"/>
              <a:t>a three-dimensional region </a:t>
            </a:r>
            <a:r>
              <a:rPr lang="en-US"/>
              <a:t>of space. A classic </a:t>
            </a:r>
            <a:r>
              <a:rPr lang="en-US" dirty="0"/>
              <a:t>example</a:t>
            </a:r>
            <a:r>
              <a:rPr lang="en-US"/>
              <a:t> is </a:t>
            </a:r>
            <a:r>
              <a:rPr lang="en-US" dirty="0"/>
              <a:t>a uniformly charged </a:t>
            </a:r>
            <a:r>
              <a:rPr lang="en-US"/>
              <a:t>solid </a:t>
            </a:r>
            <a:r>
              <a:rPr lang="en-US" dirty="0"/>
              <a:t>sphere </a:t>
            </a:r>
            <a:r>
              <a:rPr lang="en-US"/>
              <a:t>or a charged cloud. We define </a:t>
            </a:r>
            <a:r>
              <a:rPr lang="en-US" dirty="0"/>
              <a:t>the volume charge density</a:t>
            </a:r>
            <a:r>
              <a:rPr lang="en-US"/>
              <a:t>, denoted by</a:t>
            </a:r>
            <a:r>
              <a:rPr lang="en-US" dirty="0"/>
              <a:t> rho</a:t>
            </a:r>
            <a:r>
              <a:rPr lang="en-US"/>
              <a:t>, as </a:t>
            </a:r>
            <a:r>
              <a:rPr lang="en-US" dirty="0"/>
              <a:t>the charge per unit volume, measured in coulombs per cubic meter. </a:t>
            </a:r>
            <a:r>
              <a:rPr lang="en-US"/>
              <a:t>For </a:t>
            </a:r>
            <a:r>
              <a:rPr lang="en-US" dirty="0"/>
              <a:t>a </a:t>
            </a:r>
            <a:r>
              <a:rPr lang="en-US"/>
              <a:t>tiny </a:t>
            </a:r>
            <a:r>
              <a:rPr lang="en-US" dirty="0"/>
              <a:t>volume element dV</a:t>
            </a:r>
            <a:r>
              <a:rPr lang="en-US"/>
              <a:t>, the charge contained in it</a:t>
            </a:r>
            <a:r>
              <a:rPr lang="en-US" dirty="0"/>
              <a:t> is dQ equals rho </a:t>
            </a:r>
            <a:r>
              <a:rPr lang="en-US"/>
              <a:t>times </a:t>
            </a:r>
            <a:r>
              <a:rPr lang="en-US" dirty="0"/>
              <a:t>dV. The total charge </a:t>
            </a:r>
            <a:r>
              <a:rPr lang="en-US"/>
              <a:t>in the entire volume V </a:t>
            </a:r>
            <a:r>
              <a:rPr lang="en-US" dirty="0"/>
              <a:t>is </a:t>
            </a:r>
            <a:r>
              <a:rPr lang="en-US"/>
              <a:t>obtained </a:t>
            </a:r>
            <a:r>
              <a:rPr lang="en-US" dirty="0"/>
              <a:t>by integrating rho over </a:t>
            </a:r>
            <a:r>
              <a:rPr lang="en-US"/>
              <a:t>that </a:t>
            </a:r>
            <a:r>
              <a:rPr lang="en-US" dirty="0"/>
              <a:t>volume. This is </a:t>
            </a:r>
            <a:r>
              <a:rPr lang="en-US"/>
              <a:t>the most general form of charge distribution because any physical charge arrangement — whether on a line, surface, or throughout a volume — can ultimately be described using volume charge density. When we apply Gauss' law to problems like finding the electric field inside a uniformly </a:t>
            </a:r>
            <a:r>
              <a:rPr lang="en-US" dirty="0"/>
              <a:t>charged </a:t>
            </a:r>
            <a:r>
              <a:rPr lang="en-US"/>
              <a:t>sphere, it is rho that tells us how much charge is enclosed within our Gaussian surface. To summarize our discussion today: lambda</a:t>
            </a:r>
            <a:r>
              <a:rPr lang="en-US" dirty="0"/>
              <a:t>, </a:t>
            </a:r>
            <a:r>
              <a:rPr lang="en-US"/>
              <a:t>sigma</a:t>
            </a:r>
            <a:r>
              <a:rPr lang="en-US" dirty="0"/>
              <a:t>, and </a:t>
            </a:r>
            <a:r>
              <a:rPr lang="en-US"/>
              <a:t>rho give us a systematic way to describe </a:t>
            </a:r>
            <a:r>
              <a:rPr lang="en-US" dirty="0"/>
              <a:t>charge </a:t>
            </a:r>
            <a:r>
              <a:rPr lang="en-US"/>
              <a:t>spread over one, two, and three dimensions respectively, and each connects directly to how we apply Gauss' theorem in practice</a:t>
            </a:r>
            <a:r>
              <a:rPr lang="en-US" dirty="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154A12-364E-2A72-F497-85600DBE02AA}"/>
              </a:ext>
            </a:extLst>
          </p:cNvPr>
          <p:cNvSpPr txBox="1"/>
          <p:nvPr userDrawn="1"/>
        </p:nvSpPr>
        <p:spPr>
          <a:xfrm>
            <a:off x="8797637" y="6359236"/>
            <a:ext cx="235527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chemeClr val="tx1">
                    <a:lumMod val="50000"/>
                    <a:lumOff val="50000"/>
                  </a:schemeClr>
                </a:solidFill>
              </a:rPr>
              <a:t>Prepared by: </a:t>
            </a:r>
            <a:r>
              <a:rPr lang="en-IN" dirty="0" err="1">
                <a:solidFill>
                  <a:schemeClr val="tx1">
                    <a:lumMod val="50000"/>
                    <a:lumOff val="50000"/>
                  </a:schemeClr>
                </a:solidFill>
              </a:rPr>
              <a:t>Sumith</a:t>
            </a:r>
            <a:r>
              <a:rPr lang="en-IN" dirty="0">
                <a:solidFill>
                  <a:schemeClr val="tx1">
                    <a:lumMod val="50000"/>
                    <a:lumOff val="50000"/>
                  </a:schemeClr>
                </a:solidFill>
              </a:rPr>
              <a:t> P</a:t>
            </a:r>
          </a:p>
          <a:p>
            <a:endParaRPr lang="en-IN" dirty="0"/>
          </a:p>
        </p:txBody>
      </p:sp>
    </p:spTree>
    <p:extLst>
      <p:ext uri="{BB962C8B-B14F-4D97-AF65-F5344CB8AC3E}">
        <p14:creationId xmlns:p14="http://schemas.microsoft.com/office/powerpoint/2010/main" val="1807720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AD02BA-A5E7-4F2E-B26B-8796E931B084}"/>
              </a:ext>
            </a:extLst>
          </p:cNvPr>
          <p:cNvSpPr/>
          <p:nvPr userDrawn="1"/>
        </p:nvSpPr>
        <p:spPr>
          <a:xfrm>
            <a:off x="96985" y="180074"/>
            <a:ext cx="11977048" cy="6525526"/>
          </a:xfrm>
          <a:prstGeom prst="rect">
            <a:avLst/>
          </a:prstGeom>
          <a:solidFill>
            <a:schemeClr val="bg1"/>
          </a:solidFill>
          <a:ln w="57150"/>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lumMod val="50000"/>
                  <a:lumOff val="50000"/>
                </a:schemeClr>
              </a:solidFill>
            </a:endParaRPr>
          </a:p>
        </p:txBody>
      </p:sp>
      <p:pic>
        <p:nvPicPr>
          <p:cNvPr id="4" name="Graphic 3">
            <a:extLst>
              <a:ext uri="{FF2B5EF4-FFF2-40B4-BE49-F238E27FC236}">
                <a16:creationId xmlns:a16="http://schemas.microsoft.com/office/drawing/2014/main" id="{6676D38D-2791-D68B-554A-5A0215AA28F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709358" y="5299363"/>
            <a:ext cx="1267690" cy="1267690"/>
          </a:xfrm>
          <a:prstGeom prst="rect">
            <a:avLst/>
          </a:prstGeom>
        </p:spPr>
      </p:pic>
    </p:spTree>
    <p:extLst>
      <p:ext uri="{BB962C8B-B14F-4D97-AF65-F5344CB8AC3E}">
        <p14:creationId xmlns:p14="http://schemas.microsoft.com/office/powerpoint/2010/main" val="1741263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30.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CA0CD7AB-579E-40A8-833A-B6EB38EB1105}"/>
              </a:ext>
            </a:extLst>
          </p:cNvPr>
          <p:cNvSpPr/>
          <p:nvPr/>
        </p:nvSpPr>
        <p:spPr>
          <a:xfrm rot="169900">
            <a:off x="8850534" y="2815441"/>
            <a:ext cx="450404" cy="440758"/>
          </a:xfrm>
          <a:prstGeom prst="ellipse">
            <a:avLst/>
          </a:prstGeom>
          <a:solidFill>
            <a:srgbClr val="C00000"/>
          </a:solidFill>
          <a:effectLst>
            <a:innerShdw blurRad="114300">
              <a:prstClr val="black"/>
            </a:innerShdw>
            <a:softEdge rad="0"/>
          </a:effectLst>
          <a:scene3d>
            <a:camera prst="orthographicFront"/>
            <a:lightRig rig="threePt" dir="t"/>
          </a:scene3d>
          <a:sp3d>
            <a:bevelT w="225460" h="225460"/>
            <a:bevelB w="225460" h="22546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rgbClr val="1A3055"/>
                </a:solidFill>
              </a:rPr>
              <a:t>q</a:t>
            </a:r>
          </a:p>
        </p:txBody>
      </p:sp>
      <p:sp>
        <p:nvSpPr>
          <p:cNvPr id="7" name="Oval 6">
            <a:extLst>
              <a:ext uri="{FF2B5EF4-FFF2-40B4-BE49-F238E27FC236}">
                <a16:creationId xmlns:a16="http://schemas.microsoft.com/office/drawing/2014/main" id="{A6B1FEED-A176-4CDD-A079-44E1DC5FE2E9}"/>
              </a:ext>
            </a:extLst>
          </p:cNvPr>
          <p:cNvSpPr/>
          <p:nvPr/>
        </p:nvSpPr>
        <p:spPr>
          <a:xfrm rot="169900">
            <a:off x="7693867" y="1795736"/>
            <a:ext cx="2656502" cy="2645615"/>
          </a:xfrm>
          <a:prstGeom prst="ellipse">
            <a:avLst/>
          </a:prstGeom>
          <a:gradFill flip="none" rotWithShape="1">
            <a:gsLst>
              <a:gs pos="100000">
                <a:schemeClr val="accent2">
                  <a:lumMod val="75000"/>
                  <a:alpha val="75000"/>
                </a:schemeClr>
              </a:gs>
              <a:gs pos="7000">
                <a:schemeClr val="accent2">
                  <a:lumMod val="20000"/>
                  <a:lumOff val="80000"/>
                  <a:alpha val="44000"/>
                </a:schemeClr>
              </a:gs>
            </a:gsLst>
            <a:lin ang="16200000" scaled="1"/>
            <a:tileRect/>
          </a:gradFill>
          <a:effectLst>
            <a:innerShdw blurRad="114300">
              <a:prstClr val="black"/>
            </a:innerShdw>
            <a:softEdge rad="0"/>
          </a:effectLst>
          <a:scene3d>
            <a:camera prst="orthographicFront"/>
            <a:lightRig rig="threePt" dir="t"/>
          </a:scene3d>
          <a:sp3d>
            <a:bevelT w="1353306" h="1353306"/>
            <a:bevelB w="1353306" h="1353306"/>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solidFill>
                <a:srgbClr val="1A3055"/>
              </a:solidFill>
            </a:endParaRPr>
          </a:p>
        </p:txBody>
      </p:sp>
      <p:sp>
        <p:nvSpPr>
          <p:cNvPr id="9" name="Rectangle 8">
            <a:extLst>
              <a:ext uri="{FF2B5EF4-FFF2-40B4-BE49-F238E27FC236}">
                <a16:creationId xmlns:a16="http://schemas.microsoft.com/office/drawing/2014/main" id="{76669A91-C7A0-40C2-90A9-8A28350CF0BE}"/>
              </a:ext>
            </a:extLst>
          </p:cNvPr>
          <p:cNvSpPr/>
          <p:nvPr/>
        </p:nvSpPr>
        <p:spPr>
          <a:xfrm>
            <a:off x="9654688" y="3267056"/>
            <a:ext cx="312907" cy="523220"/>
          </a:xfrm>
          <a:prstGeom prst="rect">
            <a:avLst/>
          </a:prstGeom>
        </p:spPr>
        <p:txBody>
          <a:bodyPr wrap="none">
            <a:spAutoFit/>
          </a:bodyPr>
          <a:lstStyle/>
          <a:p>
            <a:pPr algn="ctr"/>
            <a:r>
              <a:rPr lang="en-IN" sz="2800" b="1" dirty="0">
                <a:solidFill>
                  <a:srgbClr val="1A3055"/>
                </a:solidFill>
              </a:rPr>
              <a:t>r</a:t>
            </a:r>
          </a:p>
        </p:txBody>
      </p:sp>
      <p:cxnSp>
        <p:nvCxnSpPr>
          <p:cNvPr id="8" name="Straight Connector 7">
            <a:extLst>
              <a:ext uri="{FF2B5EF4-FFF2-40B4-BE49-F238E27FC236}">
                <a16:creationId xmlns:a16="http://schemas.microsoft.com/office/drawing/2014/main" id="{E785EC6D-E195-442A-9057-58CD00DA590A}"/>
              </a:ext>
            </a:extLst>
          </p:cNvPr>
          <p:cNvCxnSpPr>
            <a:cxnSpLocks/>
          </p:cNvCxnSpPr>
          <p:nvPr/>
        </p:nvCxnSpPr>
        <p:spPr>
          <a:xfrm>
            <a:off x="9039093" y="3072615"/>
            <a:ext cx="891859" cy="980624"/>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2D1B7E7-5D22-4109-B71C-836B3F8101DD}"/>
              </a:ext>
            </a:extLst>
          </p:cNvPr>
          <p:cNvSpPr/>
          <p:nvPr/>
        </p:nvSpPr>
        <p:spPr>
          <a:xfrm>
            <a:off x="10399925" y="4012324"/>
            <a:ext cx="184731" cy="923330"/>
          </a:xfrm>
          <a:prstGeom prst="rect">
            <a:avLst/>
          </a:prstGeom>
        </p:spPr>
        <p:txBody>
          <a:bodyPr wrap="none">
            <a:spAutoFit/>
          </a:bodyPr>
          <a:lstStyle/>
          <a:p>
            <a:endParaRPr lang="en-IN">
              <a:solidFill>
                <a:srgbClr val="1A3055"/>
              </a:solidFill>
            </a:endParaRPr>
          </a:p>
          <a:p>
            <a:endParaRPr lang="en-IN">
              <a:solidFill>
                <a:srgbClr val="1A3055"/>
              </a:solidFill>
            </a:endParaRPr>
          </a:p>
          <a:p>
            <a:endParaRPr lang="en-IN">
              <a:solidFill>
                <a:srgbClr val="1A3055"/>
              </a:solidFill>
            </a:endParaRPr>
          </a:p>
        </p:txBody>
      </p:sp>
      <p:grpSp>
        <p:nvGrpSpPr>
          <p:cNvPr id="29" name="Group 28">
            <a:extLst>
              <a:ext uri="{FF2B5EF4-FFF2-40B4-BE49-F238E27FC236}">
                <a16:creationId xmlns:a16="http://schemas.microsoft.com/office/drawing/2014/main" id="{14A509CD-DD9E-44E4-A237-CCEC2E0C9568}"/>
              </a:ext>
            </a:extLst>
          </p:cNvPr>
          <p:cNvGrpSpPr/>
          <p:nvPr/>
        </p:nvGrpSpPr>
        <p:grpSpPr>
          <a:xfrm>
            <a:off x="9562235" y="3644036"/>
            <a:ext cx="1090103" cy="1110290"/>
            <a:chOff x="9710033" y="3179771"/>
            <a:chExt cx="885659" cy="918674"/>
          </a:xfrm>
        </p:grpSpPr>
        <p:cxnSp>
          <p:nvCxnSpPr>
            <p:cNvPr id="20" name="Straight Connector 19">
              <a:extLst>
                <a:ext uri="{FF2B5EF4-FFF2-40B4-BE49-F238E27FC236}">
                  <a16:creationId xmlns:a16="http://schemas.microsoft.com/office/drawing/2014/main" id="{D4A761B2-BCB0-4AEE-BAA9-35217D003EFD}"/>
                </a:ext>
              </a:extLst>
            </p:cNvPr>
            <p:cNvCxnSpPr>
              <a:cxnSpLocks/>
            </p:cNvCxnSpPr>
            <p:nvPr/>
          </p:nvCxnSpPr>
          <p:spPr>
            <a:xfrm>
              <a:off x="9710033" y="3179771"/>
              <a:ext cx="885659" cy="918674"/>
            </a:xfrm>
            <a:prstGeom prst="line">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7753204F-5B74-439D-9BD0-0E73EC1D1BE0}"/>
                    </a:ext>
                  </a:extLst>
                </p:cNvPr>
                <p:cNvSpPr/>
                <p:nvPr/>
              </p:nvSpPr>
              <p:spPr>
                <a:xfrm>
                  <a:off x="9773820" y="3567557"/>
                  <a:ext cx="438966"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IN" i="1" smtClean="0">
                                <a:solidFill>
                                  <a:srgbClr val="1A3055"/>
                                </a:solidFill>
                                <a:latin typeface="Cambria Math" panose="02040503050406030204" pitchFamily="18" charset="0"/>
                              </a:rPr>
                            </m:ctrlPr>
                          </m:accPr>
                          <m:e>
                            <m:r>
                              <a:rPr lang="en-IN" i="1">
                                <a:solidFill>
                                  <a:srgbClr val="1A3055"/>
                                </a:solidFill>
                                <a:latin typeface="Cambria Math" panose="02040503050406030204" pitchFamily="18" charset="0"/>
                              </a:rPr>
                              <m:t>𝐸</m:t>
                            </m:r>
                          </m:e>
                        </m:acc>
                        <m:r>
                          <a:rPr lang="en-IN" i="1">
                            <a:solidFill>
                              <a:srgbClr val="1A3055"/>
                            </a:solidFill>
                            <a:latin typeface="Cambria Math" panose="02040503050406030204" pitchFamily="18" charset="0"/>
                          </a:rPr>
                          <m:t>.</m:t>
                        </m:r>
                      </m:oMath>
                    </m:oMathPara>
                  </a14:m>
                  <a:endParaRPr lang="en-IN">
                    <a:solidFill>
                      <a:srgbClr val="1A3055"/>
                    </a:solidFill>
                  </a:endParaRPr>
                </a:p>
              </p:txBody>
            </p:sp>
          </mc:Choice>
          <mc:Fallback xmlns="">
            <p:sp>
              <p:nvSpPr>
                <p:cNvPr id="25" name="Rectangle 24">
                  <a:extLst>
                    <a:ext uri="{FF2B5EF4-FFF2-40B4-BE49-F238E27FC236}">
                      <a16:creationId xmlns:a16="http://schemas.microsoft.com/office/drawing/2014/main" id="{7753204F-5B74-439D-9BD0-0E73EC1D1BE0}"/>
                    </a:ext>
                  </a:extLst>
                </p:cNvPr>
                <p:cNvSpPr>
                  <a:spLocks noRot="1" noChangeAspect="1" noMove="1" noResize="1" noEditPoints="1" noAdjustHandles="1" noChangeArrowheads="1" noChangeShapeType="1" noTextEdit="1"/>
                </p:cNvSpPr>
                <p:nvPr/>
              </p:nvSpPr>
              <p:spPr>
                <a:xfrm>
                  <a:off x="9773820" y="3567557"/>
                  <a:ext cx="438966" cy="402931"/>
                </a:xfrm>
                <a:prstGeom prst="rect">
                  <a:avLst/>
                </a:prstGeom>
                <a:blipFill>
                  <a:blip r:embed="rId3"/>
                  <a:stretch>
                    <a:fillRect/>
                  </a:stretch>
                </a:blipFill>
              </p:spPr>
              <p:txBody>
                <a:bodyPr/>
                <a:lstStyle/>
                <a:p>
                  <a:r>
                    <a:rPr lang="en-IN">
                      <a:noFill/>
                    </a:rPr>
                    <a:t> </a:t>
                  </a:r>
                </a:p>
              </p:txBody>
            </p:sp>
          </mc:Fallback>
        </mc:AlternateContent>
      </p:grpSp>
      <p:grpSp>
        <p:nvGrpSpPr>
          <p:cNvPr id="30" name="Group 29">
            <a:extLst>
              <a:ext uri="{FF2B5EF4-FFF2-40B4-BE49-F238E27FC236}">
                <a16:creationId xmlns:a16="http://schemas.microsoft.com/office/drawing/2014/main" id="{2864376C-BADC-45A2-BF4E-64D9512EF4A1}"/>
              </a:ext>
            </a:extLst>
          </p:cNvPr>
          <p:cNvGrpSpPr/>
          <p:nvPr/>
        </p:nvGrpSpPr>
        <p:grpSpPr>
          <a:xfrm rot="216214">
            <a:off x="9797629" y="3643863"/>
            <a:ext cx="845054" cy="723781"/>
            <a:chOff x="9587757" y="2722658"/>
            <a:chExt cx="845054" cy="723781"/>
          </a:xfrm>
        </p:grpSpPr>
        <p:sp>
          <p:nvSpPr>
            <p:cNvPr id="19" name="Oval 18">
              <a:extLst>
                <a:ext uri="{FF2B5EF4-FFF2-40B4-BE49-F238E27FC236}">
                  <a16:creationId xmlns:a16="http://schemas.microsoft.com/office/drawing/2014/main" id="{C21C1F7C-CE97-4F74-A5AE-1197BE7D35FE}"/>
                </a:ext>
              </a:extLst>
            </p:cNvPr>
            <p:cNvSpPr/>
            <p:nvPr/>
          </p:nvSpPr>
          <p:spPr>
            <a:xfrm rot="2442236">
              <a:off x="9587757" y="2722658"/>
              <a:ext cx="192867" cy="723781"/>
            </a:xfrm>
            <a:prstGeom prst="ellipse">
              <a:avLst/>
            </a:prstGeom>
            <a:solidFill>
              <a:srgbClr val="FFC000"/>
            </a:solidFill>
            <a:ln>
              <a:solidFill>
                <a:srgbClr val="FFFF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a:solidFill>
                  <a:srgbClr val="1A3055"/>
                </a:solidFill>
              </a:endParaRPr>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D6887F2D-DDB6-4147-AC46-0FB17AC98A22}"/>
                    </a:ext>
                  </a:extLst>
                </p:cNvPr>
                <p:cNvSpPr/>
                <p:nvPr/>
              </p:nvSpPr>
              <p:spPr>
                <a:xfrm>
                  <a:off x="9872914" y="2860307"/>
                  <a:ext cx="55989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b="0" i="1" smtClean="0">
                            <a:solidFill>
                              <a:srgbClr val="1A3055"/>
                            </a:solidFill>
                            <a:latin typeface="Cambria Math" panose="02040503050406030204" pitchFamily="18" charset="0"/>
                          </a:rPr>
                          <m:t>𝑑</m:t>
                        </m:r>
                        <m:acc>
                          <m:accPr>
                            <m:chr m:val="⃗"/>
                            <m:ctrlPr>
                              <a:rPr lang="en-IN" i="1" smtClean="0">
                                <a:solidFill>
                                  <a:srgbClr val="1A3055"/>
                                </a:solidFill>
                                <a:latin typeface="Cambria Math" panose="02040503050406030204" pitchFamily="18" charset="0"/>
                              </a:rPr>
                            </m:ctrlPr>
                          </m:accPr>
                          <m:e>
                            <m:r>
                              <a:rPr lang="en-IN" b="0" i="1" smtClean="0">
                                <a:solidFill>
                                  <a:srgbClr val="1A3055"/>
                                </a:solidFill>
                                <a:latin typeface="Cambria Math" panose="02040503050406030204" pitchFamily="18" charset="0"/>
                              </a:rPr>
                              <m:t>𝑎</m:t>
                            </m:r>
                          </m:e>
                        </m:acc>
                        <m:r>
                          <a:rPr lang="en-IN" i="1">
                            <a:solidFill>
                              <a:srgbClr val="1A3055"/>
                            </a:solidFill>
                            <a:latin typeface="Cambria Math" panose="02040503050406030204" pitchFamily="18" charset="0"/>
                          </a:rPr>
                          <m:t>.</m:t>
                        </m:r>
                      </m:oMath>
                    </m:oMathPara>
                  </a14:m>
                  <a:endParaRPr lang="en-IN">
                    <a:solidFill>
                      <a:srgbClr val="1A3055"/>
                    </a:solidFill>
                  </a:endParaRPr>
                </a:p>
              </p:txBody>
            </p:sp>
          </mc:Choice>
          <mc:Fallback xmlns="">
            <p:sp>
              <p:nvSpPr>
                <p:cNvPr id="26" name="Rectangle 25">
                  <a:extLst>
                    <a:ext uri="{FF2B5EF4-FFF2-40B4-BE49-F238E27FC236}">
                      <a16:creationId xmlns:a16="http://schemas.microsoft.com/office/drawing/2014/main" id="{D6887F2D-DDB6-4147-AC46-0FB17AC98A22}"/>
                    </a:ext>
                  </a:extLst>
                </p:cNvPr>
                <p:cNvSpPr>
                  <a:spLocks noRot="1" noChangeAspect="1" noMove="1" noResize="1" noEditPoints="1" noAdjustHandles="1" noChangeArrowheads="1" noChangeShapeType="1" noTextEdit="1"/>
                </p:cNvSpPr>
                <p:nvPr/>
              </p:nvSpPr>
              <p:spPr>
                <a:xfrm>
                  <a:off x="9872914" y="2860307"/>
                  <a:ext cx="559897" cy="369332"/>
                </a:xfrm>
                <a:prstGeom prst="rect">
                  <a:avLst/>
                </a:prstGeom>
                <a:blipFill>
                  <a:blip r:embed="rId4"/>
                  <a:stretch>
                    <a:fillRect t="-22951" r="-36264"/>
                  </a:stretch>
                </a:blipFill>
              </p:spPr>
              <p:txBody>
                <a:bodyPr/>
                <a:lstStyle/>
                <a:p>
                  <a:r>
                    <a:rPr lang="en-IN">
                      <a:noFill/>
                    </a:rPr>
                    <a:t> </a:t>
                  </a:r>
                </a:p>
              </p:txBody>
            </p:sp>
          </mc:Fallback>
        </mc:AlternateContent>
      </p:grpSp>
      <p:cxnSp>
        <p:nvCxnSpPr>
          <p:cNvPr id="27" name="Straight Connector 26">
            <a:extLst>
              <a:ext uri="{FF2B5EF4-FFF2-40B4-BE49-F238E27FC236}">
                <a16:creationId xmlns:a16="http://schemas.microsoft.com/office/drawing/2014/main" id="{6383D695-2C75-4282-9751-C5F63327CCD7}"/>
              </a:ext>
            </a:extLst>
          </p:cNvPr>
          <p:cNvCxnSpPr>
            <a:cxnSpLocks/>
            <a:endCxn id="24" idx="1"/>
          </p:cNvCxnSpPr>
          <p:nvPr/>
        </p:nvCxnSpPr>
        <p:spPr>
          <a:xfrm>
            <a:off x="9786112" y="3867668"/>
            <a:ext cx="613813" cy="606321"/>
          </a:xfrm>
          <a:prstGeom prst="line">
            <a:avLst/>
          </a:prstGeom>
          <a:ln w="63500">
            <a:solidFill>
              <a:srgbClr val="FF9900"/>
            </a:solidFill>
            <a:tailEnd type="triangle"/>
          </a:ln>
        </p:spPr>
        <p:style>
          <a:lnRef idx="1">
            <a:schemeClr val="accent1"/>
          </a:lnRef>
          <a:fillRef idx="0">
            <a:schemeClr val="accent1"/>
          </a:fillRef>
          <a:effectRef idx="0">
            <a:schemeClr val="accent1"/>
          </a:effectRef>
          <a:fontRef idx="minor">
            <a:schemeClr val="tx1"/>
          </a:fontRef>
        </p:style>
      </p:cxnSp>
      <p:sp>
        <p:nvSpPr>
          <p:cNvPr id="44" name="HeadingBar 44"/>
          <p:cNvSpPr/>
          <p:nvPr/>
        </p:nvSpPr>
        <p:spPr>
          <a:xfrm>
            <a:off x="315219" y="378088"/>
            <a:ext cx="11561561" cy="570000"/>
          </a:xfrm>
          <a:prstGeom prst="rect">
            <a:avLst/>
          </a:prstGeom>
          <a:solidFill>
            <a:srgbClr val="1A3055"/>
          </a:solidFill>
          <a:ln>
            <a:noFill/>
          </a:ln>
        </p:spPr>
        <p:txBody>
          <a:bodyPr/>
          <a:lstStyle/>
          <a:p>
            <a:endParaRPr lang="en-IN"/>
          </a:p>
        </p:txBody>
      </p:sp>
      <p:sp>
        <p:nvSpPr>
          <p:cNvPr id="32" name="Rectangle 31">
            <a:extLst>
              <a:ext uri="{FF2B5EF4-FFF2-40B4-BE49-F238E27FC236}">
                <a16:creationId xmlns:a16="http://schemas.microsoft.com/office/drawing/2014/main" id="{2B4FFF20-5EA9-4D38-B523-76C743998EEC}"/>
              </a:ext>
            </a:extLst>
          </p:cNvPr>
          <p:cNvSpPr/>
          <p:nvPr/>
        </p:nvSpPr>
        <p:spPr>
          <a:xfrm>
            <a:off x="935162" y="303369"/>
            <a:ext cx="8360409" cy="523220"/>
          </a:xfrm>
          <a:prstGeom prst="rect">
            <a:avLst/>
          </a:prstGeom>
        </p:spPr>
        <p:txBody>
          <a:bodyPr wrap="square">
            <a:spAutoFit/>
          </a:bodyPr>
          <a:lstStyle/>
          <a:p>
            <a:r>
              <a:rPr lang="en-IN" sz="2800" b="1" dirty="0">
                <a:solidFill>
                  <a:srgbClr val="FFFFFF"/>
                </a:solidFill>
                <a:sym typeface="Symbol" panose="05050102010706020507" pitchFamily="18" charset="2"/>
              </a:rPr>
              <a:t>Gauss’ theorem of Electrostatics </a:t>
            </a:r>
            <a:endParaRPr lang="en-IN" sz="2800" b="1" dirty="0">
              <a:solidFill>
                <a:srgbClr val="FFFFFF"/>
              </a:solidFill>
            </a:endParaRPr>
          </a:p>
        </p:txBody>
      </p:sp>
      <mc:AlternateContent xmlns:mc="http://schemas.openxmlformats.org/markup-compatibility/2006">
        <mc:Choice xmlns:a14="http://schemas.microsoft.com/office/drawing/2010/main" Requires="a14">
          <p:sp>
            <p:nvSpPr>
              <p:cNvPr id="28" name="Rectangle 27">
                <a:extLst>
                  <a:ext uri="{FF2B5EF4-FFF2-40B4-BE49-F238E27FC236}">
                    <a16:creationId xmlns:a16="http://schemas.microsoft.com/office/drawing/2014/main" id="{4F15BEF5-C1B0-4336-B233-2222B645B3F5}"/>
                  </a:ext>
                </a:extLst>
              </p:cNvPr>
              <p:cNvSpPr/>
              <p:nvPr/>
            </p:nvSpPr>
            <p:spPr>
              <a:xfrm>
                <a:off x="311784" y="1063444"/>
                <a:ext cx="6205747" cy="1506374"/>
              </a:xfrm>
              <a:prstGeom prst="rect">
                <a:avLst/>
              </a:prstGeom>
            </p:spPr>
            <p:txBody>
              <a:bodyPr wrap="square">
                <a:spAutoFit/>
              </a:bodyPr>
              <a:lstStyle/>
              <a:p>
                <a:r>
                  <a:rPr lang="en-IN" sz="2400" b="1" i="1" dirty="0">
                    <a:solidFill>
                      <a:srgbClr val="1A3055"/>
                    </a:solidFill>
                    <a:sym typeface="Symbol" panose="05050102010706020507" pitchFamily="18" charset="2"/>
                  </a:rPr>
                  <a:t>Surface integral of electric field over any closed surface  is equal to </a:t>
                </a:r>
                <a14:m>
                  <m:oMath xmlns:m="http://schemas.openxmlformats.org/officeDocument/2006/math">
                    <m:f>
                      <m:fPr>
                        <m:ctrlPr>
                          <a:rPr lang="en-IN" sz="2800" b="1" i="1" smtClean="0">
                            <a:solidFill>
                              <a:srgbClr val="FF0000"/>
                            </a:solidFill>
                            <a:latin typeface="Cambria Math" panose="02040503050406030204" pitchFamily="18" charset="0"/>
                            <a:sym typeface="Symbol" panose="05050102010706020507" pitchFamily="18" charset="2"/>
                          </a:rPr>
                        </m:ctrlPr>
                      </m:fPr>
                      <m:num>
                        <m:r>
                          <a:rPr lang="en-IN" sz="2800" b="1" i="1" smtClean="0">
                            <a:solidFill>
                              <a:srgbClr val="FF0000"/>
                            </a:solidFill>
                            <a:latin typeface="Cambria Math" panose="02040503050406030204" pitchFamily="18" charset="0"/>
                            <a:sym typeface="Symbol" panose="05050102010706020507" pitchFamily="18" charset="2"/>
                          </a:rPr>
                          <m:t>𝟏</m:t>
                        </m:r>
                      </m:num>
                      <m:den>
                        <m:sSub>
                          <m:sSubPr>
                            <m:ctrlPr>
                              <a:rPr lang="en-IN" sz="2800" b="1" i="1" smtClean="0">
                                <a:solidFill>
                                  <a:srgbClr val="FF0000"/>
                                </a:solidFill>
                                <a:latin typeface="Cambria Math" panose="02040503050406030204" pitchFamily="18" charset="0"/>
                                <a:sym typeface="Symbol" panose="05050102010706020507" pitchFamily="18" charset="2"/>
                              </a:rPr>
                            </m:ctrlPr>
                          </m:sSubPr>
                          <m:e>
                            <m:r>
                              <a:rPr lang="en-IN" sz="2800" b="1" i="1" smtClean="0">
                                <a:solidFill>
                                  <a:srgbClr val="FF0000"/>
                                </a:solidFill>
                                <a:latin typeface="Cambria Math" panose="02040503050406030204" pitchFamily="18" charset="0"/>
                                <a:sym typeface="Symbol" panose="05050102010706020507" pitchFamily="18" charset="2"/>
                              </a:rPr>
                              <m:t>𝝐</m:t>
                            </m:r>
                          </m:e>
                          <m:sub>
                            <m:r>
                              <a:rPr lang="en-IN" sz="2800" b="1" i="1" smtClean="0">
                                <a:solidFill>
                                  <a:srgbClr val="FF0000"/>
                                </a:solidFill>
                                <a:latin typeface="Cambria Math" panose="02040503050406030204" pitchFamily="18" charset="0"/>
                                <a:sym typeface="Symbol" panose="05050102010706020507" pitchFamily="18" charset="2"/>
                              </a:rPr>
                              <m:t>𝟎</m:t>
                            </m:r>
                          </m:sub>
                        </m:sSub>
                      </m:den>
                    </m:f>
                    <m:r>
                      <a:rPr lang="en-IN" sz="2800" b="1" i="1" smtClean="0">
                        <a:solidFill>
                          <a:srgbClr val="1A3055"/>
                        </a:solidFill>
                        <a:latin typeface="Cambria Math" panose="02040503050406030204" pitchFamily="18" charset="0"/>
                        <a:sym typeface="Symbol" panose="05050102010706020507" pitchFamily="18" charset="2"/>
                      </a:rPr>
                      <m:t> </m:t>
                    </m:r>
                  </m:oMath>
                </a14:m>
                <a:r>
                  <a:rPr lang="en-IN" sz="2400" b="1" i="1" dirty="0">
                    <a:solidFill>
                      <a:srgbClr val="1A3055"/>
                    </a:solidFill>
                  </a:rPr>
                  <a:t>times the total charge enclosed by that surface.</a:t>
                </a:r>
              </a:p>
            </p:txBody>
          </p:sp>
        </mc:Choice>
        <mc:Fallback>
          <p:sp>
            <p:nvSpPr>
              <p:cNvPr id="28" name="Rectangle 27">
                <a:extLst>
                  <a:ext uri="{FF2B5EF4-FFF2-40B4-BE49-F238E27FC236}">
                    <a16:creationId xmlns:a16="http://schemas.microsoft.com/office/drawing/2014/main" id="{4F15BEF5-C1B0-4336-B233-2222B645B3F5}"/>
                  </a:ext>
                </a:extLst>
              </p:cNvPr>
              <p:cNvSpPr>
                <a:spLocks noRot="1" noChangeAspect="1" noMove="1" noResize="1" noEditPoints="1" noAdjustHandles="1" noChangeArrowheads="1" noChangeShapeType="1" noTextEdit="1"/>
              </p:cNvSpPr>
              <p:nvPr/>
            </p:nvSpPr>
            <p:spPr>
              <a:xfrm>
                <a:off x="311784" y="1063444"/>
                <a:ext cx="6205747" cy="1506374"/>
              </a:xfrm>
              <a:prstGeom prst="rect">
                <a:avLst/>
              </a:prstGeom>
              <a:blipFill>
                <a:blip r:embed="rId5"/>
                <a:stretch>
                  <a:fillRect l="-1473" t="-3226" r="-1277" b="-8065"/>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3" name="Rectangle 32">
                <a:extLst>
                  <a:ext uri="{FF2B5EF4-FFF2-40B4-BE49-F238E27FC236}">
                    <a16:creationId xmlns:a16="http://schemas.microsoft.com/office/drawing/2014/main" id="{C6CF6577-702A-4E75-9646-F83328DA0901}"/>
                  </a:ext>
                </a:extLst>
              </p:cNvPr>
              <p:cNvSpPr/>
              <p:nvPr/>
            </p:nvSpPr>
            <p:spPr>
              <a:xfrm>
                <a:off x="1413421" y="3218215"/>
                <a:ext cx="4350070" cy="851643"/>
              </a:xfrm>
              <a:prstGeom prst="rect">
                <a:avLst/>
              </a:prstGeom>
              <a:ln>
                <a:solidFill>
                  <a:srgbClr val="FFFF00"/>
                </a:solidFill>
              </a:ln>
            </p:spPr>
            <p:txBody>
              <a:bodyPr wrap="square">
                <a:spAutoFit/>
              </a:bodyPr>
              <a:lstStyle/>
              <a:p>
                <a14:m>
                  <m:oMath xmlns:m="http://schemas.openxmlformats.org/officeDocument/2006/math">
                    <m:r>
                      <m:rPr>
                        <m:sty m:val="p"/>
                      </m:rPr>
                      <a:rPr lang="en-IN" sz="4400" b="0" i="0" smtClean="0">
                        <a:solidFill>
                          <a:srgbClr val="1A3055"/>
                        </a:solidFill>
                        <a:latin typeface="Cambria Math" panose="02040503050406030204" pitchFamily="18" charset="0"/>
                      </a:rPr>
                      <m:t>Φ</m:t>
                    </m:r>
                    <m:r>
                      <a:rPr lang="en-IN" sz="4400" b="0" i="1" smtClean="0">
                        <a:solidFill>
                          <a:srgbClr val="1A3055"/>
                        </a:solidFill>
                        <a:latin typeface="Cambria Math" panose="02040503050406030204" pitchFamily="18" charset="0"/>
                      </a:rPr>
                      <m:t>=</m:t>
                    </m:r>
                    <m:r>
                      <a:rPr lang="en-IN" sz="4400" i="1" smtClean="0">
                        <a:solidFill>
                          <a:srgbClr val="1A3055"/>
                        </a:solidFill>
                        <a:latin typeface="Cambria Math" panose="02040503050406030204" pitchFamily="18" charset="0"/>
                      </a:rPr>
                      <m:t>∮</m:t>
                    </m:r>
                    <m:acc>
                      <m:accPr>
                        <m:chr m:val="⃗"/>
                        <m:ctrlPr>
                          <a:rPr lang="en-IN" sz="4400" b="0" i="1" smtClean="0">
                            <a:solidFill>
                              <a:srgbClr val="1A3055"/>
                            </a:solidFill>
                            <a:latin typeface="Cambria Math" panose="02040503050406030204" pitchFamily="18" charset="0"/>
                          </a:rPr>
                        </m:ctrlPr>
                      </m:accPr>
                      <m:e>
                        <m:r>
                          <a:rPr lang="en-IN" sz="4400" b="0" i="1" smtClean="0">
                            <a:solidFill>
                              <a:srgbClr val="1A3055"/>
                            </a:solidFill>
                            <a:latin typeface="Cambria Math" panose="02040503050406030204" pitchFamily="18" charset="0"/>
                          </a:rPr>
                          <m:t>𝐸</m:t>
                        </m:r>
                      </m:e>
                    </m:acc>
                    <m:r>
                      <a:rPr lang="en-IN" sz="4400" i="1" smtClean="0">
                        <a:solidFill>
                          <a:srgbClr val="1A3055"/>
                        </a:solidFill>
                        <a:latin typeface="Cambria Math" panose="02040503050406030204" pitchFamily="18" charset="0"/>
                      </a:rPr>
                      <m:t>.</m:t>
                    </m:r>
                    <m:r>
                      <a:rPr lang="en-IN" sz="4400" b="0" i="1" smtClean="0">
                        <a:solidFill>
                          <a:srgbClr val="1A3055"/>
                        </a:solidFill>
                        <a:latin typeface="Cambria Math" panose="02040503050406030204" pitchFamily="18" charset="0"/>
                      </a:rPr>
                      <m:t>𝑑</m:t>
                    </m:r>
                    <m:acc>
                      <m:accPr>
                        <m:chr m:val="⃗"/>
                        <m:ctrlPr>
                          <a:rPr lang="en-IN" sz="4400" i="1">
                            <a:solidFill>
                              <a:srgbClr val="1A3055"/>
                            </a:solidFill>
                            <a:latin typeface="Cambria Math" panose="02040503050406030204" pitchFamily="18" charset="0"/>
                          </a:rPr>
                        </m:ctrlPr>
                      </m:accPr>
                      <m:e>
                        <m:r>
                          <a:rPr lang="en-IN" sz="4400" b="0" i="1" smtClean="0">
                            <a:solidFill>
                              <a:srgbClr val="1A3055"/>
                            </a:solidFill>
                            <a:latin typeface="Cambria Math" panose="02040503050406030204" pitchFamily="18" charset="0"/>
                          </a:rPr>
                          <m:t>𝑎</m:t>
                        </m:r>
                      </m:e>
                    </m:acc>
                  </m:oMath>
                </a14:m>
                <a:r>
                  <a:rPr lang="en-IN" sz="4400" b="1" dirty="0">
                    <a:solidFill>
                      <a:srgbClr val="1A3055"/>
                    </a:solidFill>
                  </a:rPr>
                  <a:t>=</a:t>
                </a:r>
                <a:endParaRPr lang="en-IN" sz="4400" dirty="0">
                  <a:solidFill>
                    <a:srgbClr val="1A3055"/>
                  </a:solidFill>
                </a:endParaRPr>
              </a:p>
            </p:txBody>
          </p:sp>
        </mc:Choice>
        <mc:Fallback>
          <p:sp>
            <p:nvSpPr>
              <p:cNvPr id="33" name="Rectangle 32">
                <a:extLst>
                  <a:ext uri="{FF2B5EF4-FFF2-40B4-BE49-F238E27FC236}">
                    <a16:creationId xmlns:a16="http://schemas.microsoft.com/office/drawing/2014/main" id="{C6CF6577-702A-4E75-9646-F83328DA0901}"/>
                  </a:ext>
                </a:extLst>
              </p:cNvPr>
              <p:cNvSpPr>
                <a:spLocks noRot="1" noChangeAspect="1" noMove="1" noResize="1" noEditPoints="1" noAdjustHandles="1" noChangeArrowheads="1" noChangeShapeType="1" noTextEdit="1"/>
              </p:cNvSpPr>
              <p:nvPr/>
            </p:nvSpPr>
            <p:spPr>
              <a:xfrm>
                <a:off x="1413421" y="3218215"/>
                <a:ext cx="4350070" cy="851643"/>
              </a:xfrm>
              <a:prstGeom prst="rect">
                <a:avLst/>
              </a:prstGeom>
              <a:blipFill>
                <a:blip r:embed="rId6"/>
                <a:stretch>
                  <a:fillRect t="-4225" b="-32394"/>
                </a:stretch>
              </a:blipFill>
              <a:ln>
                <a:solidFill>
                  <a:srgbClr val="FFFF00"/>
                </a:solidFill>
              </a:ln>
            </p:spPr>
            <p:txBody>
              <a:bodyPr/>
              <a:lstStyle/>
              <a:p>
                <a:r>
                  <a:rPr lang="en-IN">
                    <a:noFill/>
                  </a:rPr>
                  <a:t> </a:t>
                </a:r>
              </a:p>
            </p:txBody>
          </p:sp>
        </mc:Fallback>
      </mc:AlternateContent>
      <p:sp>
        <p:nvSpPr>
          <p:cNvPr id="4" name="Freeform: Shape 3">
            <a:extLst>
              <a:ext uri="{FF2B5EF4-FFF2-40B4-BE49-F238E27FC236}">
                <a16:creationId xmlns:a16="http://schemas.microsoft.com/office/drawing/2014/main" id="{0770DCDC-57B0-4563-A726-6094C9C9674D}"/>
              </a:ext>
            </a:extLst>
          </p:cNvPr>
          <p:cNvSpPr/>
          <p:nvPr/>
        </p:nvSpPr>
        <p:spPr>
          <a:xfrm>
            <a:off x="7046028" y="1617611"/>
            <a:ext cx="3732551" cy="3001864"/>
          </a:xfrm>
          <a:custGeom>
            <a:avLst/>
            <a:gdLst>
              <a:gd name="connsiteX0" fmla="*/ 2563318 w 3732551"/>
              <a:gd name="connsiteY0" fmla="*/ 3462728 h 3583872"/>
              <a:gd name="connsiteX1" fmla="*/ 2563318 w 3732551"/>
              <a:gd name="connsiteY1" fmla="*/ 3462728 h 3583872"/>
              <a:gd name="connsiteX2" fmla="*/ 2458387 w 3732551"/>
              <a:gd name="connsiteY2" fmla="*/ 3537679 h 3583872"/>
              <a:gd name="connsiteX3" fmla="*/ 2308485 w 3732551"/>
              <a:gd name="connsiteY3" fmla="*/ 3567659 h 3583872"/>
              <a:gd name="connsiteX4" fmla="*/ 1214203 w 3732551"/>
              <a:gd name="connsiteY4" fmla="*/ 3507698 h 3583872"/>
              <a:gd name="connsiteX5" fmla="*/ 1109272 w 3732551"/>
              <a:gd name="connsiteY5" fmla="*/ 3462728 h 3583872"/>
              <a:gd name="connsiteX6" fmla="*/ 839449 w 3732551"/>
              <a:gd name="connsiteY6" fmla="*/ 3342807 h 3583872"/>
              <a:gd name="connsiteX7" fmla="*/ 524656 w 3732551"/>
              <a:gd name="connsiteY7" fmla="*/ 3222885 h 3583872"/>
              <a:gd name="connsiteX8" fmla="*/ 344774 w 3732551"/>
              <a:gd name="connsiteY8" fmla="*/ 3057993 h 3583872"/>
              <a:gd name="connsiteX9" fmla="*/ 284813 w 3732551"/>
              <a:gd name="connsiteY9" fmla="*/ 2998033 h 3583872"/>
              <a:gd name="connsiteX10" fmla="*/ 209862 w 3732551"/>
              <a:gd name="connsiteY10" fmla="*/ 2863121 h 3583872"/>
              <a:gd name="connsiteX11" fmla="*/ 164892 w 3732551"/>
              <a:gd name="connsiteY11" fmla="*/ 2743200 h 3583872"/>
              <a:gd name="connsiteX12" fmla="*/ 104931 w 3732551"/>
              <a:gd name="connsiteY12" fmla="*/ 2638269 h 3583872"/>
              <a:gd name="connsiteX13" fmla="*/ 59961 w 3732551"/>
              <a:gd name="connsiteY13" fmla="*/ 2518347 h 3583872"/>
              <a:gd name="connsiteX14" fmla="*/ 0 w 3732551"/>
              <a:gd name="connsiteY14" fmla="*/ 2293495 h 3583872"/>
              <a:gd name="connsiteX15" fmla="*/ 29980 w 3732551"/>
              <a:gd name="connsiteY15" fmla="*/ 1888761 h 3583872"/>
              <a:gd name="connsiteX16" fmla="*/ 44971 w 3732551"/>
              <a:gd name="connsiteY16" fmla="*/ 1843790 h 3583872"/>
              <a:gd name="connsiteX17" fmla="*/ 104931 w 3732551"/>
              <a:gd name="connsiteY17" fmla="*/ 1783829 h 3583872"/>
              <a:gd name="connsiteX18" fmla="*/ 149902 w 3732551"/>
              <a:gd name="connsiteY18" fmla="*/ 1753849 h 3583872"/>
              <a:gd name="connsiteX19" fmla="*/ 269823 w 3732551"/>
              <a:gd name="connsiteY19" fmla="*/ 1663908 h 3583872"/>
              <a:gd name="connsiteX20" fmla="*/ 329784 w 3732551"/>
              <a:gd name="connsiteY20" fmla="*/ 1618938 h 3583872"/>
              <a:gd name="connsiteX21" fmla="*/ 374754 w 3732551"/>
              <a:gd name="connsiteY21" fmla="*/ 1603947 h 3583872"/>
              <a:gd name="connsiteX22" fmla="*/ 434715 w 3732551"/>
              <a:gd name="connsiteY22" fmla="*/ 1573967 h 3583872"/>
              <a:gd name="connsiteX23" fmla="*/ 479685 w 3732551"/>
              <a:gd name="connsiteY23" fmla="*/ 1543987 h 3583872"/>
              <a:gd name="connsiteX24" fmla="*/ 509666 w 3732551"/>
              <a:gd name="connsiteY24" fmla="*/ 1514007 h 3583872"/>
              <a:gd name="connsiteX25" fmla="*/ 554636 w 3732551"/>
              <a:gd name="connsiteY25" fmla="*/ 1499016 h 3583872"/>
              <a:gd name="connsiteX26" fmla="*/ 629587 w 3732551"/>
              <a:gd name="connsiteY26" fmla="*/ 1454046 h 3583872"/>
              <a:gd name="connsiteX27" fmla="*/ 674558 w 3732551"/>
              <a:gd name="connsiteY27" fmla="*/ 1394085 h 3583872"/>
              <a:gd name="connsiteX28" fmla="*/ 719528 w 3732551"/>
              <a:gd name="connsiteY28" fmla="*/ 1364105 h 3583872"/>
              <a:gd name="connsiteX29" fmla="*/ 749508 w 3732551"/>
              <a:gd name="connsiteY29" fmla="*/ 1304144 h 3583872"/>
              <a:gd name="connsiteX30" fmla="*/ 764499 w 3732551"/>
              <a:gd name="connsiteY30" fmla="*/ 1259174 h 3583872"/>
              <a:gd name="connsiteX31" fmla="*/ 809469 w 3732551"/>
              <a:gd name="connsiteY31" fmla="*/ 1109272 h 3583872"/>
              <a:gd name="connsiteX32" fmla="*/ 824459 w 3732551"/>
              <a:gd name="connsiteY32" fmla="*/ 1004341 h 3583872"/>
              <a:gd name="connsiteX33" fmla="*/ 854440 w 3732551"/>
              <a:gd name="connsiteY33" fmla="*/ 734518 h 3583872"/>
              <a:gd name="connsiteX34" fmla="*/ 869430 w 3732551"/>
              <a:gd name="connsiteY34" fmla="*/ 659567 h 3583872"/>
              <a:gd name="connsiteX35" fmla="*/ 914400 w 3732551"/>
              <a:gd name="connsiteY35" fmla="*/ 554636 h 3583872"/>
              <a:gd name="connsiteX36" fmla="*/ 959371 w 3732551"/>
              <a:gd name="connsiteY36" fmla="*/ 449705 h 3583872"/>
              <a:gd name="connsiteX37" fmla="*/ 974361 w 3732551"/>
              <a:gd name="connsiteY37" fmla="*/ 359764 h 3583872"/>
              <a:gd name="connsiteX38" fmla="*/ 1064302 w 3732551"/>
              <a:gd name="connsiteY38" fmla="*/ 239843 h 3583872"/>
              <a:gd name="connsiteX39" fmla="*/ 1079292 w 3732551"/>
              <a:gd name="connsiteY39" fmla="*/ 164892 h 3583872"/>
              <a:gd name="connsiteX40" fmla="*/ 1199213 w 3732551"/>
              <a:gd name="connsiteY40" fmla="*/ 59961 h 3583872"/>
              <a:gd name="connsiteX41" fmla="*/ 1244184 w 3732551"/>
              <a:gd name="connsiteY41" fmla="*/ 44970 h 3583872"/>
              <a:gd name="connsiteX42" fmla="*/ 1289154 w 3732551"/>
              <a:gd name="connsiteY42" fmla="*/ 14990 h 3583872"/>
              <a:gd name="connsiteX43" fmla="*/ 1379095 w 3732551"/>
              <a:gd name="connsiteY43" fmla="*/ 0 h 3583872"/>
              <a:gd name="connsiteX44" fmla="*/ 2113613 w 3732551"/>
              <a:gd name="connsiteY44" fmla="*/ 29980 h 3583872"/>
              <a:gd name="connsiteX45" fmla="*/ 2173574 w 3732551"/>
              <a:gd name="connsiteY45" fmla="*/ 59961 h 3583872"/>
              <a:gd name="connsiteX46" fmla="*/ 2293495 w 3732551"/>
              <a:gd name="connsiteY46" fmla="*/ 89941 h 3583872"/>
              <a:gd name="connsiteX47" fmla="*/ 2488367 w 3732551"/>
              <a:gd name="connsiteY47" fmla="*/ 209862 h 3583872"/>
              <a:gd name="connsiteX48" fmla="*/ 2503358 w 3732551"/>
              <a:gd name="connsiteY48" fmla="*/ 254833 h 3583872"/>
              <a:gd name="connsiteX49" fmla="*/ 2548328 w 3732551"/>
              <a:gd name="connsiteY49" fmla="*/ 284813 h 3583872"/>
              <a:gd name="connsiteX50" fmla="*/ 2623279 w 3732551"/>
              <a:gd name="connsiteY50" fmla="*/ 359764 h 3583872"/>
              <a:gd name="connsiteX51" fmla="*/ 2728210 w 3732551"/>
              <a:gd name="connsiteY51" fmla="*/ 494675 h 3583872"/>
              <a:gd name="connsiteX52" fmla="*/ 2788171 w 3732551"/>
              <a:gd name="connsiteY52" fmla="*/ 569626 h 3583872"/>
              <a:gd name="connsiteX53" fmla="*/ 2818151 w 3732551"/>
              <a:gd name="connsiteY53" fmla="*/ 599607 h 3583872"/>
              <a:gd name="connsiteX54" fmla="*/ 2863121 w 3732551"/>
              <a:gd name="connsiteY54" fmla="*/ 614597 h 3583872"/>
              <a:gd name="connsiteX55" fmla="*/ 2923082 w 3732551"/>
              <a:gd name="connsiteY55" fmla="*/ 659567 h 3583872"/>
              <a:gd name="connsiteX56" fmla="*/ 2968053 w 3732551"/>
              <a:gd name="connsiteY56" fmla="*/ 674557 h 3583872"/>
              <a:gd name="connsiteX57" fmla="*/ 3327817 w 3732551"/>
              <a:gd name="connsiteY57" fmla="*/ 689547 h 3583872"/>
              <a:gd name="connsiteX58" fmla="*/ 3537679 w 3732551"/>
              <a:gd name="connsiteY58" fmla="*/ 839449 h 3583872"/>
              <a:gd name="connsiteX59" fmla="*/ 3612630 w 3732551"/>
              <a:gd name="connsiteY59" fmla="*/ 914400 h 3583872"/>
              <a:gd name="connsiteX60" fmla="*/ 3657600 w 3732551"/>
              <a:gd name="connsiteY60" fmla="*/ 959370 h 3583872"/>
              <a:gd name="connsiteX61" fmla="*/ 3687580 w 3732551"/>
              <a:gd name="connsiteY61" fmla="*/ 1019331 h 3583872"/>
              <a:gd name="connsiteX62" fmla="*/ 3717561 w 3732551"/>
              <a:gd name="connsiteY62" fmla="*/ 1049311 h 3583872"/>
              <a:gd name="connsiteX63" fmla="*/ 3732551 w 3732551"/>
              <a:gd name="connsiteY63" fmla="*/ 1109272 h 3583872"/>
              <a:gd name="connsiteX64" fmla="*/ 3717561 w 3732551"/>
              <a:gd name="connsiteY64" fmla="*/ 1454046 h 3583872"/>
              <a:gd name="connsiteX65" fmla="*/ 3642610 w 3732551"/>
              <a:gd name="connsiteY65" fmla="*/ 1528997 h 3583872"/>
              <a:gd name="connsiteX66" fmla="*/ 3492708 w 3732551"/>
              <a:gd name="connsiteY66" fmla="*/ 1678898 h 3583872"/>
              <a:gd name="connsiteX67" fmla="*/ 3387777 w 3732551"/>
              <a:gd name="connsiteY67" fmla="*/ 1813810 h 3583872"/>
              <a:gd name="connsiteX68" fmla="*/ 3327817 w 3732551"/>
              <a:gd name="connsiteY68" fmla="*/ 2008682 h 3583872"/>
              <a:gd name="connsiteX69" fmla="*/ 3282846 w 3732551"/>
              <a:gd name="connsiteY69" fmla="*/ 2098623 h 3583872"/>
              <a:gd name="connsiteX70" fmla="*/ 3282846 w 3732551"/>
              <a:gd name="connsiteY70" fmla="*/ 2563318 h 3583872"/>
              <a:gd name="connsiteX71" fmla="*/ 3342807 w 3732551"/>
              <a:gd name="connsiteY71" fmla="*/ 2758190 h 3583872"/>
              <a:gd name="connsiteX72" fmla="*/ 3387777 w 3732551"/>
              <a:gd name="connsiteY72" fmla="*/ 2803161 h 3583872"/>
              <a:gd name="connsiteX73" fmla="*/ 3417758 w 3732551"/>
              <a:gd name="connsiteY73" fmla="*/ 2848131 h 3583872"/>
              <a:gd name="connsiteX74" fmla="*/ 3477718 w 3732551"/>
              <a:gd name="connsiteY74" fmla="*/ 2923082 h 3583872"/>
              <a:gd name="connsiteX75" fmla="*/ 3477718 w 3732551"/>
              <a:gd name="connsiteY75" fmla="*/ 3132944 h 3583872"/>
              <a:gd name="connsiteX76" fmla="*/ 3312826 w 3732551"/>
              <a:gd name="connsiteY76" fmla="*/ 3237875 h 3583872"/>
              <a:gd name="connsiteX77" fmla="*/ 3282846 w 3732551"/>
              <a:gd name="connsiteY77" fmla="*/ 3267856 h 3583872"/>
              <a:gd name="connsiteX78" fmla="*/ 3162925 w 3732551"/>
              <a:gd name="connsiteY78" fmla="*/ 3297836 h 3583872"/>
              <a:gd name="connsiteX79" fmla="*/ 3072984 w 3732551"/>
              <a:gd name="connsiteY79" fmla="*/ 3327816 h 3583872"/>
              <a:gd name="connsiteX80" fmla="*/ 2968053 w 3732551"/>
              <a:gd name="connsiteY80" fmla="*/ 3357797 h 3583872"/>
              <a:gd name="connsiteX81" fmla="*/ 2818151 w 3732551"/>
              <a:gd name="connsiteY81" fmla="*/ 3387777 h 3583872"/>
              <a:gd name="connsiteX82" fmla="*/ 2758190 w 3732551"/>
              <a:gd name="connsiteY82" fmla="*/ 3432747 h 3583872"/>
              <a:gd name="connsiteX83" fmla="*/ 2698230 w 3732551"/>
              <a:gd name="connsiteY83" fmla="*/ 3447738 h 3583872"/>
              <a:gd name="connsiteX84" fmla="*/ 2653259 w 3732551"/>
              <a:gd name="connsiteY84" fmla="*/ 3462728 h 3583872"/>
              <a:gd name="connsiteX85" fmla="*/ 2563318 w 3732551"/>
              <a:gd name="connsiteY85" fmla="*/ 3462728 h 3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732551" h="3583872">
                <a:moveTo>
                  <a:pt x="2563318" y="3462728"/>
                </a:moveTo>
                <a:lnTo>
                  <a:pt x="2563318" y="3462728"/>
                </a:lnTo>
                <a:cubicBezTo>
                  <a:pt x="2528341" y="3487712"/>
                  <a:pt x="2498133" y="3521313"/>
                  <a:pt x="2458387" y="3537679"/>
                </a:cubicBezTo>
                <a:cubicBezTo>
                  <a:pt x="2411268" y="3557081"/>
                  <a:pt x="2308485" y="3567659"/>
                  <a:pt x="2308485" y="3567659"/>
                </a:cubicBezTo>
                <a:cubicBezTo>
                  <a:pt x="1897052" y="3555378"/>
                  <a:pt x="1562961" y="3641836"/>
                  <a:pt x="1214203" y="3507698"/>
                </a:cubicBezTo>
                <a:cubicBezTo>
                  <a:pt x="1178686" y="3494037"/>
                  <a:pt x="1144249" y="3477718"/>
                  <a:pt x="1109272" y="3462728"/>
                </a:cubicBezTo>
                <a:cubicBezTo>
                  <a:pt x="997482" y="3350936"/>
                  <a:pt x="1125242" y="3465290"/>
                  <a:pt x="839449" y="3342807"/>
                </a:cubicBezTo>
                <a:cubicBezTo>
                  <a:pt x="596152" y="3238536"/>
                  <a:pt x="702766" y="3273775"/>
                  <a:pt x="524656" y="3222885"/>
                </a:cubicBezTo>
                <a:cubicBezTo>
                  <a:pt x="402139" y="3120787"/>
                  <a:pt x="462315" y="3175533"/>
                  <a:pt x="344774" y="3057993"/>
                </a:cubicBezTo>
                <a:cubicBezTo>
                  <a:pt x="324787" y="3038006"/>
                  <a:pt x="299355" y="3022271"/>
                  <a:pt x="284813" y="2998033"/>
                </a:cubicBezTo>
                <a:cubicBezTo>
                  <a:pt x="258938" y="2954907"/>
                  <a:pt x="229410" y="2910036"/>
                  <a:pt x="209862" y="2863121"/>
                </a:cubicBezTo>
                <a:cubicBezTo>
                  <a:pt x="193442" y="2823713"/>
                  <a:pt x="182946" y="2781887"/>
                  <a:pt x="164892" y="2743200"/>
                </a:cubicBezTo>
                <a:cubicBezTo>
                  <a:pt x="147856" y="2706695"/>
                  <a:pt x="121967" y="2674774"/>
                  <a:pt x="104931" y="2638269"/>
                </a:cubicBezTo>
                <a:cubicBezTo>
                  <a:pt x="86877" y="2599582"/>
                  <a:pt x="72391" y="2559189"/>
                  <a:pt x="59961" y="2518347"/>
                </a:cubicBezTo>
                <a:cubicBezTo>
                  <a:pt x="37376" y="2444138"/>
                  <a:pt x="0" y="2293495"/>
                  <a:pt x="0" y="2293495"/>
                </a:cubicBezTo>
                <a:cubicBezTo>
                  <a:pt x="9993" y="2158584"/>
                  <a:pt x="16519" y="2023371"/>
                  <a:pt x="29980" y="1888761"/>
                </a:cubicBezTo>
                <a:cubicBezTo>
                  <a:pt x="31552" y="1873038"/>
                  <a:pt x="35787" y="1856648"/>
                  <a:pt x="44971" y="1843790"/>
                </a:cubicBezTo>
                <a:cubicBezTo>
                  <a:pt x="61400" y="1820789"/>
                  <a:pt x="83470" y="1802224"/>
                  <a:pt x="104931" y="1783829"/>
                </a:cubicBezTo>
                <a:cubicBezTo>
                  <a:pt x="118610" y="1772104"/>
                  <a:pt x="136344" y="1765713"/>
                  <a:pt x="149902" y="1753849"/>
                </a:cubicBezTo>
                <a:cubicBezTo>
                  <a:pt x="255902" y="1661100"/>
                  <a:pt x="182445" y="1693034"/>
                  <a:pt x="269823" y="1663908"/>
                </a:cubicBezTo>
                <a:cubicBezTo>
                  <a:pt x="289810" y="1648918"/>
                  <a:pt x="308092" y="1631333"/>
                  <a:pt x="329784" y="1618938"/>
                </a:cubicBezTo>
                <a:cubicBezTo>
                  <a:pt x="343503" y="1611098"/>
                  <a:pt x="360231" y="1610171"/>
                  <a:pt x="374754" y="1603947"/>
                </a:cubicBezTo>
                <a:cubicBezTo>
                  <a:pt x="395293" y="1595144"/>
                  <a:pt x="415313" y="1585054"/>
                  <a:pt x="434715" y="1573967"/>
                </a:cubicBezTo>
                <a:cubicBezTo>
                  <a:pt x="450357" y="1565029"/>
                  <a:pt x="465617" y="1555241"/>
                  <a:pt x="479685" y="1543987"/>
                </a:cubicBezTo>
                <a:cubicBezTo>
                  <a:pt x="490721" y="1535158"/>
                  <a:pt x="497547" y="1521278"/>
                  <a:pt x="509666" y="1514007"/>
                </a:cubicBezTo>
                <a:cubicBezTo>
                  <a:pt x="523215" y="1505877"/>
                  <a:pt x="540503" y="1506082"/>
                  <a:pt x="554636" y="1499016"/>
                </a:cubicBezTo>
                <a:cubicBezTo>
                  <a:pt x="580696" y="1485986"/>
                  <a:pt x="604603" y="1469036"/>
                  <a:pt x="629587" y="1454046"/>
                </a:cubicBezTo>
                <a:cubicBezTo>
                  <a:pt x="644577" y="1434059"/>
                  <a:pt x="656892" y="1411751"/>
                  <a:pt x="674558" y="1394085"/>
                </a:cubicBezTo>
                <a:cubicBezTo>
                  <a:pt x="687297" y="1381346"/>
                  <a:pt x="707995" y="1377945"/>
                  <a:pt x="719528" y="1364105"/>
                </a:cubicBezTo>
                <a:cubicBezTo>
                  <a:pt x="733834" y="1346938"/>
                  <a:pt x="740705" y="1324683"/>
                  <a:pt x="749508" y="1304144"/>
                </a:cubicBezTo>
                <a:cubicBezTo>
                  <a:pt x="755732" y="1289621"/>
                  <a:pt x="759852" y="1274276"/>
                  <a:pt x="764499" y="1259174"/>
                </a:cubicBezTo>
                <a:cubicBezTo>
                  <a:pt x="779841" y="1209314"/>
                  <a:pt x="794479" y="1159239"/>
                  <a:pt x="809469" y="1109272"/>
                </a:cubicBezTo>
                <a:cubicBezTo>
                  <a:pt x="814466" y="1074295"/>
                  <a:pt x="820249" y="1039421"/>
                  <a:pt x="824459" y="1004341"/>
                </a:cubicBezTo>
                <a:cubicBezTo>
                  <a:pt x="835241" y="914491"/>
                  <a:pt x="842735" y="824252"/>
                  <a:pt x="854440" y="734518"/>
                </a:cubicBezTo>
                <a:cubicBezTo>
                  <a:pt x="857735" y="709254"/>
                  <a:pt x="861373" y="683738"/>
                  <a:pt x="869430" y="659567"/>
                </a:cubicBezTo>
                <a:cubicBezTo>
                  <a:pt x="881464" y="623466"/>
                  <a:pt x="900267" y="589968"/>
                  <a:pt x="914400" y="554636"/>
                </a:cubicBezTo>
                <a:cubicBezTo>
                  <a:pt x="958510" y="444360"/>
                  <a:pt x="891134" y="586176"/>
                  <a:pt x="959371" y="449705"/>
                </a:cubicBezTo>
                <a:cubicBezTo>
                  <a:pt x="964368" y="419725"/>
                  <a:pt x="963974" y="388328"/>
                  <a:pt x="974361" y="359764"/>
                </a:cubicBezTo>
                <a:cubicBezTo>
                  <a:pt x="995648" y="301224"/>
                  <a:pt x="1023897" y="280248"/>
                  <a:pt x="1064302" y="239843"/>
                </a:cubicBezTo>
                <a:cubicBezTo>
                  <a:pt x="1069299" y="214859"/>
                  <a:pt x="1066183" y="186740"/>
                  <a:pt x="1079292" y="164892"/>
                </a:cubicBezTo>
                <a:cubicBezTo>
                  <a:pt x="1096038" y="136982"/>
                  <a:pt x="1161019" y="79058"/>
                  <a:pt x="1199213" y="59961"/>
                </a:cubicBezTo>
                <a:cubicBezTo>
                  <a:pt x="1213346" y="52894"/>
                  <a:pt x="1230051" y="52037"/>
                  <a:pt x="1244184" y="44970"/>
                </a:cubicBezTo>
                <a:cubicBezTo>
                  <a:pt x="1260298" y="36913"/>
                  <a:pt x="1272063" y="20687"/>
                  <a:pt x="1289154" y="14990"/>
                </a:cubicBezTo>
                <a:cubicBezTo>
                  <a:pt x="1317988" y="5379"/>
                  <a:pt x="1349115" y="4997"/>
                  <a:pt x="1379095" y="0"/>
                </a:cubicBezTo>
                <a:cubicBezTo>
                  <a:pt x="1623934" y="9993"/>
                  <a:pt x="1869265" y="11539"/>
                  <a:pt x="2113613" y="29980"/>
                </a:cubicBezTo>
                <a:cubicBezTo>
                  <a:pt x="2135896" y="31662"/>
                  <a:pt x="2152375" y="52894"/>
                  <a:pt x="2173574" y="59961"/>
                </a:cubicBezTo>
                <a:cubicBezTo>
                  <a:pt x="2252024" y="86111"/>
                  <a:pt x="2231793" y="61895"/>
                  <a:pt x="2293495" y="89941"/>
                </a:cubicBezTo>
                <a:cubicBezTo>
                  <a:pt x="2422489" y="148575"/>
                  <a:pt x="2392510" y="133176"/>
                  <a:pt x="2488367" y="209862"/>
                </a:cubicBezTo>
                <a:cubicBezTo>
                  <a:pt x="2493364" y="224852"/>
                  <a:pt x="2493487" y="242494"/>
                  <a:pt x="2503358" y="254833"/>
                </a:cubicBezTo>
                <a:cubicBezTo>
                  <a:pt x="2514612" y="268901"/>
                  <a:pt x="2534770" y="272950"/>
                  <a:pt x="2548328" y="284813"/>
                </a:cubicBezTo>
                <a:cubicBezTo>
                  <a:pt x="2574918" y="308079"/>
                  <a:pt x="2598295" y="334780"/>
                  <a:pt x="2623279" y="359764"/>
                </a:cubicBezTo>
                <a:cubicBezTo>
                  <a:pt x="2657060" y="461106"/>
                  <a:pt x="2612652" y="350227"/>
                  <a:pt x="2728210" y="494675"/>
                </a:cubicBezTo>
                <a:cubicBezTo>
                  <a:pt x="2748197" y="519659"/>
                  <a:pt x="2767349" y="545334"/>
                  <a:pt x="2788171" y="569626"/>
                </a:cubicBezTo>
                <a:cubicBezTo>
                  <a:pt x="2797369" y="580357"/>
                  <a:pt x="2806032" y="592336"/>
                  <a:pt x="2818151" y="599607"/>
                </a:cubicBezTo>
                <a:cubicBezTo>
                  <a:pt x="2831700" y="607737"/>
                  <a:pt x="2848131" y="609600"/>
                  <a:pt x="2863121" y="614597"/>
                </a:cubicBezTo>
                <a:cubicBezTo>
                  <a:pt x="2883108" y="629587"/>
                  <a:pt x="2901390" y="647172"/>
                  <a:pt x="2923082" y="659567"/>
                </a:cubicBezTo>
                <a:cubicBezTo>
                  <a:pt x="2936801" y="667406"/>
                  <a:pt x="2952295" y="673390"/>
                  <a:pt x="2968053" y="674557"/>
                </a:cubicBezTo>
                <a:cubicBezTo>
                  <a:pt x="3087750" y="683423"/>
                  <a:pt x="3207896" y="684550"/>
                  <a:pt x="3327817" y="689547"/>
                </a:cubicBezTo>
                <a:cubicBezTo>
                  <a:pt x="3478212" y="754003"/>
                  <a:pt x="3405841" y="707610"/>
                  <a:pt x="3537679" y="839449"/>
                </a:cubicBezTo>
                <a:lnTo>
                  <a:pt x="3612630" y="914400"/>
                </a:lnTo>
                <a:lnTo>
                  <a:pt x="3657600" y="959370"/>
                </a:lnTo>
                <a:cubicBezTo>
                  <a:pt x="3667593" y="979357"/>
                  <a:pt x="3675185" y="1000738"/>
                  <a:pt x="3687580" y="1019331"/>
                </a:cubicBezTo>
                <a:cubicBezTo>
                  <a:pt x="3695420" y="1031090"/>
                  <a:pt x="3711240" y="1036670"/>
                  <a:pt x="3717561" y="1049311"/>
                </a:cubicBezTo>
                <a:cubicBezTo>
                  <a:pt x="3726775" y="1067738"/>
                  <a:pt x="3727554" y="1089285"/>
                  <a:pt x="3732551" y="1109272"/>
                </a:cubicBezTo>
                <a:cubicBezTo>
                  <a:pt x="3727554" y="1224197"/>
                  <a:pt x="3741664" y="1341566"/>
                  <a:pt x="3717561" y="1454046"/>
                </a:cubicBezTo>
                <a:cubicBezTo>
                  <a:pt x="3710158" y="1488594"/>
                  <a:pt x="3667594" y="1504013"/>
                  <a:pt x="3642610" y="1528997"/>
                </a:cubicBezTo>
                <a:lnTo>
                  <a:pt x="3492708" y="1678898"/>
                </a:lnTo>
                <a:cubicBezTo>
                  <a:pt x="3441081" y="1756341"/>
                  <a:pt x="3474262" y="1710029"/>
                  <a:pt x="3387777" y="1813810"/>
                </a:cubicBezTo>
                <a:cubicBezTo>
                  <a:pt x="3375162" y="1857963"/>
                  <a:pt x="3346672" y="1963429"/>
                  <a:pt x="3327817" y="2008682"/>
                </a:cubicBezTo>
                <a:cubicBezTo>
                  <a:pt x="3314925" y="2039623"/>
                  <a:pt x="3297836" y="2068643"/>
                  <a:pt x="3282846" y="2098623"/>
                </a:cubicBezTo>
                <a:cubicBezTo>
                  <a:pt x="3262275" y="2283768"/>
                  <a:pt x="3249822" y="2332150"/>
                  <a:pt x="3282846" y="2563318"/>
                </a:cubicBezTo>
                <a:cubicBezTo>
                  <a:pt x="3292457" y="2630598"/>
                  <a:pt x="3294751" y="2710133"/>
                  <a:pt x="3342807" y="2758190"/>
                </a:cubicBezTo>
                <a:cubicBezTo>
                  <a:pt x="3357797" y="2773180"/>
                  <a:pt x="3374206" y="2786875"/>
                  <a:pt x="3387777" y="2803161"/>
                </a:cubicBezTo>
                <a:cubicBezTo>
                  <a:pt x="3399311" y="2817001"/>
                  <a:pt x="3406948" y="2833718"/>
                  <a:pt x="3417758" y="2848131"/>
                </a:cubicBezTo>
                <a:cubicBezTo>
                  <a:pt x="3436955" y="2873727"/>
                  <a:pt x="3457731" y="2898098"/>
                  <a:pt x="3477718" y="2923082"/>
                </a:cubicBezTo>
                <a:cubicBezTo>
                  <a:pt x="3493809" y="2987447"/>
                  <a:pt x="3521760" y="3070552"/>
                  <a:pt x="3477718" y="3132944"/>
                </a:cubicBezTo>
                <a:cubicBezTo>
                  <a:pt x="3440147" y="3186169"/>
                  <a:pt x="3358893" y="3191807"/>
                  <a:pt x="3312826" y="3237875"/>
                </a:cubicBezTo>
                <a:cubicBezTo>
                  <a:pt x="3302833" y="3247869"/>
                  <a:pt x="3294965" y="3260585"/>
                  <a:pt x="3282846" y="3267856"/>
                </a:cubicBezTo>
                <a:cubicBezTo>
                  <a:pt x="3257578" y="3283017"/>
                  <a:pt x="3182626" y="3292463"/>
                  <a:pt x="3162925" y="3297836"/>
                </a:cubicBezTo>
                <a:cubicBezTo>
                  <a:pt x="3132436" y="3306151"/>
                  <a:pt x="3103189" y="3318522"/>
                  <a:pt x="3072984" y="3327816"/>
                </a:cubicBezTo>
                <a:cubicBezTo>
                  <a:pt x="3038216" y="3338514"/>
                  <a:pt x="3003463" y="3349465"/>
                  <a:pt x="2968053" y="3357797"/>
                </a:cubicBezTo>
                <a:cubicBezTo>
                  <a:pt x="2918451" y="3369468"/>
                  <a:pt x="2818151" y="3387777"/>
                  <a:pt x="2818151" y="3387777"/>
                </a:cubicBezTo>
                <a:cubicBezTo>
                  <a:pt x="2798164" y="3402767"/>
                  <a:pt x="2780536" y="3421574"/>
                  <a:pt x="2758190" y="3432747"/>
                </a:cubicBezTo>
                <a:cubicBezTo>
                  <a:pt x="2739763" y="3441960"/>
                  <a:pt x="2718039" y="3442078"/>
                  <a:pt x="2698230" y="3447738"/>
                </a:cubicBezTo>
                <a:cubicBezTo>
                  <a:pt x="2683037" y="3452079"/>
                  <a:pt x="2668249" y="3457731"/>
                  <a:pt x="2653259" y="3462728"/>
                </a:cubicBezTo>
                <a:cubicBezTo>
                  <a:pt x="2585304" y="3513694"/>
                  <a:pt x="2578308" y="3462728"/>
                  <a:pt x="2563318" y="3462728"/>
                </a:cubicBezTo>
                <a:close/>
              </a:path>
            </a:pathLst>
          </a:custGeom>
          <a:gradFill>
            <a:gsLst>
              <a:gs pos="0">
                <a:schemeClr val="accent2">
                  <a:lumMod val="0"/>
                  <a:lumOff val="100000"/>
                  <a:alpha val="11000"/>
                </a:schemeClr>
              </a:gs>
              <a:gs pos="35000">
                <a:schemeClr val="accent2">
                  <a:lumMod val="0"/>
                  <a:lumOff val="100000"/>
                </a:schemeClr>
              </a:gs>
              <a:gs pos="100000">
                <a:schemeClr val="accent2">
                  <a:lumMod val="100000"/>
                  <a:alpha val="0"/>
                </a:schemeClr>
              </a:gs>
            </a:gsLst>
            <a:path path="circle">
              <a:fillToRect l="50000" t="-80000" r="50000" b="180000"/>
            </a:path>
          </a:gradFill>
          <a:ln>
            <a:noFill/>
          </a:ln>
          <a:scene3d>
            <a:camera prst="orthographicFront"/>
            <a:lightRig rig="threePt" dir="t"/>
          </a:scene3d>
          <a:sp3d>
            <a:bevelT w="2540000" h="317500"/>
            <a:bevelB w="635000" h="635000"/>
          </a:sp3d>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a:solidFill>
                <a:srgbClr val="1A3055"/>
              </a:solidFill>
            </a:endParaRPr>
          </a:p>
        </p:txBody>
      </p:sp>
      <p:sp>
        <p:nvSpPr>
          <p:cNvPr id="5" name="TextBox 4">
            <a:extLst>
              <a:ext uri="{FF2B5EF4-FFF2-40B4-BE49-F238E27FC236}">
                <a16:creationId xmlns:a16="http://schemas.microsoft.com/office/drawing/2014/main" id="{6072B76B-B8E4-63A2-1FE2-2A78F23EB040}"/>
              </a:ext>
            </a:extLst>
          </p:cNvPr>
          <p:cNvSpPr txBox="1"/>
          <p:nvPr/>
        </p:nvSpPr>
        <p:spPr>
          <a:xfrm>
            <a:off x="1208810" y="5270432"/>
            <a:ext cx="6158344" cy="646331"/>
          </a:xfrm>
          <a:prstGeom prst="rect">
            <a:avLst/>
          </a:prstGeom>
          <a:noFill/>
        </p:spPr>
        <p:txBody>
          <a:bodyPr wrap="square">
            <a:spAutoFit/>
          </a:bodyPr>
          <a:lstStyle/>
          <a:p>
            <a:r>
              <a:rPr lang="en-IN" sz="1800" b="1" i="1" dirty="0">
                <a:solidFill>
                  <a:srgbClr val="1A3055"/>
                </a:solidFill>
                <a:sym typeface="Symbol" panose="05050102010706020507" pitchFamily="18" charset="2"/>
              </a:rPr>
              <a:t>NB: Surface integral of electric field over any closed surface is the flux over the surface</a:t>
            </a:r>
            <a:endParaRPr lang="en-IN" dirty="0"/>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DD14853-A76E-061A-2805-1C1986BE9D99}"/>
                  </a:ext>
                </a:extLst>
              </p:cNvPr>
              <p:cNvSpPr txBox="1"/>
              <p:nvPr/>
            </p:nvSpPr>
            <p:spPr>
              <a:xfrm>
                <a:off x="4546987" y="3218215"/>
                <a:ext cx="944393" cy="9089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N" sz="2800" b="1" i="1" smtClean="0">
                              <a:solidFill>
                                <a:srgbClr val="1A3055"/>
                              </a:solidFill>
                              <a:latin typeface="Cambria Math" panose="02040503050406030204" pitchFamily="18" charset="0"/>
                            </a:rPr>
                          </m:ctrlPr>
                        </m:fPr>
                        <m:num>
                          <m:sSub>
                            <m:sSubPr>
                              <m:ctrlPr>
                                <a:rPr lang="en-IN" sz="2800" b="1" i="1" smtClean="0">
                                  <a:solidFill>
                                    <a:srgbClr val="1A3055"/>
                                  </a:solidFill>
                                  <a:latin typeface="Cambria Math" panose="02040503050406030204" pitchFamily="18" charset="0"/>
                                </a:rPr>
                              </m:ctrlPr>
                            </m:sSubPr>
                            <m:e>
                              <m:r>
                                <a:rPr lang="en-IN" sz="2800" b="1" i="1">
                                  <a:solidFill>
                                    <a:srgbClr val="1A3055"/>
                                  </a:solidFill>
                                  <a:latin typeface="Cambria Math" panose="02040503050406030204" pitchFamily="18" charset="0"/>
                                </a:rPr>
                                <m:t>𝒒</m:t>
                              </m:r>
                            </m:e>
                            <m:sub>
                              <m:r>
                                <a:rPr lang="en-IN" sz="2800" b="1" i="1" smtClean="0">
                                  <a:solidFill>
                                    <a:srgbClr val="1A3055"/>
                                  </a:solidFill>
                                  <a:latin typeface="Cambria Math" panose="02040503050406030204" pitchFamily="18" charset="0"/>
                                </a:rPr>
                                <m:t>𝒆𝒏𝒄</m:t>
                              </m:r>
                            </m:sub>
                          </m:sSub>
                        </m:num>
                        <m:den>
                          <m:sSub>
                            <m:sSubPr>
                              <m:ctrlPr>
                                <a:rPr lang="en-IN" sz="2800" b="1" i="1">
                                  <a:solidFill>
                                    <a:srgbClr val="1A3055"/>
                                  </a:solidFill>
                                  <a:latin typeface="Cambria Math" panose="02040503050406030204" pitchFamily="18" charset="0"/>
                                </a:rPr>
                              </m:ctrlPr>
                            </m:sSubPr>
                            <m:e>
                              <m:r>
                                <a:rPr lang="en-IN" sz="2800" b="1" i="1">
                                  <a:solidFill>
                                    <a:srgbClr val="1A3055"/>
                                  </a:solidFill>
                                  <a:latin typeface="Cambria Math" panose="02040503050406030204" pitchFamily="18" charset="0"/>
                                </a:rPr>
                                <m:t>𝝐</m:t>
                              </m:r>
                            </m:e>
                            <m:sub>
                              <m:r>
                                <a:rPr lang="en-IN" sz="2800" b="1" i="1">
                                  <a:solidFill>
                                    <a:srgbClr val="1A3055"/>
                                  </a:solidFill>
                                  <a:latin typeface="Cambria Math" panose="02040503050406030204" pitchFamily="18" charset="0"/>
                                </a:rPr>
                                <m:t>𝟎</m:t>
                              </m:r>
                            </m:sub>
                          </m:sSub>
                          <m:r>
                            <a:rPr lang="en-IN" sz="2800" b="1" i="1">
                              <a:solidFill>
                                <a:srgbClr val="1A3055"/>
                              </a:solidFill>
                              <a:latin typeface="Cambria Math" panose="02040503050406030204" pitchFamily="18" charset="0"/>
                            </a:rPr>
                            <m:t>   </m:t>
                          </m:r>
                        </m:den>
                      </m:f>
                    </m:oMath>
                  </m:oMathPara>
                </a14:m>
                <a:endParaRPr lang="en-IN" dirty="0"/>
              </a:p>
            </p:txBody>
          </p:sp>
        </mc:Choice>
        <mc:Fallback>
          <p:sp>
            <p:nvSpPr>
              <p:cNvPr id="10" name="TextBox 9">
                <a:extLst>
                  <a:ext uri="{FF2B5EF4-FFF2-40B4-BE49-F238E27FC236}">
                    <a16:creationId xmlns:a16="http://schemas.microsoft.com/office/drawing/2014/main" id="{1DD14853-A76E-061A-2805-1C1986BE9D99}"/>
                  </a:ext>
                </a:extLst>
              </p:cNvPr>
              <p:cNvSpPr txBox="1">
                <a:spLocks noRot="1" noChangeAspect="1" noMove="1" noResize="1" noEditPoints="1" noAdjustHandles="1" noChangeArrowheads="1" noChangeShapeType="1" noTextEdit="1"/>
              </p:cNvSpPr>
              <p:nvPr/>
            </p:nvSpPr>
            <p:spPr>
              <a:xfrm>
                <a:off x="4546987" y="3218215"/>
                <a:ext cx="944393" cy="908903"/>
              </a:xfrm>
              <a:prstGeom prst="rect">
                <a:avLst/>
              </a:prstGeom>
              <a:blipFill>
                <a:blip r:embed="rId7"/>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674178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7"/>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8"/>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9"/>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7"/>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9"/>
                                        </p:tgtEl>
                                        <p:attrNameLst>
                                          <p:attrName>style.visibility</p:attrName>
                                        </p:attrNameLst>
                                      </p:cBhvr>
                                      <p:to>
                                        <p:strVal val="hidden"/>
                                      </p:to>
                                    </p:set>
                                  </p:childTnLst>
                                </p:cTn>
                              </p:par>
                              <p:par>
                                <p:cTn id="61" presetID="1" presetClass="exit" presetSubtype="0" fill="hold" grpId="0" nodeType="withEffect" nodePh="1">
                                  <p:stCondLst>
                                    <p:cond delay="0"/>
                                  </p:stCondLst>
                                  <p:endCondLst>
                                    <p:cond evt="begin" delay="0">
                                      <p:tn val="61"/>
                                    </p:cond>
                                  </p:endCondLst>
                                  <p:childTnLst>
                                    <p:set>
                                      <p:cBhvr>
                                        <p:cTn id="62" dur="1" fill="hold">
                                          <p:stCondLst>
                                            <p:cond delay="0"/>
                                          </p:stCondLst>
                                        </p:cTn>
                                        <p:tgtEl>
                                          <p:spTgt spid="2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1" animBg="1"/>
      <p:bldP spid="9" grpId="0"/>
      <p:bldP spid="9" grpId="1"/>
      <p:bldP spid="24" grpId="0"/>
      <p:bldP spid="28" grpId="0"/>
      <p:bldP spid="33" grpId="0" animBg="1"/>
      <p:bldP spid="4" grpId="0" animBg="1"/>
      <p:bldP spid="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CA0CD7AB-579E-40A8-833A-B6EB38EB1105}"/>
              </a:ext>
            </a:extLst>
          </p:cNvPr>
          <p:cNvSpPr/>
          <p:nvPr/>
        </p:nvSpPr>
        <p:spPr>
          <a:xfrm rot="169900">
            <a:off x="8670425" y="1978232"/>
            <a:ext cx="450404" cy="440758"/>
          </a:xfrm>
          <a:prstGeom prst="ellipse">
            <a:avLst/>
          </a:prstGeom>
          <a:solidFill>
            <a:srgbClr val="C00000"/>
          </a:solidFill>
          <a:effectLst>
            <a:innerShdw blurRad="114300">
              <a:prstClr val="black"/>
            </a:innerShdw>
            <a:softEdge rad="0"/>
          </a:effectLst>
          <a:scene3d>
            <a:camera prst="orthographicFront"/>
            <a:lightRig rig="threePt" dir="t"/>
          </a:scene3d>
          <a:sp3d>
            <a:bevelT w="225460" h="225460"/>
            <a:bevelB w="225460" h="22546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a:solidFill>
                  <a:srgbClr val="1A3055"/>
                </a:solidFill>
              </a:rPr>
              <a:t>q</a:t>
            </a:r>
          </a:p>
        </p:txBody>
      </p:sp>
      <p:sp>
        <p:nvSpPr>
          <p:cNvPr id="7" name="Oval 6">
            <a:extLst>
              <a:ext uri="{FF2B5EF4-FFF2-40B4-BE49-F238E27FC236}">
                <a16:creationId xmlns:a16="http://schemas.microsoft.com/office/drawing/2014/main" id="{A6B1FEED-A176-4CDD-A079-44E1DC5FE2E9}"/>
              </a:ext>
            </a:extLst>
          </p:cNvPr>
          <p:cNvSpPr/>
          <p:nvPr/>
        </p:nvSpPr>
        <p:spPr>
          <a:xfrm rot="169900">
            <a:off x="7558074" y="915650"/>
            <a:ext cx="2656502" cy="2645615"/>
          </a:xfrm>
          <a:prstGeom prst="ellipse">
            <a:avLst/>
          </a:prstGeom>
          <a:gradFill flip="none" rotWithShape="1">
            <a:gsLst>
              <a:gs pos="100000">
                <a:schemeClr val="accent2">
                  <a:lumMod val="75000"/>
                  <a:alpha val="75000"/>
                </a:schemeClr>
              </a:gs>
              <a:gs pos="7000">
                <a:schemeClr val="accent2">
                  <a:lumMod val="20000"/>
                  <a:lumOff val="80000"/>
                  <a:alpha val="44000"/>
                </a:schemeClr>
              </a:gs>
            </a:gsLst>
            <a:lin ang="16200000" scaled="1"/>
            <a:tileRect/>
          </a:gradFill>
          <a:effectLst>
            <a:innerShdw blurRad="114300">
              <a:prstClr val="black"/>
            </a:innerShdw>
            <a:softEdge rad="0"/>
          </a:effectLst>
          <a:scene3d>
            <a:camera prst="orthographicFront"/>
            <a:lightRig rig="threePt" dir="t"/>
          </a:scene3d>
          <a:sp3d>
            <a:bevelT w="1353306" h="1353306"/>
            <a:bevelB w="1353306" h="1353306"/>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000" b="1">
              <a:solidFill>
                <a:srgbClr val="1A3055"/>
              </a:solidFill>
            </a:endParaRPr>
          </a:p>
        </p:txBody>
      </p:sp>
      <p:sp>
        <p:nvSpPr>
          <p:cNvPr id="9" name="Rectangle 8">
            <a:extLst>
              <a:ext uri="{FF2B5EF4-FFF2-40B4-BE49-F238E27FC236}">
                <a16:creationId xmlns:a16="http://schemas.microsoft.com/office/drawing/2014/main" id="{76669A91-C7A0-40C2-90A9-8A28350CF0BE}"/>
              </a:ext>
            </a:extLst>
          </p:cNvPr>
          <p:cNvSpPr/>
          <p:nvPr/>
        </p:nvSpPr>
        <p:spPr>
          <a:xfrm>
            <a:off x="9474580" y="2429847"/>
            <a:ext cx="312906" cy="523220"/>
          </a:xfrm>
          <a:prstGeom prst="rect">
            <a:avLst/>
          </a:prstGeom>
        </p:spPr>
        <p:txBody>
          <a:bodyPr wrap="none">
            <a:spAutoFit/>
          </a:bodyPr>
          <a:lstStyle/>
          <a:p>
            <a:pPr algn="ctr"/>
            <a:r>
              <a:rPr lang="en-IN" sz="2800" b="1">
                <a:solidFill>
                  <a:srgbClr val="1A3055"/>
                </a:solidFill>
              </a:rPr>
              <a:t>r</a:t>
            </a:r>
          </a:p>
        </p:txBody>
      </p:sp>
      <p:cxnSp>
        <p:nvCxnSpPr>
          <p:cNvPr id="8" name="Straight Connector 7">
            <a:extLst>
              <a:ext uri="{FF2B5EF4-FFF2-40B4-BE49-F238E27FC236}">
                <a16:creationId xmlns:a16="http://schemas.microsoft.com/office/drawing/2014/main" id="{E785EC6D-E195-442A-9057-58CD00DA590A}"/>
              </a:ext>
            </a:extLst>
          </p:cNvPr>
          <p:cNvCxnSpPr>
            <a:cxnSpLocks/>
            <a:endCxn id="7" idx="5"/>
          </p:cNvCxnSpPr>
          <p:nvPr/>
        </p:nvCxnSpPr>
        <p:spPr>
          <a:xfrm>
            <a:off x="8886325" y="2238457"/>
            <a:ext cx="891859" cy="980624"/>
          </a:xfrm>
          <a:prstGeom prst="line">
            <a:avLst/>
          </a:prstGeom>
          <a:ln w="63500">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2D1B7E7-5D22-4109-B71C-836B3F8101DD}"/>
              </a:ext>
            </a:extLst>
          </p:cNvPr>
          <p:cNvSpPr/>
          <p:nvPr/>
        </p:nvSpPr>
        <p:spPr>
          <a:xfrm>
            <a:off x="10219816" y="3175115"/>
            <a:ext cx="184731" cy="923330"/>
          </a:xfrm>
          <a:prstGeom prst="rect">
            <a:avLst/>
          </a:prstGeom>
        </p:spPr>
        <p:txBody>
          <a:bodyPr wrap="none">
            <a:spAutoFit/>
          </a:bodyPr>
          <a:lstStyle/>
          <a:p>
            <a:endParaRPr lang="en-IN">
              <a:solidFill>
                <a:srgbClr val="1A3055"/>
              </a:solidFill>
            </a:endParaRPr>
          </a:p>
          <a:p>
            <a:endParaRPr lang="en-IN">
              <a:solidFill>
                <a:srgbClr val="1A3055"/>
              </a:solidFill>
            </a:endParaRPr>
          </a:p>
          <a:p>
            <a:endParaRPr lang="en-IN">
              <a:solidFill>
                <a:srgbClr val="1A3055"/>
              </a:solidFill>
            </a:endParaRPr>
          </a:p>
        </p:txBody>
      </p:sp>
      <p:grpSp>
        <p:nvGrpSpPr>
          <p:cNvPr id="29" name="Group 28">
            <a:extLst>
              <a:ext uri="{FF2B5EF4-FFF2-40B4-BE49-F238E27FC236}">
                <a16:creationId xmlns:a16="http://schemas.microsoft.com/office/drawing/2014/main" id="{14A509CD-DD9E-44E4-A237-CCEC2E0C9568}"/>
              </a:ext>
            </a:extLst>
          </p:cNvPr>
          <p:cNvGrpSpPr/>
          <p:nvPr/>
        </p:nvGrpSpPr>
        <p:grpSpPr>
          <a:xfrm>
            <a:off x="9742337" y="3179771"/>
            <a:ext cx="885659" cy="918674"/>
            <a:chOff x="9710033" y="3179771"/>
            <a:chExt cx="885659" cy="918674"/>
          </a:xfrm>
        </p:grpSpPr>
        <p:cxnSp>
          <p:nvCxnSpPr>
            <p:cNvPr id="20" name="Straight Connector 19">
              <a:extLst>
                <a:ext uri="{FF2B5EF4-FFF2-40B4-BE49-F238E27FC236}">
                  <a16:creationId xmlns:a16="http://schemas.microsoft.com/office/drawing/2014/main" id="{D4A761B2-BCB0-4AEE-BAA9-35217D003EFD}"/>
                </a:ext>
              </a:extLst>
            </p:cNvPr>
            <p:cNvCxnSpPr>
              <a:cxnSpLocks/>
            </p:cNvCxnSpPr>
            <p:nvPr/>
          </p:nvCxnSpPr>
          <p:spPr>
            <a:xfrm>
              <a:off x="9710033" y="3179771"/>
              <a:ext cx="885659" cy="918674"/>
            </a:xfrm>
            <a:prstGeom prst="line">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5" name="Rectangle 24">
                  <a:extLst>
                    <a:ext uri="{FF2B5EF4-FFF2-40B4-BE49-F238E27FC236}">
                      <a16:creationId xmlns:a16="http://schemas.microsoft.com/office/drawing/2014/main" id="{7753204F-5B74-439D-9BD0-0E73EC1D1BE0}"/>
                    </a:ext>
                  </a:extLst>
                </p:cNvPr>
                <p:cNvSpPr/>
                <p:nvPr/>
              </p:nvSpPr>
              <p:spPr>
                <a:xfrm>
                  <a:off x="9773820" y="3567557"/>
                  <a:ext cx="438966"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IN" i="1" smtClean="0">
                                <a:solidFill>
                                  <a:srgbClr val="1A3055"/>
                                </a:solidFill>
                                <a:latin typeface="Cambria Math" panose="02040503050406030204" pitchFamily="18" charset="0"/>
                              </a:rPr>
                            </m:ctrlPr>
                          </m:accPr>
                          <m:e>
                            <m:r>
                              <a:rPr lang="en-IN" i="1">
                                <a:solidFill>
                                  <a:srgbClr val="1A3055"/>
                                </a:solidFill>
                                <a:latin typeface="Cambria Math" panose="02040503050406030204" pitchFamily="18" charset="0"/>
                              </a:rPr>
                              <m:t>𝐸</m:t>
                            </m:r>
                          </m:e>
                        </m:acc>
                        <m:r>
                          <a:rPr lang="en-IN" i="1">
                            <a:solidFill>
                              <a:srgbClr val="1A3055"/>
                            </a:solidFill>
                            <a:latin typeface="Cambria Math" panose="02040503050406030204" pitchFamily="18" charset="0"/>
                          </a:rPr>
                          <m:t>.</m:t>
                        </m:r>
                      </m:oMath>
                    </m:oMathPara>
                  </a14:m>
                  <a:endParaRPr lang="en-IN">
                    <a:solidFill>
                      <a:srgbClr val="1A3055"/>
                    </a:solidFill>
                  </a:endParaRPr>
                </a:p>
              </p:txBody>
            </p:sp>
          </mc:Choice>
          <mc:Fallback>
            <p:sp>
              <p:nvSpPr>
                <p:cNvPr id="25" name="Rectangle 24">
                  <a:extLst>
                    <a:ext uri="{FF2B5EF4-FFF2-40B4-BE49-F238E27FC236}">
                      <a16:creationId xmlns:a16="http://schemas.microsoft.com/office/drawing/2014/main" id="{7753204F-5B74-439D-9BD0-0E73EC1D1BE0}"/>
                    </a:ext>
                  </a:extLst>
                </p:cNvPr>
                <p:cNvSpPr>
                  <a:spLocks noRot="1" noChangeAspect="1" noMove="1" noResize="1" noEditPoints="1" noAdjustHandles="1" noChangeArrowheads="1" noChangeShapeType="1" noTextEdit="1"/>
                </p:cNvSpPr>
                <p:nvPr/>
              </p:nvSpPr>
              <p:spPr>
                <a:xfrm>
                  <a:off x="9773820" y="3567557"/>
                  <a:ext cx="438966" cy="402931"/>
                </a:xfrm>
                <a:prstGeom prst="rect">
                  <a:avLst/>
                </a:prstGeom>
                <a:blipFill>
                  <a:blip r:embed="rId3"/>
                  <a:stretch>
                    <a:fillRect/>
                  </a:stretch>
                </a:blipFill>
              </p:spPr>
              <p:txBody>
                <a:bodyPr/>
                <a:lstStyle/>
                <a:p>
                  <a:r>
                    <a:rPr lang="en-IN">
                      <a:noFill/>
                    </a:rPr>
                    <a:t> </a:t>
                  </a:r>
                </a:p>
              </p:txBody>
            </p:sp>
          </mc:Fallback>
        </mc:AlternateContent>
      </p:grpSp>
      <p:grpSp>
        <p:nvGrpSpPr>
          <p:cNvPr id="30" name="Group 29">
            <a:extLst>
              <a:ext uri="{FF2B5EF4-FFF2-40B4-BE49-F238E27FC236}">
                <a16:creationId xmlns:a16="http://schemas.microsoft.com/office/drawing/2014/main" id="{2864376C-BADC-45A2-BF4E-64D9512EF4A1}"/>
              </a:ext>
            </a:extLst>
          </p:cNvPr>
          <p:cNvGrpSpPr/>
          <p:nvPr/>
        </p:nvGrpSpPr>
        <p:grpSpPr>
          <a:xfrm>
            <a:off x="9587757" y="2722658"/>
            <a:ext cx="845054" cy="723781"/>
            <a:chOff x="9587757" y="2722658"/>
            <a:chExt cx="845054" cy="723781"/>
          </a:xfrm>
        </p:grpSpPr>
        <p:sp>
          <p:nvSpPr>
            <p:cNvPr id="19" name="Oval 18">
              <a:extLst>
                <a:ext uri="{FF2B5EF4-FFF2-40B4-BE49-F238E27FC236}">
                  <a16:creationId xmlns:a16="http://schemas.microsoft.com/office/drawing/2014/main" id="{C21C1F7C-CE97-4F74-A5AE-1197BE7D35FE}"/>
                </a:ext>
              </a:extLst>
            </p:cNvPr>
            <p:cNvSpPr/>
            <p:nvPr/>
          </p:nvSpPr>
          <p:spPr>
            <a:xfrm rot="2442236">
              <a:off x="9587757" y="2722658"/>
              <a:ext cx="192867" cy="723781"/>
            </a:xfrm>
            <a:prstGeom prst="ellipse">
              <a:avLst/>
            </a:prstGeom>
            <a:solidFill>
              <a:srgbClr val="FFC000"/>
            </a:solidFill>
            <a:ln>
              <a:solidFill>
                <a:srgbClr val="FFFF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a:solidFill>
                  <a:srgbClr val="1A3055"/>
                </a:solidFill>
              </a:endParaRP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D6887F2D-DDB6-4147-AC46-0FB17AC98A22}"/>
                    </a:ext>
                  </a:extLst>
                </p:cNvPr>
                <p:cNvSpPr/>
                <p:nvPr/>
              </p:nvSpPr>
              <p:spPr>
                <a:xfrm>
                  <a:off x="9872914" y="2860307"/>
                  <a:ext cx="55989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b="0" i="1" smtClean="0">
                            <a:solidFill>
                              <a:srgbClr val="1A3055"/>
                            </a:solidFill>
                            <a:latin typeface="Cambria Math" panose="02040503050406030204" pitchFamily="18" charset="0"/>
                          </a:rPr>
                          <m:t>𝑑</m:t>
                        </m:r>
                        <m:acc>
                          <m:accPr>
                            <m:chr m:val="⃗"/>
                            <m:ctrlPr>
                              <a:rPr lang="en-IN" i="1" smtClean="0">
                                <a:solidFill>
                                  <a:srgbClr val="1A3055"/>
                                </a:solidFill>
                                <a:latin typeface="Cambria Math" panose="02040503050406030204" pitchFamily="18" charset="0"/>
                              </a:rPr>
                            </m:ctrlPr>
                          </m:accPr>
                          <m:e>
                            <m:r>
                              <a:rPr lang="en-IN" b="0" i="1" smtClean="0">
                                <a:solidFill>
                                  <a:srgbClr val="1A3055"/>
                                </a:solidFill>
                                <a:latin typeface="Cambria Math" panose="02040503050406030204" pitchFamily="18" charset="0"/>
                              </a:rPr>
                              <m:t>𝑎</m:t>
                            </m:r>
                          </m:e>
                        </m:acc>
                        <m:r>
                          <a:rPr lang="en-IN" i="1">
                            <a:solidFill>
                              <a:srgbClr val="1A3055"/>
                            </a:solidFill>
                            <a:latin typeface="Cambria Math" panose="02040503050406030204" pitchFamily="18" charset="0"/>
                          </a:rPr>
                          <m:t>.</m:t>
                        </m:r>
                      </m:oMath>
                    </m:oMathPara>
                  </a14:m>
                  <a:endParaRPr lang="en-IN">
                    <a:solidFill>
                      <a:srgbClr val="1A3055"/>
                    </a:solidFill>
                  </a:endParaRPr>
                </a:p>
              </p:txBody>
            </p:sp>
          </mc:Choice>
          <mc:Fallback>
            <p:sp>
              <p:nvSpPr>
                <p:cNvPr id="26" name="Rectangle 25">
                  <a:extLst>
                    <a:ext uri="{FF2B5EF4-FFF2-40B4-BE49-F238E27FC236}">
                      <a16:creationId xmlns:a16="http://schemas.microsoft.com/office/drawing/2014/main" id="{D6887F2D-DDB6-4147-AC46-0FB17AC98A22}"/>
                    </a:ext>
                  </a:extLst>
                </p:cNvPr>
                <p:cNvSpPr>
                  <a:spLocks noRot="1" noChangeAspect="1" noMove="1" noResize="1" noEditPoints="1" noAdjustHandles="1" noChangeArrowheads="1" noChangeShapeType="1" noTextEdit="1"/>
                </p:cNvSpPr>
                <p:nvPr/>
              </p:nvSpPr>
              <p:spPr>
                <a:xfrm>
                  <a:off x="9872914" y="2860307"/>
                  <a:ext cx="559897" cy="369332"/>
                </a:xfrm>
                <a:prstGeom prst="rect">
                  <a:avLst/>
                </a:prstGeom>
                <a:blipFill>
                  <a:blip r:embed="rId4"/>
                  <a:stretch>
                    <a:fillRect t="-22951" r="-36264"/>
                  </a:stretch>
                </a:blipFill>
              </p:spPr>
              <p:txBody>
                <a:bodyPr/>
                <a:lstStyle/>
                <a:p>
                  <a:r>
                    <a:rPr lang="en-IN">
                      <a:noFill/>
                    </a:rPr>
                    <a:t> </a:t>
                  </a:r>
                </a:p>
              </p:txBody>
            </p:sp>
          </mc:Fallback>
        </mc:AlternateContent>
      </p:grpSp>
      <p:cxnSp>
        <p:nvCxnSpPr>
          <p:cNvPr id="27" name="Straight Connector 26">
            <a:extLst>
              <a:ext uri="{FF2B5EF4-FFF2-40B4-BE49-F238E27FC236}">
                <a16:creationId xmlns:a16="http://schemas.microsoft.com/office/drawing/2014/main" id="{6383D695-2C75-4282-9751-C5F63327CCD7}"/>
              </a:ext>
            </a:extLst>
          </p:cNvPr>
          <p:cNvCxnSpPr>
            <a:cxnSpLocks/>
          </p:cNvCxnSpPr>
          <p:nvPr/>
        </p:nvCxnSpPr>
        <p:spPr>
          <a:xfrm>
            <a:off x="9731000" y="3186022"/>
            <a:ext cx="441068" cy="468717"/>
          </a:xfrm>
          <a:prstGeom prst="line">
            <a:avLst/>
          </a:prstGeom>
          <a:ln w="63500">
            <a:solidFill>
              <a:srgbClr val="FF99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1" name="Rectangle 30">
                <a:extLst>
                  <a:ext uri="{FF2B5EF4-FFF2-40B4-BE49-F238E27FC236}">
                    <a16:creationId xmlns:a16="http://schemas.microsoft.com/office/drawing/2014/main" id="{B41BA05A-3407-495E-B0E4-EDDA7A70D448}"/>
                  </a:ext>
                </a:extLst>
              </p:cNvPr>
              <p:cNvSpPr/>
              <p:nvPr/>
            </p:nvSpPr>
            <p:spPr>
              <a:xfrm>
                <a:off x="623454" y="983673"/>
                <a:ext cx="3706493" cy="1073696"/>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14:m>
                  <m:oMathPara xmlns:m="http://schemas.openxmlformats.org/officeDocument/2006/math">
                    <m:oMathParaPr>
                      <m:jc m:val="centerGroup"/>
                    </m:oMathParaPr>
                    <m:oMath xmlns:m="http://schemas.openxmlformats.org/officeDocument/2006/math">
                      <m:acc>
                        <m:accPr>
                          <m:chr m:val="⃗"/>
                          <m:ctrlPr>
                            <a:rPr lang="en-IN" sz="2400" i="1" smtClean="0">
                              <a:solidFill>
                                <a:srgbClr val="1A3055"/>
                              </a:solidFill>
                              <a:latin typeface="Cambria Math" panose="02040503050406030204" pitchFamily="18" charset="0"/>
                            </a:rPr>
                          </m:ctrlPr>
                        </m:accPr>
                        <m:e>
                          <m:r>
                            <a:rPr lang="en-IN" sz="2400" b="0" i="1" smtClean="0">
                              <a:solidFill>
                                <a:srgbClr val="1A3055"/>
                              </a:solidFill>
                              <a:latin typeface="Cambria Math" panose="02040503050406030204" pitchFamily="18" charset="0"/>
                            </a:rPr>
                            <m:t>|</m:t>
                          </m:r>
                          <m:r>
                            <a:rPr lang="en-IN" sz="2400" i="1">
                              <a:solidFill>
                                <a:srgbClr val="1A3055"/>
                              </a:solidFill>
                              <a:latin typeface="Cambria Math" panose="02040503050406030204" pitchFamily="18" charset="0"/>
                            </a:rPr>
                            <m:t>𝐸</m:t>
                          </m:r>
                        </m:e>
                      </m:acc>
                      <m:r>
                        <a:rPr lang="en-IN" sz="2400" b="0" i="1" smtClean="0">
                          <a:solidFill>
                            <a:srgbClr val="1A3055"/>
                          </a:solidFill>
                          <a:latin typeface="Cambria Math" panose="02040503050406030204" pitchFamily="18" charset="0"/>
                        </a:rPr>
                        <m:t>|</m:t>
                      </m:r>
                      <m:r>
                        <a:rPr lang="en-IN" sz="2400" b="1" i="1" smtClean="0">
                          <a:solidFill>
                            <a:srgbClr val="1A3055"/>
                          </a:solidFill>
                          <a:latin typeface="Cambria Math" panose="02040503050406030204" pitchFamily="18" charset="0"/>
                        </a:rPr>
                        <m:t>=</m:t>
                      </m:r>
                      <m:f>
                        <m:fPr>
                          <m:ctrlPr>
                            <a:rPr lang="en-IN" sz="2400" b="1" i="1" smtClean="0">
                              <a:solidFill>
                                <a:srgbClr val="1A3055"/>
                              </a:solidFill>
                              <a:latin typeface="Cambria Math" panose="02040503050406030204" pitchFamily="18" charset="0"/>
                            </a:rPr>
                          </m:ctrlPr>
                        </m:fPr>
                        <m:num>
                          <m:r>
                            <a:rPr lang="en-IN" sz="2400" b="1" i="1" smtClean="0">
                              <a:solidFill>
                                <a:srgbClr val="1A3055"/>
                              </a:solidFill>
                              <a:latin typeface="Cambria Math" panose="02040503050406030204" pitchFamily="18" charset="0"/>
                            </a:rPr>
                            <m:t>𝟏</m:t>
                          </m:r>
                        </m:num>
                        <m:den>
                          <m:r>
                            <a:rPr lang="en-IN" sz="2400" b="1" i="1" smtClean="0">
                              <a:solidFill>
                                <a:srgbClr val="1A3055"/>
                              </a:solidFill>
                              <a:latin typeface="Cambria Math" panose="02040503050406030204" pitchFamily="18" charset="0"/>
                            </a:rPr>
                            <m:t>𝟒</m:t>
                          </m:r>
                          <m:r>
                            <a:rPr lang="en-IN" sz="2400" b="1" i="1" smtClean="0">
                              <a:solidFill>
                                <a:srgbClr val="1A3055"/>
                              </a:solidFill>
                              <a:latin typeface="Cambria Math" panose="02040503050406030204" pitchFamily="18" charset="0"/>
                            </a:rPr>
                            <m:t> </m:t>
                          </m:r>
                          <m:r>
                            <a:rPr lang="en-IN" sz="2400" b="1" i="1" smtClean="0">
                              <a:solidFill>
                                <a:srgbClr val="1A3055"/>
                              </a:solidFill>
                              <a:latin typeface="Cambria Math" panose="02040503050406030204" pitchFamily="18" charset="0"/>
                            </a:rPr>
                            <m:t>𝝅</m:t>
                          </m:r>
                          <m:r>
                            <a:rPr lang="en-IN" sz="2400" b="1" i="1" smtClean="0">
                              <a:solidFill>
                                <a:srgbClr val="1A3055"/>
                              </a:solidFill>
                              <a:latin typeface="Cambria Math" panose="02040503050406030204" pitchFamily="18" charset="0"/>
                            </a:rPr>
                            <m:t> </m:t>
                          </m:r>
                          <m:sSub>
                            <m:sSubPr>
                              <m:ctrlPr>
                                <a:rPr lang="en-IN" sz="2400" b="1" i="1" smtClean="0">
                                  <a:solidFill>
                                    <a:srgbClr val="1A3055"/>
                                  </a:solidFill>
                                  <a:latin typeface="Cambria Math" panose="02040503050406030204" pitchFamily="18" charset="0"/>
                                </a:rPr>
                              </m:ctrlPr>
                            </m:sSubPr>
                            <m:e>
                              <m:r>
                                <a:rPr lang="en-IN" sz="2400" b="1" i="1" smtClean="0">
                                  <a:solidFill>
                                    <a:srgbClr val="1A3055"/>
                                  </a:solidFill>
                                  <a:latin typeface="Cambria Math" panose="02040503050406030204" pitchFamily="18" charset="0"/>
                                </a:rPr>
                                <m:t>𝝐</m:t>
                              </m:r>
                            </m:e>
                            <m:sub>
                              <m:r>
                                <a:rPr lang="en-IN" sz="2400" b="1" i="1" smtClean="0">
                                  <a:solidFill>
                                    <a:srgbClr val="1A3055"/>
                                  </a:solidFill>
                                  <a:latin typeface="Cambria Math" panose="02040503050406030204" pitchFamily="18" charset="0"/>
                                </a:rPr>
                                <m:t>𝟎</m:t>
                              </m:r>
                            </m:sub>
                          </m:sSub>
                          <m:r>
                            <a:rPr lang="en-IN" sz="2400" b="1" i="1" smtClean="0">
                              <a:solidFill>
                                <a:srgbClr val="1A3055"/>
                              </a:solidFill>
                              <a:latin typeface="Cambria Math" panose="02040503050406030204" pitchFamily="18" charset="0"/>
                            </a:rPr>
                            <m:t>   </m:t>
                          </m:r>
                        </m:den>
                      </m:f>
                      <m:f>
                        <m:fPr>
                          <m:ctrlPr>
                            <a:rPr lang="en-IN" sz="2400" b="1" i="1" smtClean="0">
                              <a:solidFill>
                                <a:srgbClr val="1A3055"/>
                              </a:solidFill>
                              <a:latin typeface="Cambria Math" panose="02040503050406030204" pitchFamily="18" charset="0"/>
                            </a:rPr>
                          </m:ctrlPr>
                        </m:fPr>
                        <m:num>
                          <m:r>
                            <a:rPr lang="en-IN" sz="2400" b="1" i="1" smtClean="0">
                              <a:solidFill>
                                <a:srgbClr val="1A3055"/>
                              </a:solidFill>
                              <a:latin typeface="Cambria Math" panose="02040503050406030204" pitchFamily="18" charset="0"/>
                            </a:rPr>
                            <m:t>𝒒</m:t>
                          </m:r>
                        </m:num>
                        <m:den>
                          <m:sSup>
                            <m:sSupPr>
                              <m:ctrlPr>
                                <a:rPr lang="en-IN" sz="2400" b="1" i="1" smtClean="0">
                                  <a:solidFill>
                                    <a:srgbClr val="1A3055"/>
                                  </a:solidFill>
                                  <a:latin typeface="Cambria Math" panose="02040503050406030204" pitchFamily="18" charset="0"/>
                                </a:rPr>
                              </m:ctrlPr>
                            </m:sSupPr>
                            <m:e>
                              <m:r>
                                <a:rPr lang="en-IN" sz="2400" b="1" i="1" smtClean="0">
                                  <a:solidFill>
                                    <a:srgbClr val="1A3055"/>
                                  </a:solidFill>
                                  <a:latin typeface="Cambria Math" panose="02040503050406030204" pitchFamily="18" charset="0"/>
                                </a:rPr>
                                <m:t>𝒓</m:t>
                              </m:r>
                            </m:e>
                            <m:sup>
                              <m:r>
                                <a:rPr lang="en-IN" sz="2400" b="1" i="1" smtClean="0">
                                  <a:solidFill>
                                    <a:srgbClr val="1A3055"/>
                                  </a:solidFill>
                                  <a:latin typeface="Cambria Math" panose="02040503050406030204" pitchFamily="18" charset="0"/>
                                </a:rPr>
                                <m:t>𝟐</m:t>
                              </m:r>
                            </m:sup>
                          </m:sSup>
                        </m:den>
                      </m:f>
                    </m:oMath>
                  </m:oMathPara>
                </a14:m>
                <a:endParaRPr lang="en-IN" sz="2800" b="1" dirty="0">
                  <a:solidFill>
                    <a:srgbClr val="1A3055"/>
                  </a:solidFill>
                </a:endParaRPr>
              </a:p>
            </p:txBody>
          </p:sp>
        </mc:Choice>
        <mc:Fallback>
          <p:sp>
            <p:nvSpPr>
              <p:cNvPr id="31" name="Rectangle 30">
                <a:extLst>
                  <a:ext uri="{FF2B5EF4-FFF2-40B4-BE49-F238E27FC236}">
                    <a16:creationId xmlns:a16="http://schemas.microsoft.com/office/drawing/2014/main" id="{B41BA05A-3407-495E-B0E4-EDDA7A70D448}"/>
                  </a:ext>
                </a:extLst>
              </p:cNvPr>
              <p:cNvSpPr>
                <a:spLocks noRot="1" noChangeAspect="1" noMove="1" noResize="1" noEditPoints="1" noAdjustHandles="1" noChangeArrowheads="1" noChangeShapeType="1" noTextEdit="1"/>
              </p:cNvSpPr>
              <p:nvPr/>
            </p:nvSpPr>
            <p:spPr>
              <a:xfrm>
                <a:off x="623454" y="983673"/>
                <a:ext cx="3706493" cy="1073696"/>
              </a:xfrm>
              <a:prstGeom prst="rect">
                <a:avLst/>
              </a:prstGeom>
              <a:blipFill>
                <a:blip r:embed="rId5"/>
                <a:stretch>
                  <a:fillRect/>
                </a:stretch>
              </a:blipFill>
              <a:ln>
                <a:noFill/>
              </a:ln>
            </p:spPr>
            <p:txBody>
              <a:bodyPr/>
              <a:lstStyle/>
              <a:p>
                <a:r>
                  <a:rPr lang="en-IN">
                    <a:noFill/>
                  </a:rPr>
                  <a:t> </a:t>
                </a:r>
              </a:p>
            </p:txBody>
          </p:sp>
        </mc:Fallback>
      </mc:AlternateContent>
      <p:sp>
        <p:nvSpPr>
          <p:cNvPr id="44" name="HeadingBar 44"/>
          <p:cNvSpPr/>
          <p:nvPr/>
        </p:nvSpPr>
        <p:spPr>
          <a:xfrm>
            <a:off x="428308" y="254047"/>
            <a:ext cx="11277600" cy="620000"/>
          </a:xfrm>
          <a:prstGeom prst="rect">
            <a:avLst/>
          </a:prstGeom>
          <a:solidFill>
            <a:srgbClr val="1A3055"/>
          </a:solidFill>
          <a:ln>
            <a:noFill/>
          </a:ln>
        </p:spPr>
        <p:txBody>
          <a:bodyPr/>
          <a:lstStyle/>
          <a:p>
            <a:endParaRPr lang="en-IN"/>
          </a:p>
        </p:txBody>
      </p:sp>
      <p:sp>
        <p:nvSpPr>
          <p:cNvPr id="32" name="Rectangle 31">
            <a:extLst>
              <a:ext uri="{FF2B5EF4-FFF2-40B4-BE49-F238E27FC236}">
                <a16:creationId xmlns:a16="http://schemas.microsoft.com/office/drawing/2014/main" id="{2B4FFF20-5EA9-4D38-B523-76C743998EEC}"/>
              </a:ext>
            </a:extLst>
          </p:cNvPr>
          <p:cNvSpPr/>
          <p:nvPr/>
        </p:nvSpPr>
        <p:spPr>
          <a:xfrm>
            <a:off x="971845" y="237107"/>
            <a:ext cx="8360409" cy="584775"/>
          </a:xfrm>
          <a:prstGeom prst="rect">
            <a:avLst/>
          </a:prstGeom>
        </p:spPr>
        <p:txBody>
          <a:bodyPr wrap="square">
            <a:spAutoFit/>
          </a:bodyPr>
          <a:lstStyle/>
          <a:p>
            <a:r>
              <a:rPr lang="en-IN" sz="3200" b="1" dirty="0">
                <a:solidFill>
                  <a:srgbClr val="FFFFFF"/>
                </a:solidFill>
                <a:sym typeface="Symbol" panose="05050102010706020507" pitchFamily="18" charset="2"/>
              </a:rPr>
              <a:t>Gauss’ theorem of Electrostatics- Proof </a:t>
            </a:r>
            <a:endParaRPr lang="en-IN" sz="3200" b="1" dirty="0">
              <a:solidFill>
                <a:srgbClr val="FFFFFF"/>
              </a:solidFill>
            </a:endParaRPr>
          </a:p>
        </p:txBody>
      </p:sp>
      <mc:AlternateContent xmlns:mc="http://schemas.openxmlformats.org/markup-compatibility/2006">
        <mc:Choice xmlns:a14="http://schemas.microsoft.com/office/drawing/2010/main" Requires="a14">
          <p:sp>
            <p:nvSpPr>
              <p:cNvPr id="34" name="Rectangle 33">
                <a:extLst>
                  <a:ext uri="{FF2B5EF4-FFF2-40B4-BE49-F238E27FC236}">
                    <a16:creationId xmlns:a16="http://schemas.microsoft.com/office/drawing/2014/main" id="{1CAB89E7-8E09-411F-B236-208707F5CB85}"/>
                  </a:ext>
                </a:extLst>
              </p:cNvPr>
              <p:cNvSpPr/>
              <p:nvPr/>
            </p:nvSpPr>
            <p:spPr>
              <a:xfrm>
                <a:off x="1025322" y="2722217"/>
                <a:ext cx="1968542" cy="50642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N" sz="2400" i="1" smtClean="0">
                          <a:solidFill>
                            <a:srgbClr val="1A3055"/>
                          </a:solidFill>
                          <a:latin typeface="Cambria Math" panose="02040503050406030204" pitchFamily="18" charset="0"/>
                        </a:rPr>
                        <m:t>𝑑</m:t>
                      </m:r>
                      <m:r>
                        <a:rPr lang="en-IN" sz="2400" i="1" smtClean="0">
                          <a:solidFill>
                            <a:srgbClr val="1A3055"/>
                          </a:solidFill>
                          <a:latin typeface="Cambria Math" panose="02040503050406030204" pitchFamily="18" charset="0"/>
                        </a:rPr>
                        <m:t>𝜙</m:t>
                      </m:r>
                      <m:r>
                        <a:rPr lang="en-IN" sz="2400" i="1" smtClean="0">
                          <a:solidFill>
                            <a:srgbClr val="1A3055"/>
                          </a:solidFill>
                          <a:latin typeface="Cambria Math" panose="02040503050406030204" pitchFamily="18" charset="0"/>
                        </a:rPr>
                        <m:t>=</m:t>
                      </m:r>
                      <m:acc>
                        <m:accPr>
                          <m:chr m:val="⃗"/>
                          <m:ctrlPr>
                            <a:rPr lang="en-IN" sz="2400" i="1">
                              <a:solidFill>
                                <a:srgbClr val="1A3055"/>
                              </a:solidFill>
                              <a:latin typeface="Cambria Math" panose="02040503050406030204" pitchFamily="18" charset="0"/>
                            </a:rPr>
                          </m:ctrlPr>
                        </m:accPr>
                        <m:e>
                          <m:r>
                            <a:rPr lang="en-IN" sz="2400" i="1">
                              <a:solidFill>
                                <a:srgbClr val="1A3055"/>
                              </a:solidFill>
                              <a:latin typeface="Cambria Math" panose="02040503050406030204" pitchFamily="18" charset="0"/>
                            </a:rPr>
                            <m:t>𝐸</m:t>
                          </m:r>
                        </m:e>
                      </m:acc>
                      <m:r>
                        <a:rPr lang="en-IN" sz="2400" i="1">
                          <a:solidFill>
                            <a:srgbClr val="1A3055"/>
                          </a:solidFill>
                          <a:latin typeface="Cambria Math" panose="02040503050406030204" pitchFamily="18" charset="0"/>
                        </a:rPr>
                        <m:t>.</m:t>
                      </m:r>
                      <m:r>
                        <a:rPr lang="en-IN" sz="2400" b="0" i="1" smtClean="0">
                          <a:solidFill>
                            <a:srgbClr val="1A3055"/>
                          </a:solidFill>
                          <a:latin typeface="Cambria Math" panose="02040503050406030204" pitchFamily="18" charset="0"/>
                        </a:rPr>
                        <m:t>𝑑</m:t>
                      </m:r>
                      <m:acc>
                        <m:accPr>
                          <m:chr m:val="⃗"/>
                          <m:ctrlPr>
                            <a:rPr lang="en-IN" sz="2400" i="1">
                              <a:solidFill>
                                <a:srgbClr val="1A3055"/>
                              </a:solidFill>
                              <a:latin typeface="Cambria Math" panose="02040503050406030204" pitchFamily="18" charset="0"/>
                            </a:rPr>
                          </m:ctrlPr>
                        </m:accPr>
                        <m:e>
                          <m:r>
                            <a:rPr lang="en-IN" sz="2400" b="0" i="1" smtClean="0">
                              <a:solidFill>
                                <a:srgbClr val="1A3055"/>
                              </a:solidFill>
                              <a:latin typeface="Cambria Math" panose="02040503050406030204" pitchFamily="18" charset="0"/>
                            </a:rPr>
                            <m:t>𝑎</m:t>
                          </m:r>
                        </m:e>
                      </m:acc>
                    </m:oMath>
                  </m:oMathPara>
                </a14:m>
                <a:endParaRPr lang="en-IN" sz="2400" dirty="0">
                  <a:solidFill>
                    <a:srgbClr val="1A3055"/>
                  </a:solidFill>
                </a:endParaRPr>
              </a:p>
            </p:txBody>
          </p:sp>
        </mc:Choice>
        <mc:Fallback>
          <p:sp>
            <p:nvSpPr>
              <p:cNvPr id="34" name="Rectangle 33">
                <a:extLst>
                  <a:ext uri="{FF2B5EF4-FFF2-40B4-BE49-F238E27FC236}">
                    <a16:creationId xmlns:a16="http://schemas.microsoft.com/office/drawing/2014/main" id="{1CAB89E7-8E09-411F-B236-208707F5CB85}"/>
                  </a:ext>
                </a:extLst>
              </p:cNvPr>
              <p:cNvSpPr>
                <a:spLocks noRot="1" noChangeAspect="1" noMove="1" noResize="1" noEditPoints="1" noAdjustHandles="1" noChangeArrowheads="1" noChangeShapeType="1" noTextEdit="1"/>
              </p:cNvSpPr>
              <p:nvPr/>
            </p:nvSpPr>
            <p:spPr>
              <a:xfrm>
                <a:off x="1025322" y="2722217"/>
                <a:ext cx="1968542" cy="506421"/>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5" name="Rectangle 34">
                <a:extLst>
                  <a:ext uri="{FF2B5EF4-FFF2-40B4-BE49-F238E27FC236}">
                    <a16:creationId xmlns:a16="http://schemas.microsoft.com/office/drawing/2014/main" id="{FCF14B8C-F592-40B3-A013-B241E2E64AAA}"/>
                  </a:ext>
                </a:extLst>
              </p:cNvPr>
              <p:cNvSpPr/>
              <p:nvPr/>
            </p:nvSpPr>
            <p:spPr>
              <a:xfrm>
                <a:off x="1120214" y="3293720"/>
                <a:ext cx="904927"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000" b="0" i="1" smtClean="0">
                          <a:solidFill>
                            <a:srgbClr val="1A3055"/>
                          </a:solidFill>
                          <a:latin typeface="Cambria Math" panose="02040503050406030204" pitchFamily="18" charset="0"/>
                          <a:ea typeface="Cambria Math" panose="02040503050406030204" pitchFamily="18" charset="0"/>
                        </a:rPr>
                        <m:t>∴</m:t>
                      </m:r>
                      <m:r>
                        <a:rPr lang="en-IN" sz="2000" b="0" i="1" smtClean="0">
                          <a:solidFill>
                            <a:srgbClr val="1A3055"/>
                          </a:solidFill>
                          <a:latin typeface="Cambria Math" panose="02040503050406030204" pitchFamily="18" charset="0"/>
                        </a:rPr>
                        <m:t>𝜙</m:t>
                      </m:r>
                      <m:r>
                        <a:rPr lang="en-IN" sz="2000" b="0" i="1" smtClean="0">
                          <a:solidFill>
                            <a:srgbClr val="1A3055"/>
                          </a:solidFill>
                          <a:latin typeface="Cambria Math" panose="02040503050406030204" pitchFamily="18" charset="0"/>
                        </a:rPr>
                        <m:t>=</m:t>
                      </m:r>
                    </m:oMath>
                  </m:oMathPara>
                </a14:m>
                <a:endParaRPr lang="en-IN" sz="2000" dirty="0">
                  <a:solidFill>
                    <a:srgbClr val="1A3055"/>
                  </a:solidFill>
                </a:endParaRPr>
              </a:p>
            </p:txBody>
          </p:sp>
        </mc:Choice>
        <mc:Fallback>
          <p:sp>
            <p:nvSpPr>
              <p:cNvPr id="35" name="Rectangle 34">
                <a:extLst>
                  <a:ext uri="{FF2B5EF4-FFF2-40B4-BE49-F238E27FC236}">
                    <a16:creationId xmlns:a16="http://schemas.microsoft.com/office/drawing/2014/main" id="{FCF14B8C-F592-40B3-A013-B241E2E64AAA}"/>
                  </a:ext>
                </a:extLst>
              </p:cNvPr>
              <p:cNvSpPr>
                <a:spLocks noRot="1" noChangeAspect="1" noMove="1" noResize="1" noEditPoints="1" noAdjustHandles="1" noChangeArrowheads="1" noChangeShapeType="1" noTextEdit="1"/>
              </p:cNvSpPr>
              <p:nvPr/>
            </p:nvSpPr>
            <p:spPr>
              <a:xfrm>
                <a:off x="1120214" y="3293720"/>
                <a:ext cx="904927" cy="400110"/>
              </a:xfrm>
              <a:prstGeom prst="rect">
                <a:avLst/>
              </a:prstGeom>
              <a:blipFill>
                <a:blip r:embed="rId7"/>
                <a:stretch>
                  <a:fillRect b="-13636"/>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6" name="Rectangle 35">
                <a:extLst>
                  <a:ext uri="{FF2B5EF4-FFF2-40B4-BE49-F238E27FC236}">
                    <a16:creationId xmlns:a16="http://schemas.microsoft.com/office/drawing/2014/main" id="{9149FC2B-01B3-4680-8A7A-9B7FD2C390B3}"/>
                  </a:ext>
                </a:extLst>
              </p:cNvPr>
              <p:cNvSpPr/>
              <p:nvPr/>
            </p:nvSpPr>
            <p:spPr>
              <a:xfrm>
                <a:off x="5039861" y="3275029"/>
                <a:ext cx="995272" cy="437492"/>
              </a:xfrm>
              <a:prstGeom prst="rect">
                <a:avLst/>
              </a:prstGeom>
            </p:spPr>
            <p:txBody>
              <a:bodyPr wrap="none">
                <a:spAutoFit/>
              </a:bodyPr>
              <a:lstStyle/>
              <a:p>
                <a:r>
                  <a:rPr lang="en-IN" sz="2000" dirty="0">
                    <a:solidFill>
                      <a:srgbClr val="1A3055"/>
                    </a:solidFill>
                  </a:rPr>
                  <a:t>=</a:t>
                </a:r>
                <a14:m>
                  <m:oMath xmlns:m="http://schemas.openxmlformats.org/officeDocument/2006/math">
                    <m:r>
                      <a:rPr lang="en-IN" sz="2000" i="1">
                        <a:solidFill>
                          <a:srgbClr val="1A3055"/>
                        </a:solidFill>
                        <a:latin typeface="Cambria Math" panose="02040503050406030204" pitchFamily="18" charset="0"/>
                      </a:rPr>
                      <m:t>∮</m:t>
                    </m:r>
                    <m:acc>
                      <m:accPr>
                        <m:chr m:val="⃗"/>
                        <m:ctrlPr>
                          <a:rPr lang="en-IN" sz="2000" i="1" smtClean="0">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𝐸</m:t>
                        </m:r>
                      </m:e>
                    </m:acc>
                    <m:r>
                      <a:rPr lang="en-IN" sz="2000" i="1">
                        <a:solidFill>
                          <a:srgbClr val="1A3055"/>
                        </a:solidFill>
                        <a:latin typeface="Cambria Math" panose="02040503050406030204" pitchFamily="18" charset="0"/>
                      </a:rPr>
                      <m:t>𝑑</m:t>
                    </m:r>
                    <m:acc>
                      <m:accPr>
                        <m:chr m:val="⃗"/>
                        <m:ctrlPr>
                          <a:rPr lang="en-IN" sz="2000" i="1">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𝑎</m:t>
                        </m:r>
                      </m:e>
                    </m:acc>
                  </m:oMath>
                </a14:m>
                <a:endParaRPr lang="en-IN" sz="2000" dirty="0">
                  <a:solidFill>
                    <a:srgbClr val="1A3055"/>
                  </a:solidFill>
                </a:endParaRPr>
              </a:p>
            </p:txBody>
          </p:sp>
        </mc:Choice>
        <mc:Fallback>
          <p:sp>
            <p:nvSpPr>
              <p:cNvPr id="36" name="Rectangle 35">
                <a:extLst>
                  <a:ext uri="{FF2B5EF4-FFF2-40B4-BE49-F238E27FC236}">
                    <a16:creationId xmlns:a16="http://schemas.microsoft.com/office/drawing/2014/main" id="{9149FC2B-01B3-4680-8A7A-9B7FD2C390B3}"/>
                  </a:ext>
                </a:extLst>
              </p:cNvPr>
              <p:cNvSpPr>
                <a:spLocks noRot="1" noChangeAspect="1" noMove="1" noResize="1" noEditPoints="1" noAdjustHandles="1" noChangeArrowheads="1" noChangeShapeType="1" noTextEdit="1"/>
              </p:cNvSpPr>
              <p:nvPr/>
            </p:nvSpPr>
            <p:spPr>
              <a:xfrm>
                <a:off x="5039861" y="3275029"/>
                <a:ext cx="995272" cy="437492"/>
              </a:xfrm>
              <a:prstGeom prst="rect">
                <a:avLst/>
              </a:prstGeom>
              <a:blipFill>
                <a:blip r:embed="rId8"/>
                <a:stretch>
                  <a:fillRect l="-6748" t="-8333" r="-30675" b="-23611"/>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9" name="Rectangle 38">
                <a:extLst>
                  <a:ext uri="{FF2B5EF4-FFF2-40B4-BE49-F238E27FC236}">
                    <a16:creationId xmlns:a16="http://schemas.microsoft.com/office/drawing/2014/main" id="{7762D7B9-F9F4-464C-8C94-B0CAC40DC86C}"/>
                  </a:ext>
                </a:extLst>
              </p:cNvPr>
              <p:cNvSpPr/>
              <p:nvPr/>
            </p:nvSpPr>
            <p:spPr>
              <a:xfrm>
                <a:off x="1616688" y="4083383"/>
                <a:ext cx="2224519" cy="7223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000" b="1" i="1" smtClean="0">
                          <a:solidFill>
                            <a:srgbClr val="1A3055"/>
                          </a:solidFill>
                          <a:latin typeface="Cambria Math" panose="02040503050406030204" pitchFamily="18" charset="0"/>
                        </a:rPr>
                        <m:t>=</m:t>
                      </m:r>
                      <m:f>
                        <m:fPr>
                          <m:ctrlPr>
                            <a:rPr lang="en-IN" sz="2000" b="1" i="1">
                              <a:solidFill>
                                <a:srgbClr val="1A3055"/>
                              </a:solidFill>
                              <a:latin typeface="Cambria Math" panose="02040503050406030204" pitchFamily="18" charset="0"/>
                            </a:rPr>
                          </m:ctrlPr>
                        </m:fPr>
                        <m:num>
                          <m:r>
                            <a:rPr lang="en-IN" sz="2000" b="1" i="1">
                              <a:solidFill>
                                <a:srgbClr val="1A3055"/>
                              </a:solidFill>
                              <a:latin typeface="Cambria Math" panose="02040503050406030204" pitchFamily="18" charset="0"/>
                            </a:rPr>
                            <m:t>𝟏</m:t>
                          </m:r>
                        </m:num>
                        <m:den>
                          <m:r>
                            <a:rPr lang="en-IN" sz="2000" b="1" i="1">
                              <a:solidFill>
                                <a:srgbClr val="1A3055"/>
                              </a:solidFill>
                              <a:latin typeface="Cambria Math" panose="02040503050406030204" pitchFamily="18" charset="0"/>
                            </a:rPr>
                            <m:t>𝟒</m:t>
                          </m:r>
                          <m:r>
                            <a:rPr lang="en-IN" sz="2000" b="1" i="1">
                              <a:solidFill>
                                <a:srgbClr val="1A3055"/>
                              </a:solidFill>
                              <a:latin typeface="Cambria Math" panose="02040503050406030204" pitchFamily="18" charset="0"/>
                            </a:rPr>
                            <m:t> </m:t>
                          </m:r>
                          <m:r>
                            <a:rPr lang="en-IN" sz="2000" b="1" i="1">
                              <a:solidFill>
                                <a:srgbClr val="1A3055"/>
                              </a:solidFill>
                              <a:latin typeface="Cambria Math" panose="02040503050406030204" pitchFamily="18" charset="0"/>
                            </a:rPr>
                            <m:t>𝝅</m:t>
                          </m:r>
                          <m:r>
                            <a:rPr lang="en-IN" sz="2000" b="1" i="1">
                              <a:solidFill>
                                <a:srgbClr val="1A3055"/>
                              </a:solidFill>
                              <a:latin typeface="Cambria Math" panose="02040503050406030204" pitchFamily="18" charset="0"/>
                            </a:rPr>
                            <m:t> </m:t>
                          </m:r>
                          <m:sSub>
                            <m:sSubPr>
                              <m:ctrlPr>
                                <a:rPr lang="en-IN" sz="2000" b="1" i="1">
                                  <a:solidFill>
                                    <a:srgbClr val="1A3055"/>
                                  </a:solidFill>
                                  <a:latin typeface="Cambria Math" panose="02040503050406030204" pitchFamily="18" charset="0"/>
                                </a:rPr>
                              </m:ctrlPr>
                            </m:sSubPr>
                            <m:e>
                              <m:r>
                                <a:rPr lang="en-IN" sz="2000" b="1" i="1">
                                  <a:solidFill>
                                    <a:srgbClr val="1A3055"/>
                                  </a:solidFill>
                                  <a:latin typeface="Cambria Math" panose="02040503050406030204" pitchFamily="18" charset="0"/>
                                </a:rPr>
                                <m:t>𝝐</m:t>
                              </m:r>
                            </m:e>
                            <m:sub>
                              <m:r>
                                <a:rPr lang="en-IN" sz="2000" b="1" i="1">
                                  <a:solidFill>
                                    <a:srgbClr val="1A3055"/>
                                  </a:solidFill>
                                  <a:latin typeface="Cambria Math" panose="02040503050406030204" pitchFamily="18" charset="0"/>
                                </a:rPr>
                                <m:t>𝟎</m:t>
                              </m:r>
                            </m:sub>
                          </m:sSub>
                          <m:r>
                            <a:rPr lang="en-IN" sz="2000" b="1" i="1">
                              <a:solidFill>
                                <a:srgbClr val="1A3055"/>
                              </a:solidFill>
                              <a:latin typeface="Cambria Math" panose="02040503050406030204" pitchFamily="18" charset="0"/>
                            </a:rPr>
                            <m:t>   </m:t>
                          </m:r>
                        </m:den>
                      </m:f>
                      <m:f>
                        <m:fPr>
                          <m:ctrlPr>
                            <a:rPr lang="en-IN" sz="2000" b="1" i="1">
                              <a:solidFill>
                                <a:srgbClr val="1A3055"/>
                              </a:solidFill>
                              <a:latin typeface="Cambria Math" panose="02040503050406030204" pitchFamily="18" charset="0"/>
                            </a:rPr>
                          </m:ctrlPr>
                        </m:fPr>
                        <m:num>
                          <m:r>
                            <a:rPr lang="en-IN" sz="2000" b="1" i="1">
                              <a:solidFill>
                                <a:srgbClr val="1A3055"/>
                              </a:solidFill>
                              <a:latin typeface="Cambria Math" panose="02040503050406030204" pitchFamily="18" charset="0"/>
                            </a:rPr>
                            <m:t>𝒒</m:t>
                          </m:r>
                        </m:num>
                        <m:den>
                          <m:sSup>
                            <m:sSupPr>
                              <m:ctrlPr>
                                <a:rPr lang="en-IN" sz="2000" b="1" i="1">
                                  <a:solidFill>
                                    <a:srgbClr val="1A3055"/>
                                  </a:solidFill>
                                  <a:latin typeface="Cambria Math" panose="02040503050406030204" pitchFamily="18" charset="0"/>
                                </a:rPr>
                              </m:ctrlPr>
                            </m:sSupPr>
                            <m:e>
                              <m:r>
                                <a:rPr lang="en-IN" sz="2000" b="1" i="1">
                                  <a:solidFill>
                                    <a:srgbClr val="1A3055"/>
                                  </a:solidFill>
                                  <a:latin typeface="Cambria Math" panose="02040503050406030204" pitchFamily="18" charset="0"/>
                                </a:rPr>
                                <m:t>𝒓</m:t>
                              </m:r>
                            </m:e>
                            <m:sup>
                              <m:r>
                                <a:rPr lang="en-IN" sz="2000" b="1" i="1">
                                  <a:solidFill>
                                    <a:srgbClr val="1A3055"/>
                                  </a:solidFill>
                                  <a:latin typeface="Cambria Math" panose="02040503050406030204" pitchFamily="18" charset="0"/>
                                </a:rPr>
                                <m:t>𝟐</m:t>
                              </m:r>
                            </m:sup>
                          </m:sSup>
                        </m:den>
                      </m:f>
                      <m:r>
                        <a:rPr lang="en-IN" sz="2000" i="1">
                          <a:solidFill>
                            <a:srgbClr val="1A3055"/>
                          </a:solidFill>
                          <a:latin typeface="Cambria Math" panose="02040503050406030204" pitchFamily="18" charset="0"/>
                        </a:rPr>
                        <m:t>∮</m:t>
                      </m:r>
                      <m:r>
                        <a:rPr lang="en-IN" sz="2000" i="1">
                          <a:solidFill>
                            <a:srgbClr val="1A3055"/>
                          </a:solidFill>
                          <a:latin typeface="Cambria Math" panose="02040503050406030204" pitchFamily="18" charset="0"/>
                        </a:rPr>
                        <m:t>𝑑</m:t>
                      </m:r>
                      <m:acc>
                        <m:accPr>
                          <m:chr m:val="⃗"/>
                          <m:ctrlPr>
                            <a:rPr lang="en-IN" sz="2000" i="1">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𝑎</m:t>
                          </m:r>
                        </m:e>
                      </m:acc>
                    </m:oMath>
                  </m:oMathPara>
                </a14:m>
                <a:endParaRPr lang="en-IN" sz="2000" dirty="0">
                  <a:solidFill>
                    <a:srgbClr val="1A3055"/>
                  </a:solidFill>
                </a:endParaRPr>
              </a:p>
            </p:txBody>
          </p:sp>
        </mc:Choice>
        <mc:Fallback>
          <p:sp>
            <p:nvSpPr>
              <p:cNvPr id="39" name="Rectangle 38">
                <a:extLst>
                  <a:ext uri="{FF2B5EF4-FFF2-40B4-BE49-F238E27FC236}">
                    <a16:creationId xmlns:a16="http://schemas.microsoft.com/office/drawing/2014/main" id="{7762D7B9-F9F4-464C-8C94-B0CAC40DC86C}"/>
                  </a:ext>
                </a:extLst>
              </p:cNvPr>
              <p:cNvSpPr>
                <a:spLocks noRot="1" noChangeAspect="1" noMove="1" noResize="1" noEditPoints="1" noAdjustHandles="1" noChangeArrowheads="1" noChangeShapeType="1" noTextEdit="1"/>
              </p:cNvSpPr>
              <p:nvPr/>
            </p:nvSpPr>
            <p:spPr>
              <a:xfrm>
                <a:off x="1616688" y="4083383"/>
                <a:ext cx="2224519" cy="722314"/>
              </a:xfrm>
              <a:prstGeom prst="rect">
                <a:avLst/>
              </a:prstGeom>
              <a:blipFill>
                <a:blip r:embed="rId9"/>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40" name="Rectangle 39">
                <a:extLst>
                  <a:ext uri="{FF2B5EF4-FFF2-40B4-BE49-F238E27FC236}">
                    <a16:creationId xmlns:a16="http://schemas.microsoft.com/office/drawing/2014/main" id="{9BCC7A80-1BF7-4B6D-B66E-353120BA8578}"/>
                  </a:ext>
                </a:extLst>
              </p:cNvPr>
              <p:cNvSpPr/>
              <p:nvPr/>
            </p:nvSpPr>
            <p:spPr>
              <a:xfrm>
                <a:off x="4398805" y="4083383"/>
                <a:ext cx="2266903" cy="72231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000" b="1" i="1" smtClean="0">
                          <a:solidFill>
                            <a:srgbClr val="1A3055"/>
                          </a:solidFill>
                          <a:latin typeface="Cambria Math" panose="02040503050406030204" pitchFamily="18" charset="0"/>
                        </a:rPr>
                        <m:t>=</m:t>
                      </m:r>
                      <m:f>
                        <m:fPr>
                          <m:ctrlPr>
                            <a:rPr lang="en-IN" sz="2000" b="1" i="1">
                              <a:solidFill>
                                <a:srgbClr val="1A3055"/>
                              </a:solidFill>
                              <a:latin typeface="Cambria Math" panose="02040503050406030204" pitchFamily="18" charset="0"/>
                            </a:rPr>
                          </m:ctrlPr>
                        </m:fPr>
                        <m:num>
                          <m:r>
                            <a:rPr lang="en-IN" sz="2000" b="1" i="1">
                              <a:solidFill>
                                <a:srgbClr val="1A3055"/>
                              </a:solidFill>
                              <a:latin typeface="Cambria Math" panose="02040503050406030204" pitchFamily="18" charset="0"/>
                            </a:rPr>
                            <m:t>𝟏</m:t>
                          </m:r>
                        </m:num>
                        <m:den>
                          <m:r>
                            <a:rPr lang="en-IN" sz="2000" b="1" i="1">
                              <a:solidFill>
                                <a:srgbClr val="1A3055"/>
                              </a:solidFill>
                              <a:latin typeface="Cambria Math" panose="02040503050406030204" pitchFamily="18" charset="0"/>
                            </a:rPr>
                            <m:t>𝟒</m:t>
                          </m:r>
                          <m:r>
                            <a:rPr lang="en-IN" sz="2000" b="1" i="1">
                              <a:solidFill>
                                <a:srgbClr val="1A3055"/>
                              </a:solidFill>
                              <a:latin typeface="Cambria Math" panose="02040503050406030204" pitchFamily="18" charset="0"/>
                            </a:rPr>
                            <m:t> </m:t>
                          </m:r>
                          <m:r>
                            <a:rPr lang="en-IN" sz="2000" b="1" i="1">
                              <a:solidFill>
                                <a:srgbClr val="1A3055"/>
                              </a:solidFill>
                              <a:latin typeface="Cambria Math" panose="02040503050406030204" pitchFamily="18" charset="0"/>
                            </a:rPr>
                            <m:t>𝝅</m:t>
                          </m:r>
                          <m:r>
                            <a:rPr lang="en-IN" sz="2000" b="1" i="1">
                              <a:solidFill>
                                <a:srgbClr val="1A3055"/>
                              </a:solidFill>
                              <a:latin typeface="Cambria Math" panose="02040503050406030204" pitchFamily="18" charset="0"/>
                            </a:rPr>
                            <m:t> </m:t>
                          </m:r>
                          <m:sSub>
                            <m:sSubPr>
                              <m:ctrlPr>
                                <a:rPr lang="en-IN" sz="2000" b="1" i="1">
                                  <a:solidFill>
                                    <a:srgbClr val="1A3055"/>
                                  </a:solidFill>
                                  <a:latin typeface="Cambria Math" panose="02040503050406030204" pitchFamily="18" charset="0"/>
                                </a:rPr>
                              </m:ctrlPr>
                            </m:sSubPr>
                            <m:e>
                              <m:r>
                                <a:rPr lang="en-IN" sz="2000" b="1" i="1">
                                  <a:solidFill>
                                    <a:srgbClr val="1A3055"/>
                                  </a:solidFill>
                                  <a:latin typeface="Cambria Math" panose="02040503050406030204" pitchFamily="18" charset="0"/>
                                </a:rPr>
                                <m:t>𝝐</m:t>
                              </m:r>
                            </m:e>
                            <m:sub>
                              <m:r>
                                <a:rPr lang="en-IN" sz="2000" b="1" i="1">
                                  <a:solidFill>
                                    <a:srgbClr val="1A3055"/>
                                  </a:solidFill>
                                  <a:latin typeface="Cambria Math" panose="02040503050406030204" pitchFamily="18" charset="0"/>
                                </a:rPr>
                                <m:t>𝟎</m:t>
                              </m:r>
                            </m:sub>
                          </m:sSub>
                          <m:r>
                            <a:rPr lang="en-IN" sz="2000" b="1" i="1">
                              <a:solidFill>
                                <a:srgbClr val="1A3055"/>
                              </a:solidFill>
                              <a:latin typeface="Cambria Math" panose="02040503050406030204" pitchFamily="18" charset="0"/>
                            </a:rPr>
                            <m:t>   </m:t>
                          </m:r>
                        </m:den>
                      </m:f>
                      <m:f>
                        <m:fPr>
                          <m:ctrlPr>
                            <a:rPr lang="en-IN" sz="2000" b="1" i="1">
                              <a:solidFill>
                                <a:srgbClr val="1A3055"/>
                              </a:solidFill>
                              <a:latin typeface="Cambria Math" panose="02040503050406030204" pitchFamily="18" charset="0"/>
                            </a:rPr>
                          </m:ctrlPr>
                        </m:fPr>
                        <m:num>
                          <m:r>
                            <a:rPr lang="en-IN" sz="2000" b="1" i="1">
                              <a:solidFill>
                                <a:srgbClr val="1A3055"/>
                              </a:solidFill>
                              <a:latin typeface="Cambria Math" panose="02040503050406030204" pitchFamily="18" charset="0"/>
                            </a:rPr>
                            <m:t>𝒒</m:t>
                          </m:r>
                        </m:num>
                        <m:den>
                          <m:sSup>
                            <m:sSupPr>
                              <m:ctrlPr>
                                <a:rPr lang="en-IN" sz="2000" b="1" i="1">
                                  <a:solidFill>
                                    <a:srgbClr val="1A3055"/>
                                  </a:solidFill>
                                  <a:latin typeface="Cambria Math" panose="02040503050406030204" pitchFamily="18" charset="0"/>
                                </a:rPr>
                              </m:ctrlPr>
                            </m:sSupPr>
                            <m:e>
                              <m:r>
                                <a:rPr lang="en-IN" sz="2000" b="1" i="1">
                                  <a:solidFill>
                                    <a:srgbClr val="1A3055"/>
                                  </a:solidFill>
                                  <a:latin typeface="Cambria Math" panose="02040503050406030204" pitchFamily="18" charset="0"/>
                                </a:rPr>
                                <m:t>𝒓</m:t>
                              </m:r>
                            </m:e>
                            <m:sup>
                              <m:r>
                                <a:rPr lang="en-IN" sz="2000" b="1" i="1">
                                  <a:solidFill>
                                    <a:srgbClr val="1A3055"/>
                                  </a:solidFill>
                                  <a:latin typeface="Cambria Math" panose="02040503050406030204" pitchFamily="18" charset="0"/>
                                </a:rPr>
                                <m:t>𝟐</m:t>
                              </m:r>
                            </m:sup>
                          </m:sSup>
                        </m:den>
                      </m:f>
                      <m:r>
                        <a:rPr lang="en-IN" sz="2000" b="0" i="1" smtClean="0">
                          <a:solidFill>
                            <a:srgbClr val="1A3055"/>
                          </a:solidFill>
                          <a:latin typeface="Cambria Math" panose="02040503050406030204" pitchFamily="18" charset="0"/>
                        </a:rPr>
                        <m:t>4</m:t>
                      </m:r>
                      <m:r>
                        <a:rPr lang="en-IN" sz="2000" b="0" i="1" smtClean="0">
                          <a:solidFill>
                            <a:srgbClr val="1A3055"/>
                          </a:solidFill>
                          <a:latin typeface="Cambria Math" panose="02040503050406030204" pitchFamily="18" charset="0"/>
                        </a:rPr>
                        <m:t>𝜋</m:t>
                      </m:r>
                      <m:sSup>
                        <m:sSupPr>
                          <m:ctrlPr>
                            <a:rPr lang="en-IN" sz="2000" b="0" i="1" smtClean="0">
                              <a:solidFill>
                                <a:srgbClr val="1A3055"/>
                              </a:solidFill>
                              <a:latin typeface="Cambria Math" panose="02040503050406030204" pitchFamily="18" charset="0"/>
                            </a:rPr>
                          </m:ctrlPr>
                        </m:sSupPr>
                        <m:e>
                          <m:r>
                            <a:rPr lang="en-IN" sz="2000" b="0" i="1" smtClean="0">
                              <a:solidFill>
                                <a:srgbClr val="1A3055"/>
                              </a:solidFill>
                              <a:latin typeface="Cambria Math" panose="02040503050406030204" pitchFamily="18" charset="0"/>
                            </a:rPr>
                            <m:t>𝑟</m:t>
                          </m:r>
                        </m:e>
                        <m:sup>
                          <m:r>
                            <a:rPr lang="en-IN" sz="2000" b="0" i="1" smtClean="0">
                              <a:solidFill>
                                <a:srgbClr val="1A3055"/>
                              </a:solidFill>
                              <a:latin typeface="Cambria Math" panose="02040503050406030204" pitchFamily="18" charset="0"/>
                            </a:rPr>
                            <m:t>2</m:t>
                          </m:r>
                        </m:sup>
                      </m:sSup>
                    </m:oMath>
                  </m:oMathPara>
                </a14:m>
                <a:endParaRPr lang="en-IN" sz="2000" dirty="0">
                  <a:solidFill>
                    <a:srgbClr val="1A3055"/>
                  </a:solidFill>
                </a:endParaRPr>
              </a:p>
            </p:txBody>
          </p:sp>
        </mc:Choice>
        <mc:Fallback>
          <p:sp>
            <p:nvSpPr>
              <p:cNvPr id="40" name="Rectangle 39">
                <a:extLst>
                  <a:ext uri="{FF2B5EF4-FFF2-40B4-BE49-F238E27FC236}">
                    <a16:creationId xmlns:a16="http://schemas.microsoft.com/office/drawing/2014/main" id="{9BCC7A80-1BF7-4B6D-B66E-353120BA8578}"/>
                  </a:ext>
                </a:extLst>
              </p:cNvPr>
              <p:cNvSpPr>
                <a:spLocks noRot="1" noChangeAspect="1" noMove="1" noResize="1" noEditPoints="1" noAdjustHandles="1" noChangeArrowheads="1" noChangeShapeType="1" noTextEdit="1"/>
              </p:cNvSpPr>
              <p:nvPr/>
            </p:nvSpPr>
            <p:spPr>
              <a:xfrm>
                <a:off x="4398805" y="4083383"/>
                <a:ext cx="2266903" cy="722314"/>
              </a:xfrm>
              <a:prstGeom prst="rect">
                <a:avLst/>
              </a:prstGeom>
              <a:blipFill>
                <a:blip r:embed="rId10"/>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41" name="Rectangle 40">
                <a:extLst>
                  <a:ext uri="{FF2B5EF4-FFF2-40B4-BE49-F238E27FC236}">
                    <a16:creationId xmlns:a16="http://schemas.microsoft.com/office/drawing/2014/main" id="{35D7FB0A-F7F6-48E2-B873-BBE5BEA276E2}"/>
                  </a:ext>
                </a:extLst>
              </p:cNvPr>
              <p:cNvSpPr/>
              <p:nvPr/>
            </p:nvSpPr>
            <p:spPr>
              <a:xfrm>
                <a:off x="7032967" y="4174146"/>
                <a:ext cx="630044" cy="540789"/>
              </a:xfrm>
              <a:prstGeom prst="rect">
                <a:avLst/>
              </a:prstGeom>
            </p:spPr>
            <p:txBody>
              <a:bodyPr wrap="none">
                <a:spAutoFit/>
              </a:bodyPr>
              <a:lstStyle/>
              <a:p>
                <a:r>
                  <a:rPr lang="en-IN" sz="2000" b="1" dirty="0">
                    <a:solidFill>
                      <a:srgbClr val="1A3055"/>
                    </a:solidFill>
                  </a:rPr>
                  <a:t>=</a:t>
                </a:r>
                <a14:m>
                  <m:oMath xmlns:m="http://schemas.openxmlformats.org/officeDocument/2006/math">
                    <m:f>
                      <m:fPr>
                        <m:ctrlPr>
                          <a:rPr lang="en-IN" sz="2000" b="1" i="1" smtClean="0">
                            <a:solidFill>
                              <a:srgbClr val="1A3055"/>
                            </a:solidFill>
                            <a:latin typeface="Cambria Math" panose="02040503050406030204" pitchFamily="18" charset="0"/>
                          </a:rPr>
                        </m:ctrlPr>
                      </m:fPr>
                      <m:num>
                        <m:r>
                          <a:rPr lang="en-IN" sz="2000" b="1" i="1" smtClean="0">
                            <a:solidFill>
                              <a:srgbClr val="1A3055"/>
                            </a:solidFill>
                            <a:latin typeface="Cambria Math" panose="02040503050406030204" pitchFamily="18" charset="0"/>
                          </a:rPr>
                          <m:t>𝒒</m:t>
                        </m:r>
                      </m:num>
                      <m:den>
                        <m:sSub>
                          <m:sSubPr>
                            <m:ctrlPr>
                              <a:rPr lang="en-IN" sz="2000" b="1" i="1">
                                <a:solidFill>
                                  <a:srgbClr val="1A3055"/>
                                </a:solidFill>
                                <a:latin typeface="Cambria Math" panose="02040503050406030204" pitchFamily="18" charset="0"/>
                              </a:rPr>
                            </m:ctrlPr>
                          </m:sSubPr>
                          <m:e>
                            <m:r>
                              <a:rPr lang="en-IN" sz="2000" b="1" i="1">
                                <a:solidFill>
                                  <a:srgbClr val="1A3055"/>
                                </a:solidFill>
                                <a:latin typeface="Cambria Math" panose="02040503050406030204" pitchFamily="18" charset="0"/>
                              </a:rPr>
                              <m:t>𝝐</m:t>
                            </m:r>
                          </m:e>
                          <m:sub>
                            <m:r>
                              <a:rPr lang="en-IN" sz="2000" b="1" i="1">
                                <a:solidFill>
                                  <a:srgbClr val="1A3055"/>
                                </a:solidFill>
                                <a:latin typeface="Cambria Math" panose="02040503050406030204" pitchFamily="18" charset="0"/>
                              </a:rPr>
                              <m:t>𝟎</m:t>
                            </m:r>
                          </m:sub>
                        </m:sSub>
                        <m:r>
                          <a:rPr lang="en-IN" sz="2000" b="1" i="1">
                            <a:solidFill>
                              <a:srgbClr val="1A3055"/>
                            </a:solidFill>
                            <a:latin typeface="Cambria Math" panose="02040503050406030204" pitchFamily="18" charset="0"/>
                          </a:rPr>
                          <m:t>   </m:t>
                        </m:r>
                      </m:den>
                    </m:f>
                  </m:oMath>
                </a14:m>
                <a:endParaRPr lang="en-IN" sz="2000" dirty="0">
                  <a:solidFill>
                    <a:srgbClr val="1A3055"/>
                  </a:solidFill>
                </a:endParaRPr>
              </a:p>
            </p:txBody>
          </p:sp>
        </mc:Choice>
        <mc:Fallback>
          <p:sp>
            <p:nvSpPr>
              <p:cNvPr id="41" name="Rectangle 40">
                <a:extLst>
                  <a:ext uri="{FF2B5EF4-FFF2-40B4-BE49-F238E27FC236}">
                    <a16:creationId xmlns:a16="http://schemas.microsoft.com/office/drawing/2014/main" id="{35D7FB0A-F7F6-48E2-B873-BBE5BEA276E2}"/>
                  </a:ext>
                </a:extLst>
              </p:cNvPr>
              <p:cNvSpPr>
                <a:spLocks noRot="1" noChangeAspect="1" noMove="1" noResize="1" noEditPoints="1" noAdjustHandles="1" noChangeArrowheads="1" noChangeShapeType="1" noTextEdit="1"/>
              </p:cNvSpPr>
              <p:nvPr/>
            </p:nvSpPr>
            <p:spPr>
              <a:xfrm>
                <a:off x="7032967" y="4174146"/>
                <a:ext cx="630044" cy="540789"/>
              </a:xfrm>
              <a:prstGeom prst="rect">
                <a:avLst/>
              </a:prstGeom>
              <a:blipFill>
                <a:blip r:embed="rId11"/>
                <a:stretch>
                  <a:fillRect l="-10680" b="-1136"/>
                </a:stretch>
              </a:blipFill>
            </p:spPr>
            <p:txBody>
              <a:bodyPr/>
              <a:lstStyle/>
              <a:p>
                <a:r>
                  <a:rPr lang="en-IN">
                    <a:noFill/>
                  </a:rPr>
                  <a:t> </a:t>
                </a:r>
              </a:p>
            </p:txBody>
          </p:sp>
        </mc:Fallback>
      </mc:AlternateContent>
      <p:sp>
        <p:nvSpPr>
          <p:cNvPr id="2" name="Rectangle 1">
            <a:extLst>
              <a:ext uri="{FF2B5EF4-FFF2-40B4-BE49-F238E27FC236}">
                <a16:creationId xmlns:a16="http://schemas.microsoft.com/office/drawing/2014/main" id="{518E566B-CC2C-4D18-BB08-1A9D8BEB28D4}"/>
              </a:ext>
            </a:extLst>
          </p:cNvPr>
          <p:cNvSpPr/>
          <p:nvPr/>
        </p:nvSpPr>
        <p:spPr>
          <a:xfrm>
            <a:off x="9517441" y="3186822"/>
            <a:ext cx="404510" cy="461665"/>
          </a:xfrm>
          <a:prstGeom prst="rect">
            <a:avLst/>
          </a:prstGeom>
        </p:spPr>
        <p:txBody>
          <a:bodyPr wrap="square">
            <a:spAutoFit/>
          </a:bodyPr>
          <a:lstStyle/>
          <a:p>
            <a:pPr algn="ctr"/>
            <a:r>
              <a:rPr lang="en-IN" sz="2400" b="1">
                <a:solidFill>
                  <a:srgbClr val="1A3055"/>
                </a:solidFill>
              </a:rPr>
              <a:t>P</a:t>
            </a:r>
          </a:p>
        </p:txBody>
      </p:sp>
      <p:cxnSp>
        <p:nvCxnSpPr>
          <p:cNvPr id="5" name="Straight Connector 4">
            <a:extLst>
              <a:ext uri="{FF2B5EF4-FFF2-40B4-BE49-F238E27FC236}">
                <a16:creationId xmlns:a16="http://schemas.microsoft.com/office/drawing/2014/main" id="{19AF58F8-EF47-45E8-9198-5CD1DFC864B8}"/>
              </a:ext>
            </a:extLst>
          </p:cNvPr>
          <p:cNvCxnSpPr>
            <a:cxnSpLocks/>
          </p:cNvCxnSpPr>
          <p:nvPr/>
        </p:nvCxnSpPr>
        <p:spPr>
          <a:xfrm>
            <a:off x="6068780" y="4390317"/>
            <a:ext cx="332020" cy="108447"/>
          </a:xfrm>
          <a:prstGeom prst="line">
            <a:avLst/>
          </a:prstGeom>
          <a:ln w="38100">
            <a:solidFill>
              <a:srgbClr val="FF0000"/>
            </a:solidFill>
            <a:tailEnd type="none"/>
          </a:ln>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id="{58C72638-F117-4A71-9453-CC7A1F6D77F1}"/>
              </a:ext>
            </a:extLst>
          </p:cNvPr>
          <p:cNvCxnSpPr>
            <a:cxnSpLocks/>
          </p:cNvCxnSpPr>
          <p:nvPr/>
        </p:nvCxnSpPr>
        <p:spPr>
          <a:xfrm>
            <a:off x="4801929" y="4606187"/>
            <a:ext cx="350120" cy="108748"/>
          </a:xfrm>
          <a:prstGeom prst="line">
            <a:avLst/>
          </a:prstGeom>
          <a:ln w="38100">
            <a:solidFill>
              <a:srgbClr val="FF0000"/>
            </a:solidFill>
            <a:tailEnd type="none"/>
          </a:ln>
        </p:spPr>
        <p:style>
          <a:lnRef idx="3">
            <a:schemeClr val="accent2"/>
          </a:lnRef>
          <a:fillRef idx="0">
            <a:schemeClr val="accent2"/>
          </a:fillRef>
          <a:effectRef idx="2">
            <a:schemeClr val="accent2"/>
          </a:effectRef>
          <a:fontRef idx="minor">
            <a:schemeClr val="tx1"/>
          </a:fontRef>
        </p:style>
      </p:cxnSp>
      <p:cxnSp>
        <p:nvCxnSpPr>
          <p:cNvPr id="42" name="Straight Connector 41">
            <a:extLst>
              <a:ext uri="{FF2B5EF4-FFF2-40B4-BE49-F238E27FC236}">
                <a16:creationId xmlns:a16="http://schemas.microsoft.com/office/drawing/2014/main" id="{3419A074-531F-4FAB-BE82-2E529A858E5B}"/>
              </a:ext>
            </a:extLst>
          </p:cNvPr>
          <p:cNvCxnSpPr>
            <a:cxnSpLocks/>
          </p:cNvCxnSpPr>
          <p:nvPr/>
        </p:nvCxnSpPr>
        <p:spPr>
          <a:xfrm>
            <a:off x="5648077" y="4543482"/>
            <a:ext cx="419031" cy="162460"/>
          </a:xfrm>
          <a:prstGeom prst="line">
            <a:avLst/>
          </a:prstGeom>
          <a:ln w="38100">
            <a:solidFill>
              <a:srgbClr val="FF0000"/>
            </a:solidFill>
            <a:tailEnd type="none"/>
          </a:ln>
        </p:spPr>
        <p:style>
          <a:lnRef idx="3">
            <a:schemeClr val="accent2"/>
          </a:lnRef>
          <a:fillRef idx="0">
            <a:schemeClr val="accent2"/>
          </a:fillRef>
          <a:effectRef idx="2">
            <a:schemeClr val="accent2"/>
          </a:effectRef>
          <a:fontRef idx="minor">
            <a:schemeClr val="tx1"/>
          </a:fontRef>
        </p:style>
      </p:cxnSp>
      <p:sp>
        <p:nvSpPr>
          <p:cNvPr id="4" name="Rectangle 3">
            <a:extLst>
              <a:ext uri="{FF2B5EF4-FFF2-40B4-BE49-F238E27FC236}">
                <a16:creationId xmlns:a16="http://schemas.microsoft.com/office/drawing/2014/main" id="{60C755BA-04D9-62CC-DD38-CE0F61D32DBC}"/>
              </a:ext>
            </a:extLst>
          </p:cNvPr>
          <p:cNvSpPr/>
          <p:nvPr/>
        </p:nvSpPr>
        <p:spPr>
          <a:xfrm>
            <a:off x="3887341" y="1267277"/>
            <a:ext cx="3718197" cy="646331"/>
          </a:xfrm>
          <a:prstGeom prst="rect">
            <a:avLst/>
          </a:prstGeom>
        </p:spPr>
        <p:txBody>
          <a:bodyPr wrap="none">
            <a:spAutoFit/>
          </a:bodyPr>
          <a:lstStyle/>
          <a:p>
            <a:r>
              <a:rPr lang="en-IN" dirty="0">
                <a:solidFill>
                  <a:srgbClr val="1A3055"/>
                </a:solidFill>
              </a:rPr>
              <a:t>Magnitude of electric filed</a:t>
            </a:r>
          </a:p>
          <a:p>
            <a:r>
              <a:rPr lang="en-IN" dirty="0">
                <a:solidFill>
                  <a:srgbClr val="1A3055"/>
                </a:solidFill>
              </a:rPr>
              <a:t>At any point is same due to symmetry</a:t>
            </a:r>
          </a:p>
        </p:txBody>
      </p:sp>
      <p:sp>
        <p:nvSpPr>
          <p:cNvPr id="6" name="Rectangle 5">
            <a:extLst>
              <a:ext uri="{FF2B5EF4-FFF2-40B4-BE49-F238E27FC236}">
                <a16:creationId xmlns:a16="http://schemas.microsoft.com/office/drawing/2014/main" id="{FBBCAC70-13E8-D3F7-9DAF-F68202F182DF}"/>
              </a:ext>
            </a:extLst>
          </p:cNvPr>
          <p:cNvSpPr/>
          <p:nvPr/>
        </p:nvSpPr>
        <p:spPr>
          <a:xfrm>
            <a:off x="623454" y="2268317"/>
            <a:ext cx="2280624" cy="369332"/>
          </a:xfrm>
          <a:prstGeom prst="rect">
            <a:avLst/>
          </a:prstGeom>
        </p:spPr>
        <p:txBody>
          <a:bodyPr wrap="none">
            <a:spAutoFit/>
          </a:bodyPr>
          <a:lstStyle/>
          <a:p>
            <a:r>
              <a:rPr lang="en-IN" dirty="0">
                <a:solidFill>
                  <a:srgbClr val="1A3055"/>
                </a:solidFill>
              </a:rPr>
              <a:t>Now, let’s find the flux</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282F6399-9CC3-7037-1BF4-0A9A378A219F}"/>
                  </a:ext>
                </a:extLst>
              </p:cNvPr>
              <p:cNvSpPr txBox="1"/>
              <p:nvPr/>
            </p:nvSpPr>
            <p:spPr>
              <a:xfrm>
                <a:off x="3150496" y="3275029"/>
                <a:ext cx="1681521" cy="43749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sz="2000" b="0" i="1" smtClean="0">
                          <a:solidFill>
                            <a:srgbClr val="1A3055"/>
                          </a:solidFill>
                          <a:latin typeface="Cambria Math" panose="02040503050406030204" pitchFamily="18" charset="0"/>
                        </a:rPr>
                        <m:t>=</m:t>
                      </m:r>
                      <m:r>
                        <a:rPr lang="en-IN" sz="2000" i="1" smtClean="0">
                          <a:solidFill>
                            <a:srgbClr val="1A3055"/>
                          </a:solidFill>
                          <a:latin typeface="Cambria Math" panose="02040503050406030204" pitchFamily="18" charset="0"/>
                        </a:rPr>
                        <m:t>∮</m:t>
                      </m:r>
                      <m:acc>
                        <m:accPr>
                          <m:chr m:val="⃗"/>
                          <m:ctrlPr>
                            <a:rPr lang="en-IN" sz="2000" i="1">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𝐸</m:t>
                          </m:r>
                        </m:e>
                      </m:acc>
                      <m:r>
                        <a:rPr lang="en-IN" sz="2000" i="1">
                          <a:solidFill>
                            <a:srgbClr val="1A3055"/>
                          </a:solidFill>
                          <a:latin typeface="Cambria Math" panose="02040503050406030204" pitchFamily="18" charset="0"/>
                        </a:rPr>
                        <m:t>.</m:t>
                      </m:r>
                      <m:r>
                        <a:rPr lang="en-IN" sz="2000" i="1">
                          <a:solidFill>
                            <a:srgbClr val="1A3055"/>
                          </a:solidFill>
                          <a:latin typeface="Cambria Math" panose="02040503050406030204" pitchFamily="18" charset="0"/>
                        </a:rPr>
                        <m:t>𝑑</m:t>
                      </m:r>
                      <m:acc>
                        <m:accPr>
                          <m:chr m:val="⃗"/>
                          <m:ctrlPr>
                            <a:rPr lang="en-IN" sz="2000" i="1">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𝑎</m:t>
                          </m:r>
                        </m:e>
                      </m:acc>
                      <m:r>
                        <a:rPr lang="en-IN" sz="2000" b="0" i="1" smtClean="0">
                          <a:solidFill>
                            <a:srgbClr val="1A3055"/>
                          </a:solidFill>
                          <a:latin typeface="Cambria Math" panose="02040503050406030204" pitchFamily="18" charset="0"/>
                        </a:rPr>
                        <m:t> </m:t>
                      </m:r>
                      <m:r>
                        <a:rPr lang="en-IN" sz="2000" b="0" i="1" smtClean="0">
                          <a:solidFill>
                            <a:srgbClr val="1A3055"/>
                          </a:solidFill>
                          <a:latin typeface="Cambria Math" panose="02040503050406030204" pitchFamily="18" charset="0"/>
                        </a:rPr>
                        <m:t>𝑐𝑜𝑠</m:t>
                      </m:r>
                      <m:r>
                        <a:rPr lang="en-IN" sz="2000" b="0" i="1" smtClean="0">
                          <a:solidFill>
                            <a:srgbClr val="1A3055"/>
                          </a:solidFill>
                          <a:latin typeface="Cambria Math" panose="02040503050406030204" pitchFamily="18" charset="0"/>
                        </a:rPr>
                        <m:t>𝜃</m:t>
                      </m:r>
                    </m:oMath>
                  </m:oMathPara>
                </a14:m>
                <a:endParaRPr lang="en-IN" sz="2000" dirty="0"/>
              </a:p>
            </p:txBody>
          </p:sp>
        </mc:Choice>
        <mc:Fallback>
          <p:sp>
            <p:nvSpPr>
              <p:cNvPr id="11" name="TextBox 10">
                <a:extLst>
                  <a:ext uri="{FF2B5EF4-FFF2-40B4-BE49-F238E27FC236}">
                    <a16:creationId xmlns:a16="http://schemas.microsoft.com/office/drawing/2014/main" id="{282F6399-9CC3-7037-1BF4-0A9A378A219F}"/>
                  </a:ext>
                </a:extLst>
              </p:cNvPr>
              <p:cNvSpPr txBox="1">
                <a:spLocks noRot="1" noChangeAspect="1" noMove="1" noResize="1" noEditPoints="1" noAdjustHandles="1" noChangeArrowheads="1" noChangeShapeType="1" noTextEdit="1"/>
              </p:cNvSpPr>
              <p:nvPr/>
            </p:nvSpPr>
            <p:spPr>
              <a:xfrm>
                <a:off x="3150496" y="3275029"/>
                <a:ext cx="1681521" cy="437492"/>
              </a:xfrm>
              <a:prstGeom prst="rect">
                <a:avLst/>
              </a:prstGeom>
              <a:blipFill>
                <a:blip r:embed="rId12"/>
                <a:stretch>
                  <a:fillRect t="-8333" r="-5797" b="-18056"/>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12" name="Rectangle 11">
                <a:extLst>
                  <a:ext uri="{FF2B5EF4-FFF2-40B4-BE49-F238E27FC236}">
                    <a16:creationId xmlns:a16="http://schemas.microsoft.com/office/drawing/2014/main" id="{DD36F0E8-E5C0-80A3-4E43-ADA4DD98494C}"/>
                  </a:ext>
                </a:extLst>
              </p:cNvPr>
              <p:cNvSpPr/>
              <p:nvPr/>
            </p:nvSpPr>
            <p:spPr>
              <a:xfrm>
                <a:off x="2059060" y="3275029"/>
                <a:ext cx="1020408" cy="43749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en-IN" sz="2000" i="1" smtClean="0">
                          <a:solidFill>
                            <a:srgbClr val="1A3055"/>
                          </a:solidFill>
                          <a:latin typeface="Cambria Math" panose="02040503050406030204" pitchFamily="18" charset="0"/>
                        </a:rPr>
                        <m:t>∮</m:t>
                      </m:r>
                      <m:acc>
                        <m:accPr>
                          <m:chr m:val="⃗"/>
                          <m:ctrlPr>
                            <a:rPr lang="en-IN" sz="2000" i="1" smtClean="0">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𝐸</m:t>
                          </m:r>
                        </m:e>
                      </m:acc>
                      <m:r>
                        <a:rPr lang="en-IN" sz="2000" b="0" i="1" smtClean="0">
                          <a:solidFill>
                            <a:srgbClr val="1A3055"/>
                          </a:solidFill>
                          <a:latin typeface="Cambria Math" panose="02040503050406030204" pitchFamily="18" charset="0"/>
                        </a:rPr>
                        <m:t>.</m:t>
                      </m:r>
                      <m:r>
                        <a:rPr lang="en-IN" sz="2000" i="1">
                          <a:solidFill>
                            <a:srgbClr val="1A3055"/>
                          </a:solidFill>
                          <a:latin typeface="Cambria Math" panose="02040503050406030204" pitchFamily="18" charset="0"/>
                        </a:rPr>
                        <m:t>𝑑</m:t>
                      </m:r>
                      <m:acc>
                        <m:accPr>
                          <m:chr m:val="⃗"/>
                          <m:ctrlPr>
                            <a:rPr lang="en-IN" sz="2000" i="1">
                              <a:solidFill>
                                <a:srgbClr val="1A3055"/>
                              </a:solidFill>
                              <a:latin typeface="Cambria Math" panose="02040503050406030204" pitchFamily="18" charset="0"/>
                            </a:rPr>
                          </m:ctrlPr>
                        </m:accPr>
                        <m:e>
                          <m:r>
                            <a:rPr lang="en-IN" sz="2000" i="1">
                              <a:solidFill>
                                <a:srgbClr val="1A3055"/>
                              </a:solidFill>
                              <a:latin typeface="Cambria Math" panose="02040503050406030204" pitchFamily="18" charset="0"/>
                            </a:rPr>
                            <m:t>𝑎</m:t>
                          </m:r>
                        </m:e>
                      </m:acc>
                    </m:oMath>
                  </m:oMathPara>
                </a14:m>
                <a:endParaRPr lang="en-IN" sz="2000" dirty="0">
                  <a:solidFill>
                    <a:srgbClr val="1A3055"/>
                  </a:solidFill>
                </a:endParaRPr>
              </a:p>
            </p:txBody>
          </p:sp>
        </mc:Choice>
        <mc:Fallback>
          <p:sp>
            <p:nvSpPr>
              <p:cNvPr id="12" name="Rectangle 11">
                <a:extLst>
                  <a:ext uri="{FF2B5EF4-FFF2-40B4-BE49-F238E27FC236}">
                    <a16:creationId xmlns:a16="http://schemas.microsoft.com/office/drawing/2014/main" id="{DD36F0E8-E5C0-80A3-4E43-ADA4DD98494C}"/>
                  </a:ext>
                </a:extLst>
              </p:cNvPr>
              <p:cNvSpPr>
                <a:spLocks noRot="1" noChangeAspect="1" noMove="1" noResize="1" noEditPoints="1" noAdjustHandles="1" noChangeArrowheads="1" noChangeShapeType="1" noTextEdit="1"/>
              </p:cNvSpPr>
              <p:nvPr/>
            </p:nvSpPr>
            <p:spPr>
              <a:xfrm>
                <a:off x="2059060" y="3275029"/>
                <a:ext cx="1020408" cy="437492"/>
              </a:xfrm>
              <a:prstGeom prst="rect">
                <a:avLst/>
              </a:prstGeom>
              <a:blipFill>
                <a:blip r:embed="rId13"/>
                <a:stretch>
                  <a:fillRect l="-2395" t="-8333" r="-28144" b="-18056"/>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17" name="Rectangle 16">
                <a:extLst>
                  <a:ext uri="{FF2B5EF4-FFF2-40B4-BE49-F238E27FC236}">
                    <a16:creationId xmlns:a16="http://schemas.microsoft.com/office/drawing/2014/main" id="{58C98CF7-E6A1-DED9-0BB1-2F600E65BDD0}"/>
                  </a:ext>
                </a:extLst>
              </p:cNvPr>
              <p:cNvSpPr/>
              <p:nvPr/>
            </p:nvSpPr>
            <p:spPr>
              <a:xfrm>
                <a:off x="1838518" y="5287438"/>
                <a:ext cx="4396272" cy="1078821"/>
              </a:xfrm>
              <a:prstGeom prst="rect">
                <a:avLst/>
              </a:prstGeom>
              <a:ln>
                <a:solidFill>
                  <a:srgbClr val="FFFF00"/>
                </a:solidFill>
              </a:ln>
            </p:spPr>
            <p:txBody>
              <a:bodyPr wrap="square">
                <a:spAutoFit/>
              </a:bodyPr>
              <a:lstStyle/>
              <a:p>
                <a14:m>
                  <m:oMath xmlns:m="http://schemas.openxmlformats.org/officeDocument/2006/math">
                    <m:r>
                      <m:rPr>
                        <m:sty m:val="p"/>
                      </m:rPr>
                      <a:rPr lang="en-IN" sz="4400" b="0" i="0" smtClean="0">
                        <a:solidFill>
                          <a:srgbClr val="1A3055"/>
                        </a:solidFill>
                        <a:latin typeface="Cambria Math" panose="02040503050406030204" pitchFamily="18" charset="0"/>
                      </a:rPr>
                      <m:t>Φ</m:t>
                    </m:r>
                    <m:r>
                      <a:rPr lang="en-IN" sz="4400" b="0" i="1" smtClean="0">
                        <a:solidFill>
                          <a:srgbClr val="1A3055"/>
                        </a:solidFill>
                        <a:latin typeface="Cambria Math" panose="02040503050406030204" pitchFamily="18" charset="0"/>
                      </a:rPr>
                      <m:t>=</m:t>
                    </m:r>
                    <m:r>
                      <a:rPr lang="en-IN" sz="4400" i="1" smtClean="0">
                        <a:solidFill>
                          <a:srgbClr val="1A3055"/>
                        </a:solidFill>
                        <a:latin typeface="Cambria Math" panose="02040503050406030204" pitchFamily="18" charset="0"/>
                      </a:rPr>
                      <m:t>∮</m:t>
                    </m:r>
                    <m:acc>
                      <m:accPr>
                        <m:chr m:val="⃗"/>
                        <m:ctrlPr>
                          <a:rPr lang="en-IN" sz="4400" b="0" i="1" smtClean="0">
                            <a:solidFill>
                              <a:srgbClr val="1A3055"/>
                            </a:solidFill>
                            <a:latin typeface="Cambria Math" panose="02040503050406030204" pitchFamily="18" charset="0"/>
                          </a:rPr>
                        </m:ctrlPr>
                      </m:accPr>
                      <m:e>
                        <m:r>
                          <a:rPr lang="en-IN" sz="4400" b="0" i="1" smtClean="0">
                            <a:solidFill>
                              <a:srgbClr val="1A3055"/>
                            </a:solidFill>
                            <a:latin typeface="Cambria Math" panose="02040503050406030204" pitchFamily="18" charset="0"/>
                          </a:rPr>
                          <m:t>𝐸</m:t>
                        </m:r>
                      </m:e>
                    </m:acc>
                    <m:r>
                      <a:rPr lang="en-IN" sz="4400" i="1" smtClean="0">
                        <a:solidFill>
                          <a:srgbClr val="1A3055"/>
                        </a:solidFill>
                        <a:latin typeface="Cambria Math" panose="02040503050406030204" pitchFamily="18" charset="0"/>
                      </a:rPr>
                      <m:t>.</m:t>
                    </m:r>
                    <m:r>
                      <a:rPr lang="en-IN" sz="4400" b="0" i="1" smtClean="0">
                        <a:solidFill>
                          <a:srgbClr val="1A3055"/>
                        </a:solidFill>
                        <a:latin typeface="Cambria Math" panose="02040503050406030204" pitchFamily="18" charset="0"/>
                      </a:rPr>
                      <m:t>𝑑</m:t>
                    </m:r>
                    <m:acc>
                      <m:accPr>
                        <m:chr m:val="⃗"/>
                        <m:ctrlPr>
                          <a:rPr lang="en-IN" sz="4400" i="1">
                            <a:solidFill>
                              <a:srgbClr val="1A3055"/>
                            </a:solidFill>
                            <a:latin typeface="Cambria Math" panose="02040503050406030204" pitchFamily="18" charset="0"/>
                          </a:rPr>
                        </m:ctrlPr>
                      </m:accPr>
                      <m:e>
                        <m:r>
                          <a:rPr lang="en-IN" sz="4400" b="0" i="1" smtClean="0">
                            <a:solidFill>
                              <a:srgbClr val="1A3055"/>
                            </a:solidFill>
                            <a:latin typeface="Cambria Math" panose="02040503050406030204" pitchFamily="18" charset="0"/>
                          </a:rPr>
                          <m:t>𝑎</m:t>
                        </m:r>
                      </m:e>
                    </m:acc>
                  </m:oMath>
                </a14:m>
                <a:r>
                  <a:rPr lang="en-IN" sz="4400" b="1" dirty="0">
                    <a:solidFill>
                      <a:srgbClr val="1A3055"/>
                    </a:solidFill>
                  </a:rPr>
                  <a:t>= </a:t>
                </a:r>
                <a14:m>
                  <m:oMath xmlns:m="http://schemas.openxmlformats.org/officeDocument/2006/math">
                    <m:f>
                      <m:fPr>
                        <m:ctrlPr>
                          <a:rPr lang="en-IN" sz="4400" b="1" i="1">
                            <a:solidFill>
                              <a:srgbClr val="1A3055"/>
                            </a:solidFill>
                            <a:latin typeface="Cambria Math" panose="02040503050406030204" pitchFamily="18" charset="0"/>
                          </a:rPr>
                        </m:ctrlPr>
                      </m:fPr>
                      <m:num>
                        <m:sSub>
                          <m:sSubPr>
                            <m:ctrlPr>
                              <a:rPr lang="en-IN" sz="4400" b="1" i="1">
                                <a:solidFill>
                                  <a:srgbClr val="1A3055"/>
                                </a:solidFill>
                                <a:latin typeface="Cambria Math" panose="02040503050406030204" pitchFamily="18" charset="0"/>
                              </a:rPr>
                            </m:ctrlPr>
                          </m:sSubPr>
                          <m:e>
                            <m:r>
                              <a:rPr lang="en-IN" sz="4400" b="1" i="1">
                                <a:solidFill>
                                  <a:srgbClr val="1A3055"/>
                                </a:solidFill>
                                <a:latin typeface="Cambria Math" panose="02040503050406030204" pitchFamily="18" charset="0"/>
                              </a:rPr>
                              <m:t>𝒒</m:t>
                            </m:r>
                          </m:e>
                          <m:sub>
                            <m:r>
                              <a:rPr lang="en-IN" sz="4400" b="1" i="1">
                                <a:solidFill>
                                  <a:srgbClr val="1A3055"/>
                                </a:solidFill>
                                <a:latin typeface="Cambria Math" panose="02040503050406030204" pitchFamily="18" charset="0"/>
                              </a:rPr>
                              <m:t>𝒆𝒏𝒄</m:t>
                            </m:r>
                          </m:sub>
                        </m:sSub>
                      </m:num>
                      <m:den>
                        <m:sSub>
                          <m:sSubPr>
                            <m:ctrlPr>
                              <a:rPr lang="en-IN" sz="4400" b="1" i="1">
                                <a:solidFill>
                                  <a:srgbClr val="1A3055"/>
                                </a:solidFill>
                                <a:latin typeface="Cambria Math" panose="02040503050406030204" pitchFamily="18" charset="0"/>
                              </a:rPr>
                            </m:ctrlPr>
                          </m:sSubPr>
                          <m:e>
                            <m:r>
                              <a:rPr lang="en-IN" sz="4400" b="1" i="1">
                                <a:solidFill>
                                  <a:srgbClr val="1A3055"/>
                                </a:solidFill>
                                <a:latin typeface="Cambria Math" panose="02040503050406030204" pitchFamily="18" charset="0"/>
                              </a:rPr>
                              <m:t>𝝐</m:t>
                            </m:r>
                          </m:e>
                          <m:sub>
                            <m:r>
                              <a:rPr lang="en-IN" sz="4400" b="1" i="1">
                                <a:solidFill>
                                  <a:srgbClr val="1A3055"/>
                                </a:solidFill>
                                <a:latin typeface="Cambria Math" panose="02040503050406030204" pitchFamily="18" charset="0"/>
                              </a:rPr>
                              <m:t>𝟎</m:t>
                            </m:r>
                          </m:sub>
                        </m:sSub>
                        <m:r>
                          <a:rPr lang="en-IN" sz="4400" b="1" i="1">
                            <a:solidFill>
                              <a:srgbClr val="1A3055"/>
                            </a:solidFill>
                            <a:latin typeface="Cambria Math" panose="02040503050406030204" pitchFamily="18" charset="0"/>
                          </a:rPr>
                          <m:t>   </m:t>
                        </m:r>
                      </m:den>
                    </m:f>
                  </m:oMath>
                </a14:m>
                <a:endParaRPr lang="en-IN" sz="4400" dirty="0">
                  <a:solidFill>
                    <a:srgbClr val="1A3055"/>
                  </a:solidFill>
                </a:endParaRPr>
              </a:p>
            </p:txBody>
          </p:sp>
        </mc:Choice>
        <mc:Fallback>
          <p:sp>
            <p:nvSpPr>
              <p:cNvPr id="17" name="Rectangle 16">
                <a:extLst>
                  <a:ext uri="{FF2B5EF4-FFF2-40B4-BE49-F238E27FC236}">
                    <a16:creationId xmlns:a16="http://schemas.microsoft.com/office/drawing/2014/main" id="{58C98CF7-E6A1-DED9-0BB1-2F600E65BDD0}"/>
                  </a:ext>
                </a:extLst>
              </p:cNvPr>
              <p:cNvSpPr>
                <a:spLocks noRot="1" noChangeAspect="1" noMove="1" noResize="1" noEditPoints="1" noAdjustHandles="1" noChangeArrowheads="1" noChangeShapeType="1" noTextEdit="1"/>
              </p:cNvSpPr>
              <p:nvPr/>
            </p:nvSpPr>
            <p:spPr>
              <a:xfrm>
                <a:off x="1838518" y="5287438"/>
                <a:ext cx="4396272" cy="1078821"/>
              </a:xfrm>
              <a:prstGeom prst="rect">
                <a:avLst/>
              </a:prstGeom>
              <a:blipFill>
                <a:blip r:embed="rId14"/>
                <a:stretch>
                  <a:fillRect t="-2235" b="-5587"/>
                </a:stretch>
              </a:blipFill>
              <a:ln>
                <a:solidFill>
                  <a:srgbClr val="FFFF00"/>
                </a:solidFill>
              </a:ln>
            </p:spPr>
            <p:txBody>
              <a:bodyPr/>
              <a:lstStyle/>
              <a:p>
                <a:r>
                  <a:rPr lang="en-IN">
                    <a:noFill/>
                  </a:rPr>
                  <a:t> </a:t>
                </a:r>
              </a:p>
            </p:txBody>
          </p:sp>
        </mc:Fallback>
      </mc:AlternateContent>
    </p:spTree>
    <p:extLst>
      <p:ext uri="{BB962C8B-B14F-4D97-AF65-F5344CB8AC3E}">
        <p14:creationId xmlns:p14="http://schemas.microsoft.com/office/powerpoint/2010/main" val="1145638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ipe(left)">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left)">
                                      <p:cBhvr>
                                        <p:cTn id="72" dur="500"/>
                                        <p:tgtEl>
                                          <p:spTgt spid="12"/>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500"/>
                                        <p:tgtEl>
                                          <p:spTgt spid="4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fade">
                                      <p:cBhvr>
                                        <p:cTn id="105" dur="500"/>
                                        <p:tgtEl>
                                          <p:spTgt spid="5"/>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wipe(left)">
                                      <p:cBhvr>
                                        <p:cTn id="110" dur="500"/>
                                        <p:tgtEl>
                                          <p:spTgt spid="41"/>
                                        </p:tgtEl>
                                      </p:cBhvr>
                                    </p:animEffec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p:bldP spid="31" grpId="0"/>
      <p:bldP spid="32" grpId="0"/>
      <p:bldP spid="34" grpId="0"/>
      <p:bldP spid="35" grpId="0"/>
      <p:bldP spid="36" grpId="0"/>
      <p:bldP spid="39" grpId="0"/>
      <p:bldP spid="40" grpId="0"/>
      <p:bldP spid="41" grpId="0"/>
      <p:bldP spid="2" grpId="0"/>
      <p:bldP spid="4" grpId="0"/>
      <p:bldP spid="6" grpId="0"/>
      <p:bldP spid="11" grpId="0"/>
      <p:bldP spid="12"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508A7B3F-CD54-425C-841E-746705FADC17}"/>
              </a:ext>
            </a:extLst>
          </p:cNvPr>
          <p:cNvSpPr/>
          <p:nvPr/>
        </p:nvSpPr>
        <p:spPr>
          <a:xfrm>
            <a:off x="3548735" y="1425604"/>
            <a:ext cx="5882185" cy="1091920"/>
          </a:xfrm>
          <a:custGeom>
            <a:avLst/>
            <a:gdLst>
              <a:gd name="connsiteX0" fmla="*/ 0 w 5882185"/>
              <a:gd name="connsiteY0" fmla="*/ 846260 h 1091920"/>
              <a:gd name="connsiteX1" fmla="*/ 1733266 w 5882185"/>
              <a:gd name="connsiteY1" fmla="*/ 99 h 1091920"/>
              <a:gd name="connsiteX2" fmla="*/ 3370997 w 5882185"/>
              <a:gd name="connsiteY2" fmla="*/ 791669 h 1091920"/>
              <a:gd name="connsiteX3" fmla="*/ 5882185 w 5882185"/>
              <a:gd name="connsiteY3" fmla="*/ 1091920 h 1091920"/>
              <a:gd name="connsiteX4" fmla="*/ 5882185 w 5882185"/>
              <a:gd name="connsiteY4" fmla="*/ 1091920 h 1091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82185" h="1091920">
                <a:moveTo>
                  <a:pt x="0" y="846260"/>
                </a:moveTo>
                <a:cubicBezTo>
                  <a:pt x="585716" y="427728"/>
                  <a:pt x="1171433" y="9197"/>
                  <a:pt x="1733266" y="99"/>
                </a:cubicBezTo>
                <a:cubicBezTo>
                  <a:pt x="2295099" y="-8999"/>
                  <a:pt x="2679510" y="609699"/>
                  <a:pt x="3370997" y="791669"/>
                </a:cubicBezTo>
                <a:cubicBezTo>
                  <a:pt x="4062484" y="973639"/>
                  <a:pt x="5882185" y="1091920"/>
                  <a:pt x="5882185" y="1091920"/>
                </a:cubicBezTo>
                <a:lnTo>
                  <a:pt x="5882185" y="1091920"/>
                </a:lnTo>
              </a:path>
            </a:pathLst>
          </a:custGeom>
          <a:gradFill flip="none" rotWithShape="1">
            <a:gsLst>
              <a:gs pos="0">
                <a:srgbClr val="C00000"/>
              </a:gs>
              <a:gs pos="35000">
                <a:schemeClr val="accent4">
                  <a:lumMod val="0"/>
                  <a:lumOff val="100000"/>
                </a:schemeClr>
              </a:gs>
              <a:gs pos="100000">
                <a:srgbClr val="FF0000"/>
              </a:gs>
            </a:gsLst>
            <a:path path="rect">
              <a:fillToRect l="100000" t="100000"/>
            </a:path>
            <a:tileRect r="-100000" b="-100000"/>
          </a:gradFill>
          <a:ln w="57150">
            <a:gradFill flip="none" rotWithShape="1">
              <a:gsLst>
                <a:gs pos="0">
                  <a:srgbClr val="FF8989"/>
                </a:gs>
                <a:gs pos="74000">
                  <a:schemeClr val="accent2">
                    <a:lumMod val="45000"/>
                    <a:lumOff val="55000"/>
                  </a:schemeClr>
                </a:gs>
                <a:gs pos="83000">
                  <a:schemeClr val="accent2">
                    <a:lumMod val="45000"/>
                    <a:lumOff val="55000"/>
                  </a:schemeClr>
                </a:gs>
                <a:gs pos="100000">
                  <a:schemeClr val="accent2">
                    <a:lumMod val="30000"/>
                    <a:lumOff val="70000"/>
                  </a:schemeClr>
                </a:gs>
              </a:gsLst>
              <a:path path="circle">
                <a:fillToRect r="100000" b="100000"/>
              </a:path>
              <a:tileRect l="-100000" t="-100000"/>
            </a:gradFill>
          </a:ln>
          <a:scene3d>
            <a:camera prst="orthographicFront"/>
            <a:lightRig rig="threePt" dir="t"/>
          </a:scene3d>
          <a:sp3d>
            <a:bevelT w="5080000" h="5080000"/>
            <a:bevelB w="0" h="0"/>
          </a:sp3d>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a:solidFill>
                <a:srgbClr val="002060"/>
              </a:solidFill>
            </a:endParaRPr>
          </a:p>
        </p:txBody>
      </p:sp>
      <p:sp>
        <p:nvSpPr>
          <p:cNvPr id="35" name="HeadingBar 35"/>
          <p:cNvSpPr/>
          <p:nvPr/>
        </p:nvSpPr>
        <p:spPr>
          <a:xfrm>
            <a:off x="457200" y="615000"/>
            <a:ext cx="11277600" cy="570000"/>
          </a:xfrm>
          <a:prstGeom prst="rect">
            <a:avLst/>
          </a:prstGeom>
          <a:solidFill>
            <a:srgbClr val="1A3055"/>
          </a:solidFill>
          <a:ln>
            <a:noFill/>
          </a:ln>
        </p:spPr>
        <p:txBody>
          <a:bodyPr/>
          <a:lstStyle/>
          <a:p>
            <a:endParaRPr lang="en-IN"/>
          </a:p>
        </p:txBody>
      </p:sp>
      <p:sp>
        <p:nvSpPr>
          <p:cNvPr id="2" name="Rectangle 1">
            <a:extLst>
              <a:ext uri="{FF2B5EF4-FFF2-40B4-BE49-F238E27FC236}">
                <a16:creationId xmlns:a16="http://schemas.microsoft.com/office/drawing/2014/main" id="{749224F2-C6C1-4D0D-ADF9-63464CDA8B38}"/>
              </a:ext>
            </a:extLst>
          </p:cNvPr>
          <p:cNvSpPr/>
          <p:nvPr/>
        </p:nvSpPr>
        <p:spPr>
          <a:xfrm>
            <a:off x="949374" y="675987"/>
            <a:ext cx="4929243" cy="523220"/>
          </a:xfrm>
          <a:prstGeom prst="rect">
            <a:avLst/>
          </a:prstGeom>
        </p:spPr>
        <p:txBody>
          <a:bodyPr wrap="square">
            <a:spAutoFit/>
          </a:bodyPr>
          <a:lstStyle/>
          <a:p>
            <a:r>
              <a:rPr lang="en-IN" sz="2800" b="1">
                <a:solidFill>
                  <a:srgbClr val="FFFFFF"/>
                </a:solidFill>
                <a:sym typeface="Symbol" panose="05050102010706020507" pitchFamily="18" charset="2"/>
              </a:rPr>
              <a:t>Charge distributions</a:t>
            </a:r>
            <a:endParaRPr lang="en-IN" sz="2800" b="1">
              <a:solidFill>
                <a:srgbClr val="FFFFFF"/>
              </a:solidFill>
            </a:endParaRPr>
          </a:p>
        </p:txBody>
      </p:sp>
      <p:sp>
        <p:nvSpPr>
          <p:cNvPr id="3" name="Oval 2">
            <a:extLst>
              <a:ext uri="{FF2B5EF4-FFF2-40B4-BE49-F238E27FC236}">
                <a16:creationId xmlns:a16="http://schemas.microsoft.com/office/drawing/2014/main" id="{4B1AE618-28B3-4B2F-BDF1-F38A4272D8F9}"/>
              </a:ext>
            </a:extLst>
          </p:cNvPr>
          <p:cNvSpPr/>
          <p:nvPr/>
        </p:nvSpPr>
        <p:spPr>
          <a:xfrm rot="169900">
            <a:off x="3578947" y="2146347"/>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4" name="Oval 3">
            <a:extLst>
              <a:ext uri="{FF2B5EF4-FFF2-40B4-BE49-F238E27FC236}">
                <a16:creationId xmlns:a16="http://schemas.microsoft.com/office/drawing/2014/main" id="{23762CAD-9F6F-49B6-9E64-386CF17A702A}"/>
              </a:ext>
            </a:extLst>
          </p:cNvPr>
          <p:cNvSpPr/>
          <p:nvPr/>
        </p:nvSpPr>
        <p:spPr>
          <a:xfrm rot="169900">
            <a:off x="3826751" y="1989764"/>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5" name="Oval 4">
            <a:extLst>
              <a:ext uri="{FF2B5EF4-FFF2-40B4-BE49-F238E27FC236}">
                <a16:creationId xmlns:a16="http://schemas.microsoft.com/office/drawing/2014/main" id="{A7EBBC0E-FC32-420A-B2D0-6C0ADECD4B2C}"/>
              </a:ext>
            </a:extLst>
          </p:cNvPr>
          <p:cNvSpPr/>
          <p:nvPr/>
        </p:nvSpPr>
        <p:spPr>
          <a:xfrm rot="169900">
            <a:off x="4110420" y="1812458"/>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6" name="Oval 5">
            <a:extLst>
              <a:ext uri="{FF2B5EF4-FFF2-40B4-BE49-F238E27FC236}">
                <a16:creationId xmlns:a16="http://schemas.microsoft.com/office/drawing/2014/main" id="{8FF20F4B-C74D-42C0-BA36-90A0C9D0D415}"/>
              </a:ext>
            </a:extLst>
          </p:cNvPr>
          <p:cNvSpPr/>
          <p:nvPr/>
        </p:nvSpPr>
        <p:spPr>
          <a:xfrm rot="169900">
            <a:off x="4394090" y="1638350"/>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7" name="Oval 6">
            <a:extLst>
              <a:ext uri="{FF2B5EF4-FFF2-40B4-BE49-F238E27FC236}">
                <a16:creationId xmlns:a16="http://schemas.microsoft.com/office/drawing/2014/main" id="{78B1AFF4-B8CE-4540-B268-2C88907B6057}"/>
              </a:ext>
            </a:extLst>
          </p:cNvPr>
          <p:cNvSpPr/>
          <p:nvPr/>
        </p:nvSpPr>
        <p:spPr>
          <a:xfrm rot="169900">
            <a:off x="4654659" y="1464242"/>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8" name="Oval 7">
            <a:extLst>
              <a:ext uri="{FF2B5EF4-FFF2-40B4-BE49-F238E27FC236}">
                <a16:creationId xmlns:a16="http://schemas.microsoft.com/office/drawing/2014/main" id="{8F23EEFA-8AC2-4486-A364-38177F38A5D5}"/>
              </a:ext>
            </a:extLst>
          </p:cNvPr>
          <p:cNvSpPr/>
          <p:nvPr/>
        </p:nvSpPr>
        <p:spPr>
          <a:xfrm rot="169900">
            <a:off x="4938328" y="1384351"/>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9" name="Oval 8">
            <a:extLst>
              <a:ext uri="{FF2B5EF4-FFF2-40B4-BE49-F238E27FC236}">
                <a16:creationId xmlns:a16="http://schemas.microsoft.com/office/drawing/2014/main" id="{0B62C643-4CFD-4D65-AC76-A3AC99ED63ED}"/>
              </a:ext>
            </a:extLst>
          </p:cNvPr>
          <p:cNvSpPr/>
          <p:nvPr/>
        </p:nvSpPr>
        <p:spPr>
          <a:xfrm rot="169900">
            <a:off x="5258228" y="1350874"/>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0" name="Oval 9">
            <a:extLst>
              <a:ext uri="{FF2B5EF4-FFF2-40B4-BE49-F238E27FC236}">
                <a16:creationId xmlns:a16="http://schemas.microsoft.com/office/drawing/2014/main" id="{16D84708-6CA1-49A1-B4CE-4C0F2F959520}"/>
              </a:ext>
            </a:extLst>
          </p:cNvPr>
          <p:cNvSpPr/>
          <p:nvPr/>
        </p:nvSpPr>
        <p:spPr>
          <a:xfrm rot="169900">
            <a:off x="5545778" y="1428359"/>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1" name="Oval 10">
            <a:extLst>
              <a:ext uri="{FF2B5EF4-FFF2-40B4-BE49-F238E27FC236}">
                <a16:creationId xmlns:a16="http://schemas.microsoft.com/office/drawing/2014/main" id="{26541112-7DF1-41D8-9ECB-39AD08A4D0C6}"/>
              </a:ext>
            </a:extLst>
          </p:cNvPr>
          <p:cNvSpPr/>
          <p:nvPr/>
        </p:nvSpPr>
        <p:spPr>
          <a:xfrm rot="169900">
            <a:off x="5808845" y="1527180"/>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2" name="Oval 11">
            <a:extLst>
              <a:ext uri="{FF2B5EF4-FFF2-40B4-BE49-F238E27FC236}">
                <a16:creationId xmlns:a16="http://schemas.microsoft.com/office/drawing/2014/main" id="{4C406FAB-00F8-4602-83A8-C9CAB170EB4D}"/>
              </a:ext>
            </a:extLst>
          </p:cNvPr>
          <p:cNvSpPr/>
          <p:nvPr/>
        </p:nvSpPr>
        <p:spPr>
          <a:xfrm rot="169900">
            <a:off x="6043570" y="1655875"/>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3" name="Oval 12">
            <a:extLst>
              <a:ext uri="{FF2B5EF4-FFF2-40B4-BE49-F238E27FC236}">
                <a16:creationId xmlns:a16="http://schemas.microsoft.com/office/drawing/2014/main" id="{6C642705-1C67-482F-B4ED-97E8437F4250}"/>
              </a:ext>
            </a:extLst>
          </p:cNvPr>
          <p:cNvSpPr/>
          <p:nvPr/>
        </p:nvSpPr>
        <p:spPr>
          <a:xfrm rot="169900">
            <a:off x="6327240" y="1861069"/>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4" name="Oval 13">
            <a:extLst>
              <a:ext uri="{FF2B5EF4-FFF2-40B4-BE49-F238E27FC236}">
                <a16:creationId xmlns:a16="http://schemas.microsoft.com/office/drawing/2014/main" id="{C3C7118A-6411-443D-982B-BFE6BDF23EE3}"/>
              </a:ext>
            </a:extLst>
          </p:cNvPr>
          <p:cNvSpPr/>
          <p:nvPr/>
        </p:nvSpPr>
        <p:spPr>
          <a:xfrm rot="169900">
            <a:off x="6610910" y="2028012"/>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5" name="Oval 14">
            <a:extLst>
              <a:ext uri="{FF2B5EF4-FFF2-40B4-BE49-F238E27FC236}">
                <a16:creationId xmlns:a16="http://schemas.microsoft.com/office/drawing/2014/main" id="{A98330F1-4B02-46AD-84B1-C69BE0A3302A}"/>
              </a:ext>
            </a:extLst>
          </p:cNvPr>
          <p:cNvSpPr/>
          <p:nvPr/>
        </p:nvSpPr>
        <p:spPr>
          <a:xfrm rot="169900">
            <a:off x="6905318" y="2176128"/>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6" name="Oval 15">
            <a:extLst>
              <a:ext uri="{FF2B5EF4-FFF2-40B4-BE49-F238E27FC236}">
                <a16:creationId xmlns:a16="http://schemas.microsoft.com/office/drawing/2014/main" id="{B3E77AA3-D783-45E0-80FA-AC740D4B74B1}"/>
              </a:ext>
            </a:extLst>
          </p:cNvPr>
          <p:cNvSpPr/>
          <p:nvPr/>
        </p:nvSpPr>
        <p:spPr>
          <a:xfrm rot="169900">
            <a:off x="7208432" y="2239528"/>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7" name="Oval 16">
            <a:extLst>
              <a:ext uri="{FF2B5EF4-FFF2-40B4-BE49-F238E27FC236}">
                <a16:creationId xmlns:a16="http://schemas.microsoft.com/office/drawing/2014/main" id="{2BCC14AF-1D95-434A-BF26-6718A6D061DF}"/>
              </a:ext>
            </a:extLst>
          </p:cNvPr>
          <p:cNvSpPr/>
          <p:nvPr/>
        </p:nvSpPr>
        <p:spPr>
          <a:xfrm rot="169900">
            <a:off x="7548932" y="2249891"/>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8" name="Oval 17">
            <a:extLst>
              <a:ext uri="{FF2B5EF4-FFF2-40B4-BE49-F238E27FC236}">
                <a16:creationId xmlns:a16="http://schemas.microsoft.com/office/drawing/2014/main" id="{F5F69B14-28FC-4401-B29E-F4E75B8397A0}"/>
              </a:ext>
            </a:extLst>
          </p:cNvPr>
          <p:cNvSpPr/>
          <p:nvPr/>
        </p:nvSpPr>
        <p:spPr>
          <a:xfrm rot="169900">
            <a:off x="7880741" y="2242482"/>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19" name="Oval 18">
            <a:extLst>
              <a:ext uri="{FF2B5EF4-FFF2-40B4-BE49-F238E27FC236}">
                <a16:creationId xmlns:a16="http://schemas.microsoft.com/office/drawing/2014/main" id="{4D4BA6B8-9B79-4843-B239-2B24A2B1F6C4}"/>
              </a:ext>
            </a:extLst>
          </p:cNvPr>
          <p:cNvSpPr/>
          <p:nvPr/>
        </p:nvSpPr>
        <p:spPr>
          <a:xfrm rot="169900">
            <a:off x="8164410" y="2343071"/>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20" name="Oval 19">
            <a:extLst>
              <a:ext uri="{FF2B5EF4-FFF2-40B4-BE49-F238E27FC236}">
                <a16:creationId xmlns:a16="http://schemas.microsoft.com/office/drawing/2014/main" id="{C885329A-DF38-4BA4-A595-D38C8F5651E9}"/>
              </a:ext>
            </a:extLst>
          </p:cNvPr>
          <p:cNvSpPr/>
          <p:nvPr/>
        </p:nvSpPr>
        <p:spPr>
          <a:xfrm rot="169900">
            <a:off x="8496218" y="2297164"/>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21" name="Oval 20">
            <a:extLst>
              <a:ext uri="{FF2B5EF4-FFF2-40B4-BE49-F238E27FC236}">
                <a16:creationId xmlns:a16="http://schemas.microsoft.com/office/drawing/2014/main" id="{C586D5EF-8FDD-4F6F-A109-FD4F57E43EFB}"/>
              </a:ext>
            </a:extLst>
          </p:cNvPr>
          <p:cNvSpPr/>
          <p:nvPr/>
        </p:nvSpPr>
        <p:spPr>
          <a:xfrm rot="169900">
            <a:off x="8828027" y="2313291"/>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solidFill>
                  <a:srgbClr val="002060"/>
                </a:solidFill>
              </a:rPr>
              <a:t>q</a:t>
            </a:r>
            <a:endParaRPr lang="en-IN" b="1" dirty="0">
              <a:solidFill>
                <a:srgbClr val="002060"/>
              </a:solidFill>
            </a:endParaRPr>
          </a:p>
        </p:txBody>
      </p:sp>
      <p:sp>
        <p:nvSpPr>
          <p:cNvPr id="22" name="Oval 21">
            <a:extLst>
              <a:ext uri="{FF2B5EF4-FFF2-40B4-BE49-F238E27FC236}">
                <a16:creationId xmlns:a16="http://schemas.microsoft.com/office/drawing/2014/main" id="{BB9EB115-8806-4B2E-8977-65355A9CCDF1}"/>
              </a:ext>
            </a:extLst>
          </p:cNvPr>
          <p:cNvSpPr/>
          <p:nvPr/>
        </p:nvSpPr>
        <p:spPr>
          <a:xfrm rot="169900">
            <a:off x="9151144" y="2361901"/>
            <a:ext cx="325177" cy="318213"/>
          </a:xfrm>
          <a:prstGeom prst="ellipse">
            <a:avLst/>
          </a:prstGeom>
          <a:gradFill flip="none" rotWithShape="1">
            <a:gsLst>
              <a:gs pos="0">
                <a:srgbClr val="C00000"/>
              </a:gs>
              <a:gs pos="35000">
                <a:schemeClr val="accent4">
                  <a:lumMod val="0"/>
                  <a:lumOff val="100000"/>
                </a:schemeClr>
              </a:gs>
              <a:gs pos="100000">
                <a:srgbClr val="FF0000"/>
              </a:gs>
            </a:gsLst>
            <a:path path="circle">
              <a:fillToRect l="50000" t="-80000" r="50000" b="180000"/>
            </a:path>
            <a:tileRect/>
          </a:gradFill>
          <a:effectLst>
            <a:innerShdw blurRad="114300">
              <a:prstClr val="black"/>
            </a:innerShdw>
            <a:softEdge rad="0"/>
          </a:effectLst>
          <a:scene3d>
            <a:camera prst="orthographicFront"/>
            <a:lightRig rig="threePt" dir="t"/>
          </a:scene3d>
          <a:sp3d>
            <a:bevelT w="162775" h="162775"/>
            <a:bevelB w="162775" h="162775"/>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rgbClr val="002060"/>
              </a:solidFill>
            </a:endParaRP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85436ADD-6941-4F4F-8242-B0E1B8484153}"/>
                  </a:ext>
                </a:extLst>
              </p:cNvPr>
              <p:cNvSpPr/>
              <p:nvPr/>
            </p:nvSpPr>
            <p:spPr>
              <a:xfrm>
                <a:off x="454963" y="4703914"/>
                <a:ext cx="6326181" cy="461665"/>
              </a:xfrm>
              <a:prstGeom prst="rect">
                <a:avLst/>
              </a:prstGeom>
            </p:spPr>
            <p:txBody>
              <a:bodyPr wrap="square">
                <a:spAutoFit/>
              </a:bodyPr>
              <a:lstStyle/>
              <a:p>
                <a:r>
                  <a:rPr lang="en-IN" sz="2400" b="1" dirty="0">
                    <a:solidFill>
                      <a:srgbClr val="002060"/>
                    </a:solidFill>
                  </a:rPr>
                  <a:t>Charge carried in small length d</a:t>
                </a:r>
                <a14:m>
                  <m:oMath xmlns:m="http://schemas.openxmlformats.org/officeDocument/2006/math">
                    <m:r>
                      <a:rPr lang="en-IN" sz="2400" b="1" i="1" smtClean="0">
                        <a:solidFill>
                          <a:srgbClr val="002060"/>
                        </a:solidFill>
                        <a:latin typeface="Cambria Math" panose="02040503050406030204" pitchFamily="18" charset="0"/>
                      </a:rPr>
                      <m:t>𝒍</m:t>
                    </m:r>
                    <m:r>
                      <a:rPr lang="en-IN" sz="2400" b="1" i="1" smtClean="0">
                        <a:solidFill>
                          <a:srgbClr val="002060"/>
                        </a:solidFill>
                        <a:latin typeface="Cambria Math" panose="02040503050406030204" pitchFamily="18" charset="0"/>
                      </a:rPr>
                      <m:t>→</m:t>
                    </m:r>
                    <m:r>
                      <a:rPr lang="en-IN" sz="2400" b="1" i="1" smtClean="0">
                        <a:solidFill>
                          <a:srgbClr val="002060"/>
                        </a:solidFill>
                        <a:latin typeface="Cambria Math" panose="02040503050406030204" pitchFamily="18" charset="0"/>
                      </a:rPr>
                      <m:t>𝒅𝑸</m:t>
                    </m:r>
                  </m:oMath>
                </a14:m>
                <a:endParaRPr lang="en-IN" sz="2400" b="1" dirty="0">
                  <a:solidFill>
                    <a:srgbClr val="002060"/>
                  </a:solidFill>
                </a:endParaRPr>
              </a:p>
            </p:txBody>
          </p:sp>
        </mc:Choice>
        <mc:Fallback>
          <p:sp>
            <p:nvSpPr>
              <p:cNvPr id="26" name="Rectangle 25">
                <a:extLst>
                  <a:ext uri="{FF2B5EF4-FFF2-40B4-BE49-F238E27FC236}">
                    <a16:creationId xmlns:a16="http://schemas.microsoft.com/office/drawing/2014/main" id="{85436ADD-6941-4F4F-8242-B0E1B8484153}"/>
                  </a:ext>
                </a:extLst>
              </p:cNvPr>
              <p:cNvSpPr>
                <a:spLocks noRot="1" noChangeAspect="1" noMove="1" noResize="1" noEditPoints="1" noAdjustHandles="1" noChangeArrowheads="1" noChangeShapeType="1" noTextEdit="1"/>
              </p:cNvSpPr>
              <p:nvPr/>
            </p:nvSpPr>
            <p:spPr>
              <a:xfrm>
                <a:off x="454963" y="4703914"/>
                <a:ext cx="6326181" cy="461665"/>
              </a:xfrm>
              <a:prstGeom prst="rect">
                <a:avLst/>
              </a:prstGeom>
              <a:blipFill>
                <a:blip r:embed="rId3"/>
                <a:stretch>
                  <a:fillRect l="-1543" t="-10667" b="-30667"/>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27" name="Rectangle 26">
                <a:extLst>
                  <a:ext uri="{FF2B5EF4-FFF2-40B4-BE49-F238E27FC236}">
                    <a16:creationId xmlns:a16="http://schemas.microsoft.com/office/drawing/2014/main" id="{DF5ED028-20B7-4778-A1D5-5858E4214A3C}"/>
                  </a:ext>
                </a:extLst>
              </p:cNvPr>
              <p:cNvSpPr/>
              <p:nvPr/>
            </p:nvSpPr>
            <p:spPr>
              <a:xfrm>
                <a:off x="277067" y="3298616"/>
                <a:ext cx="5104924" cy="741806"/>
              </a:xfrm>
              <a:prstGeom prst="rect">
                <a:avLst/>
              </a:prstGeom>
            </p:spPr>
            <p:txBody>
              <a:bodyPr wrap="none">
                <a:spAutoFit/>
              </a:bodyPr>
              <a:lstStyle/>
              <a:p>
                <a:r>
                  <a:rPr lang="en-IN" sz="2400" b="1" dirty="0">
                    <a:solidFill>
                      <a:srgbClr val="002060"/>
                    </a:solidFill>
                  </a:rPr>
                  <a:t>Charge carried per unit </a:t>
                </a:r>
                <a:r>
                  <a:rPr lang="en-IN" sz="2800" b="1" dirty="0">
                    <a:solidFill>
                      <a:srgbClr val="002060"/>
                    </a:solidFill>
                  </a:rPr>
                  <a:t>length</a:t>
                </a:r>
                <a:r>
                  <a:rPr lang="en-IN" sz="2400" b="1" dirty="0">
                    <a:solidFill>
                      <a:srgbClr val="002060"/>
                    </a:solidFill>
                  </a:rPr>
                  <a:t> </a:t>
                </a:r>
                <a14:m>
                  <m:oMath xmlns:m="http://schemas.openxmlformats.org/officeDocument/2006/math">
                    <m:r>
                      <a:rPr lang="en-IN" sz="2800" b="1" i="1">
                        <a:solidFill>
                          <a:srgbClr val="002060"/>
                        </a:solidFill>
                        <a:latin typeface="Cambria Math" panose="02040503050406030204" pitchFamily="18" charset="0"/>
                      </a:rPr>
                      <m:t>𝝀</m:t>
                    </m:r>
                    <m:r>
                      <a:rPr lang="en-IN" sz="2800" b="1" i="1">
                        <a:solidFill>
                          <a:srgbClr val="002060"/>
                        </a:solidFill>
                        <a:latin typeface="Cambria Math" panose="02040503050406030204" pitchFamily="18" charset="0"/>
                      </a:rPr>
                      <m:t>=</m:t>
                    </m:r>
                    <m:f>
                      <m:fPr>
                        <m:ctrlPr>
                          <a:rPr lang="en-IN" sz="2800" b="1" i="1">
                            <a:solidFill>
                              <a:srgbClr val="002060"/>
                            </a:solidFill>
                            <a:latin typeface="Cambria Math" panose="02040503050406030204" pitchFamily="18" charset="0"/>
                          </a:rPr>
                        </m:ctrlPr>
                      </m:fPr>
                      <m:num>
                        <m:r>
                          <a:rPr lang="en-IN" sz="2800" b="1" i="1" smtClean="0">
                            <a:solidFill>
                              <a:srgbClr val="002060"/>
                            </a:solidFill>
                            <a:latin typeface="Cambria Math" panose="02040503050406030204" pitchFamily="18" charset="0"/>
                          </a:rPr>
                          <m:t>𝑸</m:t>
                        </m:r>
                      </m:num>
                      <m:den>
                        <m:r>
                          <a:rPr lang="en-IN" sz="2800" b="1" i="1">
                            <a:solidFill>
                              <a:srgbClr val="002060"/>
                            </a:solidFill>
                            <a:latin typeface="Cambria Math" panose="02040503050406030204" pitchFamily="18" charset="0"/>
                          </a:rPr>
                          <m:t>𝒍</m:t>
                        </m:r>
                      </m:den>
                    </m:f>
                  </m:oMath>
                </a14:m>
                <a:endParaRPr lang="en-IN" sz="2400" b="1" dirty="0">
                  <a:solidFill>
                    <a:srgbClr val="002060"/>
                  </a:solidFill>
                </a:endParaRPr>
              </a:p>
            </p:txBody>
          </p:sp>
        </mc:Choice>
        <mc:Fallback>
          <p:sp>
            <p:nvSpPr>
              <p:cNvPr id="27" name="Rectangle 26">
                <a:extLst>
                  <a:ext uri="{FF2B5EF4-FFF2-40B4-BE49-F238E27FC236}">
                    <a16:creationId xmlns:a16="http://schemas.microsoft.com/office/drawing/2014/main" id="{DF5ED028-20B7-4778-A1D5-5858E4214A3C}"/>
                  </a:ext>
                </a:extLst>
              </p:cNvPr>
              <p:cNvSpPr>
                <a:spLocks noRot="1" noChangeAspect="1" noMove="1" noResize="1" noEditPoints="1" noAdjustHandles="1" noChangeArrowheads="1" noChangeShapeType="1" noTextEdit="1"/>
              </p:cNvSpPr>
              <p:nvPr/>
            </p:nvSpPr>
            <p:spPr>
              <a:xfrm>
                <a:off x="277067" y="3298616"/>
                <a:ext cx="5104924" cy="741806"/>
              </a:xfrm>
              <a:prstGeom prst="rect">
                <a:avLst/>
              </a:prstGeom>
              <a:blipFill>
                <a:blip r:embed="rId4"/>
                <a:stretch>
                  <a:fillRect l="-1790" b="-6557"/>
                </a:stretch>
              </a:blipFill>
            </p:spPr>
            <p:txBody>
              <a:bodyPr/>
              <a:lstStyle/>
              <a:p>
                <a:r>
                  <a:rPr lang="en-IN">
                    <a:noFill/>
                  </a:rPr>
                  <a:t> </a:t>
                </a:r>
              </a:p>
            </p:txBody>
          </p:sp>
        </mc:Fallback>
      </mc:AlternateContent>
      <p:sp>
        <p:nvSpPr>
          <p:cNvPr id="28" name="Rectangle 27">
            <a:extLst>
              <a:ext uri="{FF2B5EF4-FFF2-40B4-BE49-F238E27FC236}">
                <a16:creationId xmlns:a16="http://schemas.microsoft.com/office/drawing/2014/main" id="{918ABB09-1B76-4899-B45D-D151D508FC20}"/>
              </a:ext>
            </a:extLst>
          </p:cNvPr>
          <p:cNvSpPr/>
          <p:nvPr/>
        </p:nvSpPr>
        <p:spPr>
          <a:xfrm>
            <a:off x="4422296" y="696975"/>
            <a:ext cx="4929243" cy="461665"/>
          </a:xfrm>
          <a:prstGeom prst="rect">
            <a:avLst/>
          </a:prstGeom>
        </p:spPr>
        <p:txBody>
          <a:bodyPr wrap="square">
            <a:spAutoFit/>
          </a:bodyPr>
          <a:lstStyle/>
          <a:p>
            <a:r>
              <a:rPr lang="en-IN" sz="2400" b="1" dirty="0">
                <a:solidFill>
                  <a:schemeClr val="bg1"/>
                </a:solidFill>
                <a:sym typeface="Symbol" panose="05050102010706020507" pitchFamily="18" charset="2"/>
              </a:rPr>
              <a:t>-Linear charge distribution</a:t>
            </a:r>
            <a:endParaRPr lang="en-IN" sz="2400" b="1" dirty="0">
              <a:solidFill>
                <a:schemeClr val="bg1"/>
              </a:solidFill>
            </a:endParaRPr>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895C0B0B-6EC5-41D3-9BA8-7582F52925F4}"/>
                  </a:ext>
                </a:extLst>
              </p:cNvPr>
              <p:cNvSpPr/>
              <p:nvPr/>
            </p:nvSpPr>
            <p:spPr>
              <a:xfrm>
                <a:off x="457200" y="4157408"/>
                <a:ext cx="4929243" cy="461665"/>
              </a:xfrm>
              <a:prstGeom prst="rect">
                <a:avLst/>
              </a:prstGeom>
            </p:spPr>
            <p:txBody>
              <a:bodyPr wrap="square">
                <a:spAutoFit/>
              </a:bodyPr>
              <a:lstStyle/>
              <a:p>
                <a14:m>
                  <m:oMath xmlns:m="http://schemas.openxmlformats.org/officeDocument/2006/math">
                    <m:r>
                      <a:rPr lang="en-IN" sz="2400" b="1" i="1" smtClean="0">
                        <a:solidFill>
                          <a:srgbClr val="002060"/>
                        </a:solidFill>
                        <a:latin typeface="Cambria Math" panose="02040503050406030204" pitchFamily="18" charset="0"/>
                      </a:rPr>
                      <m:t>𝝀</m:t>
                    </m:r>
                    <m:r>
                      <a:rPr lang="en-IN" sz="2400" b="1" i="1">
                        <a:solidFill>
                          <a:srgbClr val="002060"/>
                        </a:solidFill>
                        <a:latin typeface="Cambria Math" panose="02040503050406030204" pitchFamily="18" charset="0"/>
                      </a:rPr>
                      <m:t> </m:t>
                    </m:r>
                  </m:oMath>
                </a14:m>
                <a:r>
                  <a:rPr lang="en-IN" sz="2400" b="1" dirty="0">
                    <a:solidFill>
                      <a:srgbClr val="002060"/>
                    </a:solidFill>
                    <a:sym typeface="Symbol" panose="05050102010706020507" pitchFamily="18" charset="2"/>
                  </a:rPr>
                  <a:t>=Line charge density </a:t>
                </a:r>
                <a:endParaRPr lang="en-IN" sz="2400" b="1" dirty="0">
                  <a:solidFill>
                    <a:srgbClr val="002060"/>
                  </a:solidFill>
                </a:endParaRPr>
              </a:p>
            </p:txBody>
          </p:sp>
        </mc:Choice>
        <mc:Fallback>
          <p:sp>
            <p:nvSpPr>
              <p:cNvPr id="29" name="Rectangle 28">
                <a:extLst>
                  <a:ext uri="{FF2B5EF4-FFF2-40B4-BE49-F238E27FC236}">
                    <a16:creationId xmlns:a16="http://schemas.microsoft.com/office/drawing/2014/main" id="{895C0B0B-6EC5-41D3-9BA8-7582F52925F4}"/>
                  </a:ext>
                </a:extLst>
              </p:cNvPr>
              <p:cNvSpPr>
                <a:spLocks noRot="1" noChangeAspect="1" noMove="1" noResize="1" noEditPoints="1" noAdjustHandles="1" noChangeArrowheads="1" noChangeShapeType="1" noTextEdit="1"/>
              </p:cNvSpPr>
              <p:nvPr/>
            </p:nvSpPr>
            <p:spPr>
              <a:xfrm>
                <a:off x="457200" y="4157408"/>
                <a:ext cx="4929243" cy="461665"/>
              </a:xfrm>
              <a:prstGeom prst="rect">
                <a:avLst/>
              </a:prstGeom>
              <a:blipFill>
                <a:blip r:embed="rId5"/>
                <a:stretch>
                  <a:fillRect l="-371" t="-10526" b="-28947"/>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0" name="Rectangle 29">
                <a:extLst>
                  <a:ext uri="{FF2B5EF4-FFF2-40B4-BE49-F238E27FC236}">
                    <a16:creationId xmlns:a16="http://schemas.microsoft.com/office/drawing/2014/main" id="{CF0308AE-437B-4EFA-9AB1-597D6C1401BE}"/>
                  </a:ext>
                </a:extLst>
              </p:cNvPr>
              <p:cNvSpPr/>
              <p:nvPr/>
            </p:nvSpPr>
            <p:spPr>
              <a:xfrm>
                <a:off x="670548" y="5197703"/>
                <a:ext cx="179324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800" b="1" i="1" smtClean="0">
                          <a:solidFill>
                            <a:srgbClr val="002060"/>
                          </a:solidFill>
                          <a:latin typeface="Cambria Math" panose="02040503050406030204" pitchFamily="18" charset="0"/>
                        </a:rPr>
                        <m:t>𝒅𝑸</m:t>
                      </m:r>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𝝀</m:t>
                      </m:r>
                      <m:r>
                        <a:rPr lang="en-IN" sz="2800" b="1" i="1" smtClean="0">
                          <a:solidFill>
                            <a:srgbClr val="002060"/>
                          </a:solidFill>
                          <a:latin typeface="Cambria Math" panose="02040503050406030204" pitchFamily="18" charset="0"/>
                        </a:rPr>
                        <m:t>𝒅𝒍</m:t>
                      </m:r>
                    </m:oMath>
                  </m:oMathPara>
                </a14:m>
                <a:endParaRPr lang="en-IN" sz="2000" dirty="0">
                  <a:solidFill>
                    <a:srgbClr val="002060"/>
                  </a:solidFill>
                </a:endParaRPr>
              </a:p>
            </p:txBody>
          </p:sp>
        </mc:Choice>
        <mc:Fallback>
          <p:sp>
            <p:nvSpPr>
              <p:cNvPr id="30" name="Rectangle 29">
                <a:extLst>
                  <a:ext uri="{FF2B5EF4-FFF2-40B4-BE49-F238E27FC236}">
                    <a16:creationId xmlns:a16="http://schemas.microsoft.com/office/drawing/2014/main" id="{CF0308AE-437B-4EFA-9AB1-597D6C1401BE}"/>
                  </a:ext>
                </a:extLst>
              </p:cNvPr>
              <p:cNvSpPr>
                <a:spLocks noRot="1" noChangeAspect="1" noMove="1" noResize="1" noEditPoints="1" noAdjustHandles="1" noChangeArrowheads="1" noChangeShapeType="1" noTextEdit="1"/>
              </p:cNvSpPr>
              <p:nvPr/>
            </p:nvSpPr>
            <p:spPr>
              <a:xfrm>
                <a:off x="670548" y="5197703"/>
                <a:ext cx="1793248" cy="523220"/>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1" name="Rectangle 30">
                <a:extLst>
                  <a:ext uri="{FF2B5EF4-FFF2-40B4-BE49-F238E27FC236}">
                    <a16:creationId xmlns:a16="http://schemas.microsoft.com/office/drawing/2014/main" id="{7ADC3300-2EF2-4EDA-AEB8-BF9EA6DF873B}"/>
                  </a:ext>
                </a:extLst>
              </p:cNvPr>
              <p:cNvSpPr/>
              <p:nvPr/>
            </p:nvSpPr>
            <p:spPr>
              <a:xfrm>
                <a:off x="528850" y="5753047"/>
                <a:ext cx="3042435" cy="53957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2800" b="1" i="1" smtClean="0">
                          <a:solidFill>
                            <a:srgbClr val="002060"/>
                          </a:solidFill>
                          <a:latin typeface="Cambria Math" panose="02040503050406030204" pitchFamily="18" charset="0"/>
                        </a:rPr>
                        <m:t>𝒒</m:t>
                      </m:r>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𝒅𝑸</m:t>
                      </m:r>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𝝀</m:t>
                      </m:r>
                      <m:r>
                        <a:rPr lang="en-IN" sz="2800" b="1" i="1" smtClean="0">
                          <a:solidFill>
                            <a:srgbClr val="002060"/>
                          </a:solidFill>
                          <a:latin typeface="Cambria Math" panose="02040503050406030204" pitchFamily="18" charset="0"/>
                        </a:rPr>
                        <m:t>𝒅𝒍</m:t>
                      </m:r>
                    </m:oMath>
                  </m:oMathPara>
                </a14:m>
                <a:endParaRPr lang="en-IN" sz="2800" dirty="0">
                  <a:solidFill>
                    <a:srgbClr val="002060"/>
                  </a:solidFill>
                </a:endParaRPr>
              </a:p>
            </p:txBody>
          </p:sp>
        </mc:Choice>
        <mc:Fallback>
          <p:sp>
            <p:nvSpPr>
              <p:cNvPr id="31" name="Rectangle 30">
                <a:extLst>
                  <a:ext uri="{FF2B5EF4-FFF2-40B4-BE49-F238E27FC236}">
                    <a16:creationId xmlns:a16="http://schemas.microsoft.com/office/drawing/2014/main" id="{7ADC3300-2EF2-4EDA-AEB8-BF9EA6DF873B}"/>
                  </a:ext>
                </a:extLst>
              </p:cNvPr>
              <p:cNvSpPr>
                <a:spLocks noRot="1" noChangeAspect="1" noMove="1" noResize="1" noEditPoints="1" noAdjustHandles="1" noChangeArrowheads="1" noChangeShapeType="1" noTextEdit="1"/>
              </p:cNvSpPr>
              <p:nvPr/>
            </p:nvSpPr>
            <p:spPr>
              <a:xfrm>
                <a:off x="528850" y="5753047"/>
                <a:ext cx="3042435" cy="539571"/>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2" name="Rectangle 31">
                <a:extLst>
                  <a:ext uri="{FF2B5EF4-FFF2-40B4-BE49-F238E27FC236}">
                    <a16:creationId xmlns:a16="http://schemas.microsoft.com/office/drawing/2014/main" id="{683B1019-FE73-47E5-9920-007961091C83}"/>
                  </a:ext>
                </a:extLst>
              </p:cNvPr>
              <p:cNvSpPr/>
              <p:nvPr/>
            </p:nvSpPr>
            <p:spPr>
              <a:xfrm>
                <a:off x="277067" y="2555197"/>
                <a:ext cx="6326181" cy="707886"/>
              </a:xfrm>
              <a:prstGeom prst="rect">
                <a:avLst/>
              </a:prstGeom>
            </p:spPr>
            <p:txBody>
              <a:bodyPr wrap="square">
                <a:spAutoFit/>
              </a:bodyPr>
              <a:lstStyle/>
              <a:p>
                <a:r>
                  <a:rPr lang="en-IN" sz="2400" b="1" dirty="0">
                    <a:solidFill>
                      <a:srgbClr val="002060"/>
                    </a:solidFill>
                  </a:rPr>
                  <a:t>Charge carried by length </a:t>
                </a:r>
                <a14:m>
                  <m:oMath xmlns:m="http://schemas.openxmlformats.org/officeDocument/2006/math">
                    <m:r>
                      <a:rPr lang="en-IN" sz="2400" b="1" i="1" smtClean="0">
                        <a:solidFill>
                          <a:srgbClr val="002060"/>
                        </a:solidFill>
                        <a:latin typeface="Cambria Math" panose="02040503050406030204" pitchFamily="18" charset="0"/>
                      </a:rPr>
                      <m:t>𝒍</m:t>
                    </m:r>
                    <m:r>
                      <a:rPr lang="en-IN" sz="2400" b="1" i="1" smtClean="0">
                        <a:solidFill>
                          <a:srgbClr val="002060"/>
                        </a:solidFill>
                        <a:latin typeface="Cambria Math" panose="02040503050406030204" pitchFamily="18" charset="0"/>
                      </a:rPr>
                      <m:t>→</m:t>
                    </m:r>
                    <m:r>
                      <a:rPr lang="en-IN" sz="2400" b="1" i="1" smtClean="0">
                        <a:solidFill>
                          <a:srgbClr val="002060"/>
                        </a:solidFill>
                        <a:latin typeface="Cambria Math" panose="02040503050406030204" pitchFamily="18" charset="0"/>
                      </a:rPr>
                      <m:t>𝑸</m:t>
                    </m:r>
                  </m:oMath>
                </a14:m>
                <a:endParaRPr lang="en-IN" sz="2400" b="1" dirty="0">
                  <a:solidFill>
                    <a:srgbClr val="002060"/>
                  </a:solidFill>
                </a:endParaRPr>
              </a:p>
              <a:p>
                <a:endParaRPr lang="en-IN" sz="2400" b="1" baseline="-25000" dirty="0">
                  <a:solidFill>
                    <a:srgbClr val="002060"/>
                  </a:solidFill>
                </a:endParaRPr>
              </a:p>
            </p:txBody>
          </p:sp>
        </mc:Choice>
        <mc:Fallback>
          <p:sp>
            <p:nvSpPr>
              <p:cNvPr id="32" name="Rectangle 31">
                <a:extLst>
                  <a:ext uri="{FF2B5EF4-FFF2-40B4-BE49-F238E27FC236}">
                    <a16:creationId xmlns:a16="http://schemas.microsoft.com/office/drawing/2014/main" id="{683B1019-FE73-47E5-9920-007961091C83}"/>
                  </a:ext>
                </a:extLst>
              </p:cNvPr>
              <p:cNvSpPr>
                <a:spLocks noRot="1" noChangeAspect="1" noMove="1" noResize="1" noEditPoints="1" noAdjustHandles="1" noChangeArrowheads="1" noChangeShapeType="1" noTextEdit="1"/>
              </p:cNvSpPr>
              <p:nvPr/>
            </p:nvSpPr>
            <p:spPr>
              <a:xfrm>
                <a:off x="277067" y="2555197"/>
                <a:ext cx="6326181" cy="707886"/>
              </a:xfrm>
              <a:prstGeom prst="rect">
                <a:avLst/>
              </a:prstGeom>
              <a:blipFill>
                <a:blip r:embed="rId8"/>
                <a:stretch>
                  <a:fillRect l="-1445" t="-6897"/>
                </a:stretch>
              </a:blipFill>
            </p:spPr>
            <p:txBody>
              <a:bodyPr/>
              <a:lstStyle/>
              <a:p>
                <a:r>
                  <a:rPr lang="en-IN">
                    <a:noFill/>
                  </a:rPr>
                  <a:t> </a:t>
                </a:r>
              </a:p>
            </p:txBody>
          </p:sp>
        </mc:Fallback>
      </mc:AlternateContent>
      <p:grpSp>
        <p:nvGrpSpPr>
          <p:cNvPr id="34" name="Group 33">
            <a:extLst>
              <a:ext uri="{FF2B5EF4-FFF2-40B4-BE49-F238E27FC236}">
                <a16:creationId xmlns:a16="http://schemas.microsoft.com/office/drawing/2014/main" id="{FB31F846-D3BB-4C12-9F23-8F60EAB4778F}"/>
              </a:ext>
            </a:extLst>
          </p:cNvPr>
          <p:cNvGrpSpPr/>
          <p:nvPr/>
        </p:nvGrpSpPr>
        <p:grpSpPr>
          <a:xfrm>
            <a:off x="8658805" y="1696259"/>
            <a:ext cx="692734" cy="703523"/>
            <a:chOff x="9878692" y="829875"/>
            <a:chExt cx="776402" cy="703523"/>
          </a:xfrm>
        </p:grpSpPr>
        <p:sp>
          <p:nvSpPr>
            <p:cNvPr id="23" name="Freeform: Shape 22">
              <a:extLst>
                <a:ext uri="{FF2B5EF4-FFF2-40B4-BE49-F238E27FC236}">
                  <a16:creationId xmlns:a16="http://schemas.microsoft.com/office/drawing/2014/main" id="{9DC673A3-F8EF-4F47-ADC2-347E44DFACAF}"/>
                </a:ext>
              </a:extLst>
            </p:cNvPr>
            <p:cNvSpPr/>
            <p:nvPr/>
          </p:nvSpPr>
          <p:spPr>
            <a:xfrm flipV="1">
              <a:off x="10045494" y="1487679"/>
              <a:ext cx="609600" cy="45719"/>
            </a:xfrm>
            <a:custGeom>
              <a:avLst/>
              <a:gdLst>
                <a:gd name="connsiteX0" fmla="*/ 0 w 786063"/>
                <a:gd name="connsiteY0" fmla="*/ 0 h 129718"/>
                <a:gd name="connsiteX1" fmla="*/ 352926 w 786063"/>
                <a:gd name="connsiteY1" fmla="*/ 16042 h 129718"/>
                <a:gd name="connsiteX2" fmla="*/ 497305 w 786063"/>
                <a:gd name="connsiteY2" fmla="*/ 48126 h 129718"/>
                <a:gd name="connsiteX3" fmla="*/ 673768 w 786063"/>
                <a:gd name="connsiteY3" fmla="*/ 128337 h 129718"/>
                <a:gd name="connsiteX4" fmla="*/ 786063 w 786063"/>
                <a:gd name="connsiteY4" fmla="*/ 128337 h 129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063" h="129718">
                  <a:moveTo>
                    <a:pt x="0" y="0"/>
                  </a:moveTo>
                  <a:cubicBezTo>
                    <a:pt x="117642" y="5347"/>
                    <a:pt x="235484" y="7343"/>
                    <a:pt x="352926" y="16042"/>
                  </a:cubicBezTo>
                  <a:cubicBezTo>
                    <a:pt x="381869" y="18186"/>
                    <a:pt x="465622" y="40205"/>
                    <a:pt x="497305" y="48126"/>
                  </a:cubicBezTo>
                  <a:cubicBezTo>
                    <a:pt x="582863" y="105165"/>
                    <a:pt x="579350" y="120469"/>
                    <a:pt x="673768" y="128337"/>
                  </a:cubicBezTo>
                  <a:cubicBezTo>
                    <a:pt x="711070" y="131446"/>
                    <a:pt x="748631" y="128337"/>
                    <a:pt x="786063" y="128337"/>
                  </a:cubicBez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b="1">
                <a:ln w="22225">
                  <a:solidFill>
                    <a:schemeClr val="accent2"/>
                  </a:solidFill>
                  <a:prstDash val="solid"/>
                </a:ln>
                <a:solidFill>
                  <a:srgbClr val="002060"/>
                </a:solidFill>
              </a:endParaRPr>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0FF5E4FE-7802-4E69-A5AE-80B9F70E6D81}"/>
                    </a:ext>
                  </a:extLst>
                </p:cNvPr>
                <p:cNvSpPr/>
                <p:nvPr/>
              </p:nvSpPr>
              <p:spPr>
                <a:xfrm>
                  <a:off x="9878692" y="829875"/>
                  <a:ext cx="52856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b="1" i="1" smtClean="0">
                            <a:solidFill>
                              <a:srgbClr val="002060"/>
                            </a:solidFill>
                            <a:latin typeface="Cambria Math" panose="02040503050406030204" pitchFamily="18" charset="0"/>
                          </a:rPr>
                          <m:t>𝒅𝒍</m:t>
                        </m:r>
                      </m:oMath>
                    </m:oMathPara>
                  </a14:m>
                  <a:endParaRPr lang="en-IN" dirty="0">
                    <a:solidFill>
                      <a:srgbClr val="002060"/>
                    </a:solidFill>
                  </a:endParaRPr>
                </a:p>
              </p:txBody>
            </p:sp>
          </mc:Choice>
          <mc:Fallback xmlns="">
            <p:sp>
              <p:nvSpPr>
                <p:cNvPr id="25" name="Rectangle 24">
                  <a:extLst>
                    <a:ext uri="{FF2B5EF4-FFF2-40B4-BE49-F238E27FC236}">
                      <a16:creationId xmlns:a16="http://schemas.microsoft.com/office/drawing/2014/main" id="{0FF5E4FE-7802-4E69-A5AE-80B9F70E6D81}"/>
                    </a:ext>
                  </a:extLst>
                </p:cNvPr>
                <p:cNvSpPr>
                  <a:spLocks noRot="1" noChangeAspect="1" noMove="1" noResize="1" noEditPoints="1" noAdjustHandles="1" noChangeArrowheads="1" noChangeShapeType="1" noTextEdit="1"/>
                </p:cNvSpPr>
                <p:nvPr/>
              </p:nvSpPr>
              <p:spPr>
                <a:xfrm>
                  <a:off x="9878692" y="829875"/>
                  <a:ext cx="528563" cy="369332"/>
                </a:xfrm>
                <a:prstGeom prst="rect">
                  <a:avLst/>
                </a:prstGeom>
                <a:blipFill>
                  <a:blip r:embed="rId9"/>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94870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fade">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500"/>
                                        <p:tgtEl>
                                          <p:spTgt spid="2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fade">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3"/>
                                        </p:tgtEl>
                                      </p:cBhvr>
                                    </p:animEffect>
                                    <p:set>
                                      <p:cBhvr>
                                        <p:cTn id="107" dur="1" fill="hold">
                                          <p:stCondLst>
                                            <p:cond delay="499"/>
                                          </p:stCondLst>
                                        </p:cTn>
                                        <p:tgtEl>
                                          <p:spTgt spid="3"/>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4"/>
                                        </p:tgtEl>
                                      </p:cBhvr>
                                    </p:animEffect>
                                    <p:set>
                                      <p:cBhvr>
                                        <p:cTn id="110" dur="1" fill="hold">
                                          <p:stCondLst>
                                            <p:cond delay="499"/>
                                          </p:stCondLst>
                                        </p:cTn>
                                        <p:tgtEl>
                                          <p:spTgt spid="4"/>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5"/>
                                        </p:tgtEl>
                                      </p:cBhvr>
                                    </p:animEffect>
                                    <p:set>
                                      <p:cBhvr>
                                        <p:cTn id="113" dur="1" fill="hold">
                                          <p:stCondLst>
                                            <p:cond delay="499"/>
                                          </p:stCondLst>
                                        </p:cTn>
                                        <p:tgtEl>
                                          <p:spTgt spid="5"/>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6"/>
                                        </p:tgtEl>
                                      </p:cBhvr>
                                    </p:animEffect>
                                    <p:set>
                                      <p:cBhvr>
                                        <p:cTn id="116" dur="1" fill="hold">
                                          <p:stCondLst>
                                            <p:cond delay="499"/>
                                          </p:stCondLst>
                                        </p:cTn>
                                        <p:tgtEl>
                                          <p:spTgt spid="6"/>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7"/>
                                        </p:tgtEl>
                                      </p:cBhvr>
                                    </p:animEffect>
                                    <p:set>
                                      <p:cBhvr>
                                        <p:cTn id="119" dur="1" fill="hold">
                                          <p:stCondLst>
                                            <p:cond delay="499"/>
                                          </p:stCondLst>
                                        </p:cTn>
                                        <p:tgtEl>
                                          <p:spTgt spid="7"/>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10"/>
                                        </p:tgtEl>
                                      </p:cBhvr>
                                    </p:animEffect>
                                    <p:set>
                                      <p:cBhvr>
                                        <p:cTn id="122" dur="1" fill="hold">
                                          <p:stCondLst>
                                            <p:cond delay="499"/>
                                          </p:stCondLst>
                                        </p:cTn>
                                        <p:tgtEl>
                                          <p:spTgt spid="10"/>
                                        </p:tgtEl>
                                        <p:attrNameLst>
                                          <p:attrName>style.visibility</p:attrName>
                                        </p:attrNameLst>
                                      </p:cBhvr>
                                      <p:to>
                                        <p:strVal val="hidden"/>
                                      </p:to>
                                    </p:set>
                                  </p:childTnLst>
                                </p:cTn>
                              </p:par>
                              <p:par>
                                <p:cTn id="123" presetID="10" presetClass="exit" presetSubtype="0" fill="hold" grpId="1" nodeType="withEffect">
                                  <p:stCondLst>
                                    <p:cond delay="0"/>
                                  </p:stCondLst>
                                  <p:childTnLst>
                                    <p:animEffect transition="out" filter="fade">
                                      <p:cBhvr>
                                        <p:cTn id="124" dur="500"/>
                                        <p:tgtEl>
                                          <p:spTgt spid="11"/>
                                        </p:tgtEl>
                                      </p:cBhvr>
                                    </p:animEffect>
                                    <p:set>
                                      <p:cBhvr>
                                        <p:cTn id="125" dur="1" fill="hold">
                                          <p:stCondLst>
                                            <p:cond delay="499"/>
                                          </p:stCondLst>
                                        </p:cTn>
                                        <p:tgtEl>
                                          <p:spTgt spid="11"/>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500"/>
                                        <p:tgtEl>
                                          <p:spTgt spid="12"/>
                                        </p:tgtEl>
                                      </p:cBhvr>
                                    </p:animEffect>
                                    <p:set>
                                      <p:cBhvr>
                                        <p:cTn id="128" dur="1" fill="hold">
                                          <p:stCondLst>
                                            <p:cond delay="499"/>
                                          </p:stCondLst>
                                        </p:cTn>
                                        <p:tgtEl>
                                          <p:spTgt spid="12"/>
                                        </p:tgtEl>
                                        <p:attrNameLst>
                                          <p:attrName>style.visibility</p:attrName>
                                        </p:attrNameLst>
                                      </p:cBhvr>
                                      <p:to>
                                        <p:strVal val="hidden"/>
                                      </p:to>
                                    </p:set>
                                  </p:childTnLst>
                                </p:cTn>
                              </p:par>
                              <p:par>
                                <p:cTn id="129" presetID="10" presetClass="exit" presetSubtype="0" fill="hold" grpId="1" nodeType="withEffect">
                                  <p:stCondLst>
                                    <p:cond delay="0"/>
                                  </p:stCondLst>
                                  <p:childTnLst>
                                    <p:animEffect transition="out" filter="fade">
                                      <p:cBhvr>
                                        <p:cTn id="130" dur="500"/>
                                        <p:tgtEl>
                                          <p:spTgt spid="13"/>
                                        </p:tgtEl>
                                      </p:cBhvr>
                                    </p:animEffect>
                                    <p:set>
                                      <p:cBhvr>
                                        <p:cTn id="131" dur="1" fill="hold">
                                          <p:stCondLst>
                                            <p:cond delay="499"/>
                                          </p:stCondLst>
                                        </p:cTn>
                                        <p:tgtEl>
                                          <p:spTgt spid="13"/>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500"/>
                                        <p:tgtEl>
                                          <p:spTgt spid="14"/>
                                        </p:tgtEl>
                                      </p:cBhvr>
                                    </p:animEffect>
                                    <p:set>
                                      <p:cBhvr>
                                        <p:cTn id="134" dur="1" fill="hold">
                                          <p:stCondLst>
                                            <p:cond delay="499"/>
                                          </p:stCondLst>
                                        </p:cTn>
                                        <p:tgtEl>
                                          <p:spTgt spid="14"/>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500"/>
                                        <p:tgtEl>
                                          <p:spTgt spid="15"/>
                                        </p:tgtEl>
                                      </p:cBhvr>
                                    </p:animEffect>
                                    <p:set>
                                      <p:cBhvr>
                                        <p:cTn id="137" dur="1" fill="hold">
                                          <p:stCondLst>
                                            <p:cond delay="499"/>
                                          </p:stCondLst>
                                        </p:cTn>
                                        <p:tgtEl>
                                          <p:spTgt spid="15"/>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500"/>
                                        <p:tgtEl>
                                          <p:spTgt spid="16"/>
                                        </p:tgtEl>
                                      </p:cBhvr>
                                    </p:animEffect>
                                    <p:set>
                                      <p:cBhvr>
                                        <p:cTn id="140" dur="1" fill="hold">
                                          <p:stCondLst>
                                            <p:cond delay="499"/>
                                          </p:stCondLst>
                                        </p:cTn>
                                        <p:tgtEl>
                                          <p:spTgt spid="16"/>
                                        </p:tgtEl>
                                        <p:attrNameLst>
                                          <p:attrName>style.visibility</p:attrName>
                                        </p:attrNameLst>
                                      </p:cBhvr>
                                      <p:to>
                                        <p:strVal val="hidden"/>
                                      </p:to>
                                    </p:set>
                                  </p:childTnLst>
                                </p:cTn>
                              </p:par>
                              <p:par>
                                <p:cTn id="141" presetID="10" presetClass="exit" presetSubtype="0" fill="hold" grpId="1" nodeType="withEffect">
                                  <p:stCondLst>
                                    <p:cond delay="0"/>
                                  </p:stCondLst>
                                  <p:childTnLst>
                                    <p:animEffect transition="out" filter="fade">
                                      <p:cBhvr>
                                        <p:cTn id="142" dur="500"/>
                                        <p:tgtEl>
                                          <p:spTgt spid="17"/>
                                        </p:tgtEl>
                                      </p:cBhvr>
                                    </p:animEffect>
                                    <p:set>
                                      <p:cBhvr>
                                        <p:cTn id="143" dur="1" fill="hold">
                                          <p:stCondLst>
                                            <p:cond delay="499"/>
                                          </p:stCondLst>
                                        </p:cTn>
                                        <p:tgtEl>
                                          <p:spTgt spid="17"/>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500"/>
                                        <p:tgtEl>
                                          <p:spTgt spid="18"/>
                                        </p:tgtEl>
                                      </p:cBhvr>
                                    </p:animEffect>
                                    <p:set>
                                      <p:cBhvr>
                                        <p:cTn id="146" dur="1" fill="hold">
                                          <p:stCondLst>
                                            <p:cond delay="499"/>
                                          </p:stCondLst>
                                        </p:cTn>
                                        <p:tgtEl>
                                          <p:spTgt spid="18"/>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500"/>
                                        <p:tgtEl>
                                          <p:spTgt spid="19"/>
                                        </p:tgtEl>
                                      </p:cBhvr>
                                    </p:animEffect>
                                    <p:set>
                                      <p:cBhvr>
                                        <p:cTn id="149" dur="1" fill="hold">
                                          <p:stCondLst>
                                            <p:cond delay="499"/>
                                          </p:stCondLst>
                                        </p:cTn>
                                        <p:tgtEl>
                                          <p:spTgt spid="19"/>
                                        </p:tgtEl>
                                        <p:attrNameLst>
                                          <p:attrName>style.visibility</p:attrName>
                                        </p:attrNameLst>
                                      </p:cBhvr>
                                      <p:to>
                                        <p:strVal val="hidden"/>
                                      </p:to>
                                    </p:set>
                                  </p:childTnLst>
                                </p:cTn>
                              </p:par>
                              <p:par>
                                <p:cTn id="150" presetID="10" presetClass="exit" presetSubtype="0" fill="hold" grpId="1" nodeType="withEffect">
                                  <p:stCondLst>
                                    <p:cond delay="0"/>
                                  </p:stCondLst>
                                  <p:childTnLst>
                                    <p:animEffect transition="out" filter="fade">
                                      <p:cBhvr>
                                        <p:cTn id="151" dur="500"/>
                                        <p:tgtEl>
                                          <p:spTgt spid="20"/>
                                        </p:tgtEl>
                                      </p:cBhvr>
                                    </p:animEffect>
                                    <p:set>
                                      <p:cBhvr>
                                        <p:cTn id="152" dur="1" fill="hold">
                                          <p:stCondLst>
                                            <p:cond delay="499"/>
                                          </p:stCondLst>
                                        </p:cTn>
                                        <p:tgtEl>
                                          <p:spTgt spid="20"/>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500"/>
                                        <p:tgtEl>
                                          <p:spTgt spid="21"/>
                                        </p:tgtEl>
                                      </p:cBhvr>
                                    </p:animEffect>
                                    <p:set>
                                      <p:cBhvr>
                                        <p:cTn id="155" dur="1" fill="hold">
                                          <p:stCondLst>
                                            <p:cond delay="499"/>
                                          </p:stCondLst>
                                        </p:cTn>
                                        <p:tgtEl>
                                          <p:spTgt spid="21"/>
                                        </p:tgtEl>
                                        <p:attrNameLst>
                                          <p:attrName>style.visibility</p:attrName>
                                        </p:attrNameLst>
                                      </p:cBhvr>
                                      <p:to>
                                        <p:strVal val="hidden"/>
                                      </p:to>
                                    </p:set>
                                  </p:childTnLst>
                                </p:cTn>
                              </p:par>
                              <p:par>
                                <p:cTn id="156" presetID="10" presetClass="exit" presetSubtype="0" fill="hold" grpId="1" nodeType="withEffect">
                                  <p:stCondLst>
                                    <p:cond delay="0"/>
                                  </p:stCondLst>
                                  <p:childTnLst>
                                    <p:animEffect transition="out" filter="fade">
                                      <p:cBhvr>
                                        <p:cTn id="157" dur="500"/>
                                        <p:tgtEl>
                                          <p:spTgt spid="22"/>
                                        </p:tgtEl>
                                      </p:cBhvr>
                                    </p:animEffect>
                                    <p:set>
                                      <p:cBhvr>
                                        <p:cTn id="158" dur="1" fill="hold">
                                          <p:stCondLst>
                                            <p:cond delay="499"/>
                                          </p:stCondLst>
                                        </p:cTn>
                                        <p:tgtEl>
                                          <p:spTgt spid="22"/>
                                        </p:tgtEl>
                                        <p:attrNameLst>
                                          <p:attrName>style.visibility</p:attrName>
                                        </p:attrNameLst>
                                      </p:cBhvr>
                                      <p:to>
                                        <p:strVal val="hidden"/>
                                      </p:to>
                                    </p:set>
                                  </p:childTnLst>
                                </p:cTn>
                              </p:par>
                              <p:par>
                                <p:cTn id="159" presetID="10" presetClass="entr" presetSubtype="0" fill="hold" grpId="0" nodeType="withEffect">
                                  <p:stCondLst>
                                    <p:cond delay="0"/>
                                  </p:stCondLst>
                                  <p:childTnLst>
                                    <p:set>
                                      <p:cBhvr>
                                        <p:cTn id="160" dur="1" fill="hold">
                                          <p:stCondLst>
                                            <p:cond delay="0"/>
                                          </p:stCondLst>
                                        </p:cTn>
                                        <p:tgtEl>
                                          <p:spTgt spid="24"/>
                                        </p:tgtEl>
                                        <p:attrNameLst>
                                          <p:attrName>style.visibility</p:attrName>
                                        </p:attrNameLst>
                                      </p:cBhvr>
                                      <p:to>
                                        <p:strVal val="visible"/>
                                      </p:to>
                                    </p:set>
                                    <p:animEffect transition="in" filter="fade">
                                      <p:cBhvr>
                                        <p:cTn id="161" dur="500"/>
                                        <p:tgtEl>
                                          <p:spTgt spid="24"/>
                                        </p:tgtEl>
                                      </p:cBhvr>
                                    </p:animEffect>
                                  </p:childTnLst>
                                </p:cTn>
                              </p:par>
                              <p:par>
                                <p:cTn id="162" presetID="10" presetClass="exit" presetSubtype="0" fill="hold" grpId="1" nodeType="withEffect">
                                  <p:stCondLst>
                                    <p:cond delay="0"/>
                                  </p:stCondLst>
                                  <p:childTnLst>
                                    <p:animEffect transition="out" filter="fade">
                                      <p:cBhvr>
                                        <p:cTn id="163" dur="500"/>
                                        <p:tgtEl>
                                          <p:spTgt spid="9"/>
                                        </p:tgtEl>
                                      </p:cBhvr>
                                    </p:animEffect>
                                    <p:set>
                                      <p:cBhvr>
                                        <p:cTn id="164" dur="1" fill="hold">
                                          <p:stCondLst>
                                            <p:cond delay="499"/>
                                          </p:stCondLst>
                                        </p:cTn>
                                        <p:tgtEl>
                                          <p:spTgt spid="9"/>
                                        </p:tgtEl>
                                        <p:attrNameLst>
                                          <p:attrName>style.visibility</p:attrName>
                                        </p:attrNameLst>
                                      </p:cBhvr>
                                      <p:to>
                                        <p:strVal val="hidden"/>
                                      </p:to>
                                    </p:set>
                                  </p:childTnLst>
                                </p:cTn>
                              </p:par>
                              <p:par>
                                <p:cTn id="165" presetID="10" presetClass="exit" presetSubtype="0" fill="hold" grpId="2" nodeType="withEffect">
                                  <p:stCondLst>
                                    <p:cond delay="0"/>
                                  </p:stCondLst>
                                  <p:childTnLst>
                                    <p:animEffect transition="out" filter="fade">
                                      <p:cBhvr>
                                        <p:cTn id="166" dur="500"/>
                                        <p:tgtEl>
                                          <p:spTgt spid="10"/>
                                        </p:tgtEl>
                                      </p:cBhvr>
                                    </p:animEffect>
                                    <p:set>
                                      <p:cBhvr>
                                        <p:cTn id="167" dur="1" fill="hold">
                                          <p:stCondLst>
                                            <p:cond delay="499"/>
                                          </p:stCondLst>
                                        </p:cTn>
                                        <p:tgtEl>
                                          <p:spTgt spid="10"/>
                                        </p:tgtEl>
                                        <p:attrNameLst>
                                          <p:attrName>style.visibility</p:attrName>
                                        </p:attrNameLst>
                                      </p:cBhvr>
                                      <p:to>
                                        <p:strVal val="hidden"/>
                                      </p:to>
                                    </p:set>
                                  </p:childTnLst>
                                </p:cTn>
                              </p:par>
                              <p:par>
                                <p:cTn id="168" presetID="10" presetClass="exit" presetSubtype="0" fill="hold" grpId="1" nodeType="withEffect">
                                  <p:stCondLst>
                                    <p:cond delay="0"/>
                                  </p:stCondLst>
                                  <p:childTnLst>
                                    <p:animEffect transition="out" filter="fade">
                                      <p:cBhvr>
                                        <p:cTn id="169" dur="500"/>
                                        <p:tgtEl>
                                          <p:spTgt spid="8"/>
                                        </p:tgtEl>
                                      </p:cBhvr>
                                    </p:animEffect>
                                    <p:set>
                                      <p:cBhvr>
                                        <p:cTn id="170" dur="1" fill="hold">
                                          <p:stCondLst>
                                            <p:cond delay="499"/>
                                          </p:stCondLst>
                                        </p:cTn>
                                        <p:tgtEl>
                                          <p:spTgt spid="8"/>
                                        </p:tgtEl>
                                        <p:attrNameLst>
                                          <p:attrName>style.visibility</p:attrName>
                                        </p:attrNameLst>
                                      </p:cBhvr>
                                      <p:to>
                                        <p:strVal val="hidden"/>
                                      </p:to>
                                    </p:set>
                                  </p:childTnLst>
                                </p:cTn>
                              </p:par>
                            </p:childTnLst>
                          </p:cTn>
                        </p:par>
                      </p:childTnLst>
                    </p:cTn>
                  </p:par>
                  <p:par>
                    <p:cTn id="171" fill="hold">
                      <p:stCondLst>
                        <p:cond delay="indefinite"/>
                      </p:stCondLst>
                      <p:childTnLst>
                        <p:par>
                          <p:cTn id="172" fill="hold">
                            <p:stCondLst>
                              <p:cond delay="0"/>
                            </p:stCondLst>
                            <p:childTnLst>
                              <p:par>
                                <p:cTn id="173" presetID="10" presetClass="entr" presetSubtype="0" fill="hold" grpId="0" nodeType="clickEffect">
                                  <p:stCondLst>
                                    <p:cond delay="0"/>
                                  </p:stCondLst>
                                  <p:childTnLst>
                                    <p:set>
                                      <p:cBhvr>
                                        <p:cTn id="174" dur="1" fill="hold">
                                          <p:stCondLst>
                                            <p:cond delay="0"/>
                                          </p:stCondLst>
                                        </p:cTn>
                                        <p:tgtEl>
                                          <p:spTgt spid="28"/>
                                        </p:tgtEl>
                                        <p:attrNameLst>
                                          <p:attrName>style.visibility</p:attrName>
                                        </p:attrNameLst>
                                      </p:cBhvr>
                                      <p:to>
                                        <p:strVal val="visible"/>
                                      </p:to>
                                    </p:set>
                                    <p:animEffect transition="in" filter="fade">
                                      <p:cBhvr>
                                        <p:cTn id="175" dur="500"/>
                                        <p:tgtEl>
                                          <p:spTgt spid="28"/>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grpId="0" nodeType="clickEffect">
                                  <p:stCondLst>
                                    <p:cond delay="0"/>
                                  </p:stCondLst>
                                  <p:childTnLst>
                                    <p:set>
                                      <p:cBhvr>
                                        <p:cTn id="179" dur="1" fill="hold">
                                          <p:stCondLst>
                                            <p:cond delay="0"/>
                                          </p:stCondLst>
                                        </p:cTn>
                                        <p:tgtEl>
                                          <p:spTgt spid="32"/>
                                        </p:tgtEl>
                                        <p:attrNameLst>
                                          <p:attrName>style.visibility</p:attrName>
                                        </p:attrNameLst>
                                      </p:cBhvr>
                                      <p:to>
                                        <p:strVal val="visible"/>
                                      </p:to>
                                    </p:set>
                                    <p:animEffect transition="in" filter="fade">
                                      <p:cBhvr>
                                        <p:cTn id="180" dur="500"/>
                                        <p:tgtEl>
                                          <p:spTgt spid="32"/>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grpId="0" nodeType="clickEffect">
                                  <p:stCondLst>
                                    <p:cond delay="0"/>
                                  </p:stCondLst>
                                  <p:childTnLst>
                                    <p:set>
                                      <p:cBhvr>
                                        <p:cTn id="184" dur="1" fill="hold">
                                          <p:stCondLst>
                                            <p:cond delay="0"/>
                                          </p:stCondLst>
                                        </p:cTn>
                                        <p:tgtEl>
                                          <p:spTgt spid="27"/>
                                        </p:tgtEl>
                                        <p:attrNameLst>
                                          <p:attrName>style.visibility</p:attrName>
                                        </p:attrNameLst>
                                      </p:cBhvr>
                                      <p:to>
                                        <p:strVal val="visible"/>
                                      </p:to>
                                    </p:set>
                                    <p:animEffect transition="in" filter="fade">
                                      <p:cBhvr>
                                        <p:cTn id="185" dur="500"/>
                                        <p:tgtEl>
                                          <p:spTgt spid="27"/>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34"/>
                                        </p:tgtEl>
                                        <p:attrNameLst>
                                          <p:attrName>style.visibility</p:attrName>
                                        </p:attrNameLst>
                                      </p:cBhvr>
                                      <p:to>
                                        <p:strVal val="visible"/>
                                      </p:to>
                                    </p:set>
                                    <p:animEffect transition="in" filter="fade">
                                      <p:cBhvr>
                                        <p:cTn id="190" dur="500"/>
                                        <p:tgtEl>
                                          <p:spTgt spid="34"/>
                                        </p:tgtEl>
                                      </p:cBhvr>
                                    </p:animEffec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grpId="0" nodeType="clickEffect">
                                  <p:stCondLst>
                                    <p:cond delay="0"/>
                                  </p:stCondLst>
                                  <p:childTnLst>
                                    <p:set>
                                      <p:cBhvr>
                                        <p:cTn id="194" dur="1" fill="hold">
                                          <p:stCondLst>
                                            <p:cond delay="0"/>
                                          </p:stCondLst>
                                        </p:cTn>
                                        <p:tgtEl>
                                          <p:spTgt spid="29"/>
                                        </p:tgtEl>
                                        <p:attrNameLst>
                                          <p:attrName>style.visibility</p:attrName>
                                        </p:attrNameLst>
                                      </p:cBhvr>
                                      <p:to>
                                        <p:strVal val="visible"/>
                                      </p:to>
                                    </p:set>
                                    <p:animEffect transition="in" filter="fade">
                                      <p:cBhvr>
                                        <p:cTn id="195" dur="500"/>
                                        <p:tgtEl>
                                          <p:spTgt spid="29"/>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grpId="0" nodeType="clickEffect">
                                  <p:stCondLst>
                                    <p:cond delay="0"/>
                                  </p:stCondLst>
                                  <p:childTnLst>
                                    <p:set>
                                      <p:cBhvr>
                                        <p:cTn id="199" dur="1" fill="hold">
                                          <p:stCondLst>
                                            <p:cond delay="0"/>
                                          </p:stCondLst>
                                        </p:cTn>
                                        <p:tgtEl>
                                          <p:spTgt spid="26"/>
                                        </p:tgtEl>
                                        <p:attrNameLst>
                                          <p:attrName>style.visibility</p:attrName>
                                        </p:attrNameLst>
                                      </p:cBhvr>
                                      <p:to>
                                        <p:strVal val="visible"/>
                                      </p:to>
                                    </p:set>
                                    <p:animEffect transition="in" filter="fade">
                                      <p:cBhvr>
                                        <p:cTn id="200" dur="500"/>
                                        <p:tgtEl>
                                          <p:spTgt spid="26"/>
                                        </p:tgtEl>
                                      </p:cBhvr>
                                    </p:animEffect>
                                  </p:childTnLst>
                                </p:cTn>
                              </p:par>
                            </p:childTnLst>
                          </p:cTn>
                        </p:par>
                      </p:childTnLst>
                    </p:cTn>
                  </p:par>
                  <p:par>
                    <p:cTn id="201" fill="hold">
                      <p:stCondLst>
                        <p:cond delay="indefinite"/>
                      </p:stCondLst>
                      <p:childTnLst>
                        <p:par>
                          <p:cTn id="202" fill="hold">
                            <p:stCondLst>
                              <p:cond delay="0"/>
                            </p:stCondLst>
                            <p:childTnLst>
                              <p:par>
                                <p:cTn id="203" presetID="10" presetClass="entr" presetSubtype="0" fill="hold" grpId="0" nodeType="clickEffect">
                                  <p:stCondLst>
                                    <p:cond delay="0"/>
                                  </p:stCondLst>
                                  <p:childTnLst>
                                    <p:set>
                                      <p:cBhvr>
                                        <p:cTn id="204" dur="1" fill="hold">
                                          <p:stCondLst>
                                            <p:cond delay="0"/>
                                          </p:stCondLst>
                                        </p:cTn>
                                        <p:tgtEl>
                                          <p:spTgt spid="30"/>
                                        </p:tgtEl>
                                        <p:attrNameLst>
                                          <p:attrName>style.visibility</p:attrName>
                                        </p:attrNameLst>
                                      </p:cBhvr>
                                      <p:to>
                                        <p:strVal val="visible"/>
                                      </p:to>
                                    </p:set>
                                    <p:animEffect transition="in" filter="fade">
                                      <p:cBhvr>
                                        <p:cTn id="205" dur="500"/>
                                        <p:tgtEl>
                                          <p:spTgt spid="30"/>
                                        </p:tgtEl>
                                      </p:cBhvr>
                                    </p:animEffect>
                                  </p:childTnLst>
                                </p:cTn>
                              </p:par>
                            </p:childTnLst>
                          </p:cTn>
                        </p:par>
                      </p:childTnLst>
                    </p:cTn>
                  </p:par>
                  <p:par>
                    <p:cTn id="206" fill="hold">
                      <p:stCondLst>
                        <p:cond delay="indefinite"/>
                      </p:stCondLst>
                      <p:childTnLst>
                        <p:par>
                          <p:cTn id="207" fill="hold">
                            <p:stCondLst>
                              <p:cond delay="0"/>
                            </p:stCondLst>
                            <p:childTnLst>
                              <p:par>
                                <p:cTn id="208" presetID="10" presetClass="entr" presetSubtype="0" fill="hold" grpId="0" nodeType="clickEffect">
                                  <p:stCondLst>
                                    <p:cond delay="0"/>
                                  </p:stCondLst>
                                  <p:childTnLst>
                                    <p:set>
                                      <p:cBhvr>
                                        <p:cTn id="209" dur="1" fill="hold">
                                          <p:stCondLst>
                                            <p:cond delay="0"/>
                                          </p:stCondLst>
                                        </p:cTn>
                                        <p:tgtEl>
                                          <p:spTgt spid="31"/>
                                        </p:tgtEl>
                                        <p:attrNameLst>
                                          <p:attrName>style.visibility</p:attrName>
                                        </p:attrNameLst>
                                      </p:cBhvr>
                                      <p:to>
                                        <p:strVal val="visible"/>
                                      </p:to>
                                    </p:set>
                                    <p:animEffect transition="in" filter="fade">
                                      <p:cBhvr>
                                        <p:cTn id="2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0" grpId="2"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P spid="28" grpId="0"/>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HeadingBar 33"/>
          <p:cNvSpPr/>
          <p:nvPr/>
        </p:nvSpPr>
        <p:spPr>
          <a:xfrm>
            <a:off x="457200" y="670000"/>
            <a:ext cx="11277600" cy="570000"/>
          </a:xfrm>
          <a:prstGeom prst="rect">
            <a:avLst/>
          </a:prstGeom>
          <a:solidFill>
            <a:srgbClr val="1A3055"/>
          </a:solidFill>
          <a:ln>
            <a:noFill/>
          </a:ln>
        </p:spPr>
        <p:txBody>
          <a:bodyPr/>
          <a:lstStyle/>
          <a:p>
            <a:endParaRPr lang="en-IN"/>
          </a:p>
        </p:txBody>
      </p:sp>
      <p:sp>
        <p:nvSpPr>
          <p:cNvPr id="2" name="Rectangle 1">
            <a:extLst>
              <a:ext uri="{FF2B5EF4-FFF2-40B4-BE49-F238E27FC236}">
                <a16:creationId xmlns:a16="http://schemas.microsoft.com/office/drawing/2014/main" id="{749224F2-C6C1-4D0D-ADF9-63464CDA8B38}"/>
              </a:ext>
            </a:extLst>
          </p:cNvPr>
          <p:cNvSpPr/>
          <p:nvPr/>
        </p:nvSpPr>
        <p:spPr>
          <a:xfrm>
            <a:off x="1042189" y="732358"/>
            <a:ext cx="4929243" cy="523220"/>
          </a:xfrm>
          <a:prstGeom prst="rect">
            <a:avLst/>
          </a:prstGeom>
        </p:spPr>
        <p:txBody>
          <a:bodyPr wrap="square">
            <a:spAutoFit/>
          </a:bodyPr>
          <a:lstStyle/>
          <a:p>
            <a:r>
              <a:rPr lang="en-IN" sz="2800" b="1">
                <a:solidFill>
                  <a:srgbClr val="FFFFFF"/>
                </a:solidFill>
                <a:sym typeface="Symbol" panose="05050102010706020507" pitchFamily="18" charset="2"/>
              </a:rPr>
              <a:t>Charge distributions</a:t>
            </a:r>
            <a:endParaRPr lang="en-IN" sz="2800" b="1">
              <a:solidFill>
                <a:srgbClr val="FFFFFF"/>
              </a:solidFill>
            </a:endParaRP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85436ADD-6941-4F4F-8242-B0E1B8484153}"/>
                  </a:ext>
                </a:extLst>
              </p:cNvPr>
              <p:cNvSpPr/>
              <p:nvPr/>
            </p:nvSpPr>
            <p:spPr>
              <a:xfrm>
                <a:off x="608468" y="1693963"/>
                <a:ext cx="6326181" cy="995144"/>
              </a:xfrm>
              <a:prstGeom prst="rect">
                <a:avLst/>
              </a:prstGeom>
            </p:spPr>
            <p:txBody>
              <a:bodyPr wrap="square">
                <a:spAutoFit/>
              </a:bodyPr>
              <a:lstStyle/>
              <a:p>
                <a:r>
                  <a:rPr lang="en-IN" sz="3200" b="1" dirty="0">
                    <a:solidFill>
                      <a:srgbClr val="002060"/>
                    </a:solidFill>
                  </a:rPr>
                  <a:t>Charge distributed in area A</a:t>
                </a:r>
                <a14:m>
                  <m:oMath xmlns:m="http://schemas.openxmlformats.org/officeDocument/2006/math">
                    <m:r>
                      <a:rPr lang="en-IN" sz="3200" b="1" i="1" smtClean="0">
                        <a:solidFill>
                          <a:srgbClr val="002060"/>
                        </a:solidFill>
                        <a:latin typeface="Cambria Math" panose="02040503050406030204" pitchFamily="18" charset="0"/>
                      </a:rPr>
                      <m:t>→</m:t>
                    </m:r>
                    <m:r>
                      <a:rPr lang="en-IN" sz="3200" b="1" i="1" smtClean="0">
                        <a:solidFill>
                          <a:srgbClr val="002060"/>
                        </a:solidFill>
                        <a:latin typeface="Cambria Math" panose="02040503050406030204" pitchFamily="18" charset="0"/>
                      </a:rPr>
                      <m:t>𝑸</m:t>
                    </m:r>
                  </m:oMath>
                </a14:m>
                <a:endParaRPr lang="en-IN" sz="3200" b="1" dirty="0">
                  <a:solidFill>
                    <a:srgbClr val="002060"/>
                  </a:solidFill>
                </a:endParaRPr>
              </a:p>
              <a:p>
                <a:endParaRPr lang="en-IN" sz="4000" b="1" baseline="-25000" dirty="0">
                  <a:solidFill>
                    <a:srgbClr val="002060"/>
                  </a:solidFill>
                </a:endParaRPr>
              </a:p>
            </p:txBody>
          </p:sp>
        </mc:Choice>
        <mc:Fallback>
          <p:sp>
            <p:nvSpPr>
              <p:cNvPr id="26" name="Rectangle 25">
                <a:extLst>
                  <a:ext uri="{FF2B5EF4-FFF2-40B4-BE49-F238E27FC236}">
                    <a16:creationId xmlns:a16="http://schemas.microsoft.com/office/drawing/2014/main" id="{85436ADD-6941-4F4F-8242-B0E1B8484153}"/>
                  </a:ext>
                </a:extLst>
              </p:cNvPr>
              <p:cNvSpPr>
                <a:spLocks noRot="1" noChangeAspect="1" noMove="1" noResize="1" noEditPoints="1" noAdjustHandles="1" noChangeArrowheads="1" noChangeShapeType="1" noTextEdit="1"/>
              </p:cNvSpPr>
              <p:nvPr/>
            </p:nvSpPr>
            <p:spPr>
              <a:xfrm>
                <a:off x="608468" y="1693963"/>
                <a:ext cx="6326181" cy="995144"/>
              </a:xfrm>
              <a:prstGeom prst="rect">
                <a:avLst/>
              </a:prstGeom>
              <a:blipFill>
                <a:blip r:embed="rId3"/>
                <a:stretch>
                  <a:fillRect l="-2505" t="-7362"/>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27" name="Rectangle 26">
                <a:extLst>
                  <a:ext uri="{FF2B5EF4-FFF2-40B4-BE49-F238E27FC236}">
                    <a16:creationId xmlns:a16="http://schemas.microsoft.com/office/drawing/2014/main" id="{DF5ED028-20B7-4778-A1D5-5858E4214A3C}"/>
                  </a:ext>
                </a:extLst>
              </p:cNvPr>
              <p:cNvSpPr/>
              <p:nvPr/>
            </p:nvSpPr>
            <p:spPr>
              <a:xfrm>
                <a:off x="608468" y="2218021"/>
                <a:ext cx="4526304" cy="889924"/>
              </a:xfrm>
              <a:prstGeom prst="rect">
                <a:avLst/>
              </a:prstGeom>
            </p:spPr>
            <p:txBody>
              <a:bodyPr wrap="none">
                <a:spAutoFit/>
              </a:bodyPr>
              <a:lstStyle/>
              <a:p>
                <a:r>
                  <a:rPr lang="en-IN" sz="2800" b="1" dirty="0">
                    <a:solidFill>
                      <a:srgbClr val="002060"/>
                    </a:solidFill>
                  </a:rPr>
                  <a:t>Charge per unit area  </a:t>
                </a:r>
                <a14:m>
                  <m:oMath xmlns:m="http://schemas.openxmlformats.org/officeDocument/2006/math">
                    <m:r>
                      <a:rPr lang="en-IN" sz="3600" b="1" i="1" smtClean="0">
                        <a:solidFill>
                          <a:srgbClr val="002060"/>
                        </a:solidFill>
                        <a:latin typeface="Cambria Math" panose="02040503050406030204" pitchFamily="18" charset="0"/>
                      </a:rPr>
                      <m:t>𝝈</m:t>
                    </m:r>
                    <m:r>
                      <a:rPr lang="en-IN" sz="3600" b="1" i="1" smtClean="0">
                        <a:solidFill>
                          <a:srgbClr val="002060"/>
                        </a:solidFill>
                        <a:latin typeface="Cambria Math" panose="02040503050406030204" pitchFamily="18" charset="0"/>
                      </a:rPr>
                      <m:t>=</m:t>
                    </m:r>
                    <m:f>
                      <m:fPr>
                        <m:ctrlPr>
                          <a:rPr lang="en-IN" sz="3600" b="1" i="1">
                            <a:solidFill>
                              <a:srgbClr val="002060"/>
                            </a:solidFill>
                            <a:latin typeface="Cambria Math" panose="02040503050406030204" pitchFamily="18" charset="0"/>
                          </a:rPr>
                        </m:ctrlPr>
                      </m:fPr>
                      <m:num>
                        <m:r>
                          <a:rPr lang="en-IN" sz="3600" b="1" i="1" smtClean="0">
                            <a:solidFill>
                              <a:srgbClr val="002060"/>
                            </a:solidFill>
                            <a:latin typeface="Cambria Math" panose="02040503050406030204" pitchFamily="18" charset="0"/>
                          </a:rPr>
                          <m:t>𝑸</m:t>
                        </m:r>
                      </m:num>
                      <m:den>
                        <m:r>
                          <a:rPr lang="en-IN" sz="3600" b="1" i="1" smtClean="0">
                            <a:solidFill>
                              <a:srgbClr val="002060"/>
                            </a:solidFill>
                            <a:latin typeface="Cambria Math" panose="02040503050406030204" pitchFamily="18" charset="0"/>
                          </a:rPr>
                          <m:t>𝑨</m:t>
                        </m:r>
                      </m:den>
                    </m:f>
                  </m:oMath>
                </a14:m>
                <a:endParaRPr lang="en-IN" sz="2800" b="1" dirty="0">
                  <a:solidFill>
                    <a:srgbClr val="002060"/>
                  </a:solidFill>
                </a:endParaRPr>
              </a:p>
            </p:txBody>
          </p:sp>
        </mc:Choice>
        <mc:Fallback>
          <p:sp>
            <p:nvSpPr>
              <p:cNvPr id="27" name="Rectangle 26">
                <a:extLst>
                  <a:ext uri="{FF2B5EF4-FFF2-40B4-BE49-F238E27FC236}">
                    <a16:creationId xmlns:a16="http://schemas.microsoft.com/office/drawing/2014/main" id="{DF5ED028-20B7-4778-A1D5-5858E4214A3C}"/>
                  </a:ext>
                </a:extLst>
              </p:cNvPr>
              <p:cNvSpPr>
                <a:spLocks noRot="1" noChangeAspect="1" noMove="1" noResize="1" noEditPoints="1" noAdjustHandles="1" noChangeArrowheads="1" noChangeShapeType="1" noTextEdit="1"/>
              </p:cNvSpPr>
              <p:nvPr/>
            </p:nvSpPr>
            <p:spPr>
              <a:xfrm>
                <a:off x="608468" y="2218021"/>
                <a:ext cx="4526304" cy="889924"/>
              </a:xfrm>
              <a:prstGeom prst="rect">
                <a:avLst/>
              </a:prstGeom>
              <a:blipFill>
                <a:blip r:embed="rId4"/>
                <a:stretch>
                  <a:fillRect l="-2830" b="-3425"/>
                </a:stretch>
              </a:blipFill>
            </p:spPr>
            <p:txBody>
              <a:bodyPr/>
              <a:lstStyle/>
              <a:p>
                <a:r>
                  <a:rPr lang="en-IN">
                    <a:noFill/>
                  </a:rPr>
                  <a:t> </a:t>
                </a:r>
              </a:p>
            </p:txBody>
          </p:sp>
        </mc:Fallback>
      </mc:AlternateContent>
      <p:sp>
        <p:nvSpPr>
          <p:cNvPr id="28" name="Rectangle 27">
            <a:extLst>
              <a:ext uri="{FF2B5EF4-FFF2-40B4-BE49-F238E27FC236}">
                <a16:creationId xmlns:a16="http://schemas.microsoft.com/office/drawing/2014/main" id="{918ABB09-1B76-4899-B45D-D151D508FC20}"/>
              </a:ext>
            </a:extLst>
          </p:cNvPr>
          <p:cNvSpPr/>
          <p:nvPr/>
        </p:nvSpPr>
        <p:spPr>
          <a:xfrm>
            <a:off x="4643325" y="706254"/>
            <a:ext cx="4929243" cy="523220"/>
          </a:xfrm>
          <a:prstGeom prst="rect">
            <a:avLst/>
          </a:prstGeom>
        </p:spPr>
        <p:txBody>
          <a:bodyPr wrap="square">
            <a:spAutoFit/>
          </a:bodyPr>
          <a:lstStyle/>
          <a:p>
            <a:r>
              <a:rPr lang="en-IN" sz="2800" b="1" dirty="0">
                <a:solidFill>
                  <a:schemeClr val="bg1"/>
                </a:solidFill>
                <a:sym typeface="Symbol" panose="05050102010706020507" pitchFamily="18" charset="2"/>
              </a:rPr>
              <a:t>-Surface charge distribution</a:t>
            </a:r>
            <a:endParaRPr lang="en-IN" sz="2800" b="1" dirty="0">
              <a:solidFill>
                <a:schemeClr val="bg1"/>
              </a:solidFill>
            </a:endParaRPr>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895C0B0B-6EC5-41D3-9BA8-7582F52925F4}"/>
                  </a:ext>
                </a:extLst>
              </p:cNvPr>
              <p:cNvSpPr/>
              <p:nvPr/>
            </p:nvSpPr>
            <p:spPr>
              <a:xfrm>
                <a:off x="608468" y="3296596"/>
                <a:ext cx="4929243" cy="584775"/>
              </a:xfrm>
              <a:prstGeom prst="rect">
                <a:avLst/>
              </a:prstGeom>
            </p:spPr>
            <p:txBody>
              <a:bodyPr wrap="square">
                <a:spAutoFit/>
              </a:bodyPr>
              <a:lstStyle/>
              <a:p>
                <a14:m>
                  <m:oMath xmlns:m="http://schemas.openxmlformats.org/officeDocument/2006/math">
                    <m:r>
                      <a:rPr lang="en-IN" sz="3200" b="1" i="1" smtClean="0">
                        <a:solidFill>
                          <a:srgbClr val="002060"/>
                        </a:solidFill>
                        <a:latin typeface="Cambria Math" panose="02040503050406030204" pitchFamily="18" charset="0"/>
                      </a:rPr>
                      <m:t>𝝈</m:t>
                    </m:r>
                  </m:oMath>
                </a14:m>
                <a:r>
                  <a:rPr lang="en-IN" sz="3200" b="1" dirty="0">
                    <a:solidFill>
                      <a:srgbClr val="002060"/>
                    </a:solidFill>
                    <a:sym typeface="Symbol" panose="05050102010706020507" pitchFamily="18" charset="2"/>
                  </a:rPr>
                  <a:t>=Surface charge density </a:t>
                </a:r>
                <a:endParaRPr lang="en-IN" sz="3200" b="1" dirty="0">
                  <a:solidFill>
                    <a:srgbClr val="002060"/>
                  </a:solidFill>
                </a:endParaRPr>
              </a:p>
            </p:txBody>
          </p:sp>
        </mc:Choice>
        <mc:Fallback>
          <p:sp>
            <p:nvSpPr>
              <p:cNvPr id="29" name="Rectangle 28">
                <a:extLst>
                  <a:ext uri="{FF2B5EF4-FFF2-40B4-BE49-F238E27FC236}">
                    <a16:creationId xmlns:a16="http://schemas.microsoft.com/office/drawing/2014/main" id="{895C0B0B-6EC5-41D3-9BA8-7582F52925F4}"/>
                  </a:ext>
                </a:extLst>
              </p:cNvPr>
              <p:cNvSpPr>
                <a:spLocks noRot="1" noChangeAspect="1" noMove="1" noResize="1" noEditPoints="1" noAdjustHandles="1" noChangeArrowheads="1" noChangeShapeType="1" noTextEdit="1"/>
              </p:cNvSpPr>
              <p:nvPr/>
            </p:nvSpPr>
            <p:spPr>
              <a:xfrm>
                <a:off x="608468" y="3296596"/>
                <a:ext cx="4929243" cy="584775"/>
              </a:xfrm>
              <a:prstGeom prst="rect">
                <a:avLst/>
              </a:prstGeom>
              <a:blipFill>
                <a:blip r:embed="rId5"/>
                <a:stretch>
                  <a:fillRect t="-12500" b="-34375"/>
                </a:stretch>
              </a:blipFill>
            </p:spPr>
            <p:txBody>
              <a:bodyPr/>
              <a:lstStyle/>
              <a:p>
                <a:r>
                  <a:rPr lang="en-IN">
                    <a:noFill/>
                  </a:rPr>
                  <a:t> </a:t>
                </a:r>
              </a:p>
            </p:txBody>
          </p:sp>
        </mc:Fallback>
      </mc:AlternateContent>
      <p:sp>
        <p:nvSpPr>
          <p:cNvPr id="25" name="Freeform: Shape 24">
            <a:extLst>
              <a:ext uri="{FF2B5EF4-FFF2-40B4-BE49-F238E27FC236}">
                <a16:creationId xmlns:a16="http://schemas.microsoft.com/office/drawing/2014/main" id="{85B28448-0E7D-4285-846B-CF616D65E2C3}"/>
              </a:ext>
            </a:extLst>
          </p:cNvPr>
          <p:cNvSpPr/>
          <p:nvPr/>
        </p:nvSpPr>
        <p:spPr>
          <a:xfrm>
            <a:off x="7416799" y="1450197"/>
            <a:ext cx="3433139" cy="2421595"/>
          </a:xfrm>
          <a:custGeom>
            <a:avLst/>
            <a:gdLst>
              <a:gd name="connsiteX0" fmla="*/ 112542 w 4241860"/>
              <a:gd name="connsiteY0" fmla="*/ 872197 h 2840156"/>
              <a:gd name="connsiteX1" fmla="*/ 1012874 w 4241860"/>
              <a:gd name="connsiteY1" fmla="*/ 28136 h 2840156"/>
              <a:gd name="connsiteX2" fmla="*/ 1139483 w 4241860"/>
              <a:gd name="connsiteY2" fmla="*/ 0 h 2840156"/>
              <a:gd name="connsiteX3" fmla="*/ 2926080 w 4241860"/>
              <a:gd name="connsiteY3" fmla="*/ 182880 h 2840156"/>
              <a:gd name="connsiteX4" fmla="*/ 3108960 w 4241860"/>
              <a:gd name="connsiteY4" fmla="*/ 211016 h 2840156"/>
              <a:gd name="connsiteX5" fmla="*/ 3165231 w 4241860"/>
              <a:gd name="connsiteY5" fmla="*/ 239151 h 2840156"/>
              <a:gd name="connsiteX6" fmla="*/ 3305908 w 4241860"/>
              <a:gd name="connsiteY6" fmla="*/ 323557 h 2840156"/>
              <a:gd name="connsiteX7" fmla="*/ 3390314 w 4241860"/>
              <a:gd name="connsiteY7" fmla="*/ 337625 h 2840156"/>
              <a:gd name="connsiteX8" fmla="*/ 3432517 w 4241860"/>
              <a:gd name="connsiteY8" fmla="*/ 379828 h 2840156"/>
              <a:gd name="connsiteX9" fmla="*/ 3615397 w 4241860"/>
              <a:gd name="connsiteY9" fmla="*/ 450166 h 2840156"/>
              <a:gd name="connsiteX10" fmla="*/ 3643532 w 4241860"/>
              <a:gd name="connsiteY10" fmla="*/ 492369 h 2840156"/>
              <a:gd name="connsiteX11" fmla="*/ 3685735 w 4241860"/>
              <a:gd name="connsiteY11" fmla="*/ 506437 h 2840156"/>
              <a:gd name="connsiteX12" fmla="*/ 4192172 w 4241860"/>
              <a:gd name="connsiteY12" fmla="*/ 1420837 h 2840156"/>
              <a:gd name="connsiteX13" fmla="*/ 4206240 w 4241860"/>
              <a:gd name="connsiteY13" fmla="*/ 1856936 h 2840156"/>
              <a:gd name="connsiteX14" fmla="*/ 4149969 w 4241860"/>
              <a:gd name="connsiteY14" fmla="*/ 2039816 h 2840156"/>
              <a:gd name="connsiteX15" fmla="*/ 4135902 w 4241860"/>
              <a:gd name="connsiteY15" fmla="*/ 2096086 h 2840156"/>
              <a:gd name="connsiteX16" fmla="*/ 4107766 w 4241860"/>
              <a:gd name="connsiteY16" fmla="*/ 2152357 h 2840156"/>
              <a:gd name="connsiteX17" fmla="*/ 4009292 w 4241860"/>
              <a:gd name="connsiteY17" fmla="*/ 2293034 h 2840156"/>
              <a:gd name="connsiteX18" fmla="*/ 3967089 w 4241860"/>
              <a:gd name="connsiteY18" fmla="*/ 2377440 h 2840156"/>
              <a:gd name="connsiteX19" fmla="*/ 3938954 w 4241860"/>
              <a:gd name="connsiteY19" fmla="*/ 2405576 h 2840156"/>
              <a:gd name="connsiteX20" fmla="*/ 3038622 w 4241860"/>
              <a:gd name="connsiteY20" fmla="*/ 2743200 h 2840156"/>
              <a:gd name="connsiteX21" fmla="*/ 2011680 w 4241860"/>
              <a:gd name="connsiteY21" fmla="*/ 2799471 h 2840156"/>
              <a:gd name="connsiteX22" fmla="*/ 1237957 w 4241860"/>
              <a:gd name="connsiteY22" fmla="*/ 2025748 h 2840156"/>
              <a:gd name="connsiteX23" fmla="*/ 1167618 w 4241860"/>
              <a:gd name="connsiteY23" fmla="*/ 1899139 h 2840156"/>
              <a:gd name="connsiteX24" fmla="*/ 1111348 w 4241860"/>
              <a:gd name="connsiteY24" fmla="*/ 1814733 h 2840156"/>
              <a:gd name="connsiteX25" fmla="*/ 492369 w 4241860"/>
              <a:gd name="connsiteY25" fmla="*/ 1392702 h 2840156"/>
              <a:gd name="connsiteX26" fmla="*/ 365760 w 4241860"/>
              <a:gd name="connsiteY26" fmla="*/ 1322363 h 2840156"/>
              <a:gd name="connsiteX27" fmla="*/ 295422 w 4241860"/>
              <a:gd name="connsiteY27" fmla="*/ 1308296 h 2840156"/>
              <a:gd name="connsiteX28" fmla="*/ 112542 w 4241860"/>
              <a:gd name="connsiteY28" fmla="*/ 1266093 h 2840156"/>
              <a:gd name="connsiteX29" fmla="*/ 42203 w 4241860"/>
              <a:gd name="connsiteY29" fmla="*/ 1223889 h 2840156"/>
              <a:gd name="connsiteX30" fmla="*/ 0 w 4241860"/>
              <a:gd name="connsiteY30" fmla="*/ 1209822 h 2840156"/>
              <a:gd name="connsiteX31" fmla="*/ 112542 w 4241860"/>
              <a:gd name="connsiteY31" fmla="*/ 872197 h 284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41860" h="2840156">
                <a:moveTo>
                  <a:pt x="112542" y="872197"/>
                </a:moveTo>
                <a:lnTo>
                  <a:pt x="1012874" y="28136"/>
                </a:lnTo>
                <a:lnTo>
                  <a:pt x="1139483" y="0"/>
                </a:lnTo>
                <a:lnTo>
                  <a:pt x="2926080" y="182880"/>
                </a:lnTo>
                <a:cubicBezTo>
                  <a:pt x="3001459" y="190418"/>
                  <a:pt x="3047239" y="184564"/>
                  <a:pt x="3108960" y="211016"/>
                </a:cubicBezTo>
                <a:cubicBezTo>
                  <a:pt x="3128235" y="219277"/>
                  <a:pt x="3147023" y="228747"/>
                  <a:pt x="3165231" y="239151"/>
                </a:cubicBezTo>
                <a:cubicBezTo>
                  <a:pt x="3212711" y="266282"/>
                  <a:pt x="3251967" y="314567"/>
                  <a:pt x="3305908" y="323557"/>
                </a:cubicBezTo>
                <a:lnTo>
                  <a:pt x="3390314" y="337625"/>
                </a:lnTo>
                <a:cubicBezTo>
                  <a:pt x="3404382" y="351693"/>
                  <a:pt x="3415964" y="368792"/>
                  <a:pt x="3432517" y="379828"/>
                </a:cubicBezTo>
                <a:cubicBezTo>
                  <a:pt x="3497171" y="422931"/>
                  <a:pt x="3541250" y="428981"/>
                  <a:pt x="3615397" y="450166"/>
                </a:cubicBezTo>
                <a:cubicBezTo>
                  <a:pt x="3624775" y="464234"/>
                  <a:pt x="3630330" y="481807"/>
                  <a:pt x="3643532" y="492369"/>
                </a:cubicBezTo>
                <a:cubicBezTo>
                  <a:pt x="3655111" y="501632"/>
                  <a:pt x="3685735" y="506437"/>
                  <a:pt x="3685735" y="506437"/>
                </a:cubicBezTo>
                <a:lnTo>
                  <a:pt x="4192172" y="1420837"/>
                </a:lnTo>
                <a:cubicBezTo>
                  <a:pt x="4271656" y="1632796"/>
                  <a:pt x="4239821" y="1498733"/>
                  <a:pt x="4206240" y="1856936"/>
                </a:cubicBezTo>
                <a:cubicBezTo>
                  <a:pt x="4192558" y="2002881"/>
                  <a:pt x="4216007" y="1951765"/>
                  <a:pt x="4149969" y="2039816"/>
                </a:cubicBezTo>
                <a:cubicBezTo>
                  <a:pt x="4145280" y="2058573"/>
                  <a:pt x="4142691" y="2077983"/>
                  <a:pt x="4135902" y="2096086"/>
                </a:cubicBezTo>
                <a:cubicBezTo>
                  <a:pt x="4128539" y="2115722"/>
                  <a:pt x="4118556" y="2134375"/>
                  <a:pt x="4107766" y="2152357"/>
                </a:cubicBezTo>
                <a:cubicBezTo>
                  <a:pt x="4073129" y="2210085"/>
                  <a:pt x="4047766" y="2241736"/>
                  <a:pt x="4009292" y="2293034"/>
                </a:cubicBezTo>
                <a:cubicBezTo>
                  <a:pt x="3994433" y="2337612"/>
                  <a:pt x="3998257" y="2338480"/>
                  <a:pt x="3967089" y="2377440"/>
                </a:cubicBezTo>
                <a:cubicBezTo>
                  <a:pt x="3958804" y="2387797"/>
                  <a:pt x="3938954" y="2405576"/>
                  <a:pt x="3938954" y="2405576"/>
                </a:cubicBezTo>
                <a:lnTo>
                  <a:pt x="3038622" y="2743200"/>
                </a:lnTo>
                <a:cubicBezTo>
                  <a:pt x="2637767" y="2921357"/>
                  <a:pt x="2958196" y="2799471"/>
                  <a:pt x="2011680" y="2799471"/>
                </a:cubicBezTo>
                <a:lnTo>
                  <a:pt x="1237957" y="2025748"/>
                </a:lnTo>
                <a:cubicBezTo>
                  <a:pt x="1214511" y="1983545"/>
                  <a:pt x="1192457" y="1940538"/>
                  <a:pt x="1167618" y="1899139"/>
                </a:cubicBezTo>
                <a:cubicBezTo>
                  <a:pt x="1150221" y="1870143"/>
                  <a:pt x="1111348" y="1814733"/>
                  <a:pt x="1111348" y="1814733"/>
                </a:cubicBezTo>
                <a:lnTo>
                  <a:pt x="492369" y="1392702"/>
                </a:lnTo>
                <a:cubicBezTo>
                  <a:pt x="450166" y="1369256"/>
                  <a:pt x="410135" y="1341381"/>
                  <a:pt x="365760" y="1322363"/>
                </a:cubicBezTo>
                <a:cubicBezTo>
                  <a:pt x="343783" y="1312944"/>
                  <a:pt x="318720" y="1313672"/>
                  <a:pt x="295422" y="1308296"/>
                </a:cubicBezTo>
                <a:cubicBezTo>
                  <a:pt x="74848" y="1257394"/>
                  <a:pt x="273255" y="1298234"/>
                  <a:pt x="112542" y="1266093"/>
                </a:cubicBezTo>
                <a:cubicBezTo>
                  <a:pt x="89096" y="1252025"/>
                  <a:pt x="66659" y="1236117"/>
                  <a:pt x="42203" y="1223889"/>
                </a:cubicBezTo>
                <a:cubicBezTo>
                  <a:pt x="28940" y="1217257"/>
                  <a:pt x="0" y="1209822"/>
                  <a:pt x="0" y="1209822"/>
                </a:cubicBezTo>
                <a:lnTo>
                  <a:pt x="112542" y="872197"/>
                </a:lnTo>
                <a:close/>
              </a:path>
            </a:pathLst>
          </a:custGeo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ln>
            <a:solidFill>
              <a:srgbClr val="C00000"/>
            </a:solid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mc:AlternateContent xmlns:mc="http://schemas.openxmlformats.org/markup-compatibility/2006">
        <mc:Choice xmlns:a14="http://schemas.microsoft.com/office/drawing/2010/main" Requires="a14">
          <p:sp>
            <p:nvSpPr>
              <p:cNvPr id="30" name="Rectangle 29">
                <a:extLst>
                  <a:ext uri="{FF2B5EF4-FFF2-40B4-BE49-F238E27FC236}">
                    <a16:creationId xmlns:a16="http://schemas.microsoft.com/office/drawing/2014/main" id="{4B0BD372-6B88-4B3D-A1CD-1B201CE4B908}"/>
                  </a:ext>
                </a:extLst>
              </p:cNvPr>
              <p:cNvSpPr/>
              <p:nvPr/>
            </p:nvSpPr>
            <p:spPr>
              <a:xfrm>
                <a:off x="608468" y="4353559"/>
                <a:ext cx="6326181" cy="810478"/>
              </a:xfrm>
              <a:prstGeom prst="rect">
                <a:avLst/>
              </a:prstGeom>
            </p:spPr>
            <p:txBody>
              <a:bodyPr wrap="square">
                <a:spAutoFit/>
              </a:bodyPr>
              <a:lstStyle/>
              <a:p>
                <a:r>
                  <a:rPr lang="en-IN" sz="2800" b="1" dirty="0">
                    <a:solidFill>
                      <a:srgbClr val="002060"/>
                    </a:solidFill>
                  </a:rPr>
                  <a:t>Charge carried in small area dA</a:t>
                </a:r>
                <a14:m>
                  <m:oMath xmlns:m="http://schemas.openxmlformats.org/officeDocument/2006/math">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𝒅𝑸</m:t>
                    </m:r>
                  </m:oMath>
                </a14:m>
                <a:endParaRPr lang="en-IN" sz="2800" b="1" dirty="0">
                  <a:solidFill>
                    <a:srgbClr val="002060"/>
                  </a:solidFill>
                </a:endParaRPr>
              </a:p>
              <a:p>
                <a:endParaRPr lang="en-IN" sz="2800" b="1" baseline="-25000" dirty="0">
                  <a:solidFill>
                    <a:srgbClr val="002060"/>
                  </a:solidFill>
                </a:endParaRPr>
              </a:p>
            </p:txBody>
          </p:sp>
        </mc:Choice>
        <mc:Fallback>
          <p:sp>
            <p:nvSpPr>
              <p:cNvPr id="30" name="Rectangle 29">
                <a:extLst>
                  <a:ext uri="{FF2B5EF4-FFF2-40B4-BE49-F238E27FC236}">
                    <a16:creationId xmlns:a16="http://schemas.microsoft.com/office/drawing/2014/main" id="{4B0BD372-6B88-4B3D-A1CD-1B201CE4B908}"/>
                  </a:ext>
                </a:extLst>
              </p:cNvPr>
              <p:cNvSpPr>
                <a:spLocks noRot="1" noChangeAspect="1" noMove="1" noResize="1" noEditPoints="1" noAdjustHandles="1" noChangeArrowheads="1" noChangeShapeType="1" noTextEdit="1"/>
              </p:cNvSpPr>
              <p:nvPr/>
            </p:nvSpPr>
            <p:spPr>
              <a:xfrm>
                <a:off x="608468" y="4353559"/>
                <a:ext cx="6326181" cy="810478"/>
              </a:xfrm>
              <a:prstGeom prst="rect">
                <a:avLst/>
              </a:prstGeom>
              <a:blipFill>
                <a:blip r:embed="rId6"/>
                <a:stretch>
                  <a:fillRect l="-2023" t="-6767"/>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1" name="Rectangle 30">
                <a:extLst>
                  <a:ext uri="{FF2B5EF4-FFF2-40B4-BE49-F238E27FC236}">
                    <a16:creationId xmlns:a16="http://schemas.microsoft.com/office/drawing/2014/main" id="{0CB20DD8-6201-425D-9D4F-A9038BAF00AE}"/>
                  </a:ext>
                </a:extLst>
              </p:cNvPr>
              <p:cNvSpPr/>
              <p:nvPr/>
            </p:nvSpPr>
            <p:spPr>
              <a:xfrm>
                <a:off x="1850596" y="4871649"/>
                <a:ext cx="2171172"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3200" b="1" i="1" smtClean="0">
                          <a:solidFill>
                            <a:srgbClr val="002060"/>
                          </a:solidFill>
                          <a:latin typeface="Cambria Math" panose="02040503050406030204" pitchFamily="18" charset="0"/>
                        </a:rPr>
                        <m:t>𝒅𝑸</m:t>
                      </m:r>
                      <m:r>
                        <a:rPr lang="en-IN" sz="3200" b="1" i="1" smtClean="0">
                          <a:solidFill>
                            <a:srgbClr val="002060"/>
                          </a:solidFill>
                          <a:latin typeface="Cambria Math" panose="02040503050406030204" pitchFamily="18" charset="0"/>
                        </a:rPr>
                        <m:t>=</m:t>
                      </m:r>
                      <m:r>
                        <a:rPr lang="en-IN" sz="3200" b="1" i="1" smtClean="0">
                          <a:solidFill>
                            <a:srgbClr val="002060"/>
                          </a:solidFill>
                          <a:latin typeface="Cambria Math" panose="02040503050406030204" pitchFamily="18" charset="0"/>
                        </a:rPr>
                        <m:t>𝝈</m:t>
                      </m:r>
                      <m:r>
                        <a:rPr lang="en-IN" sz="3200" b="1" i="1" smtClean="0">
                          <a:solidFill>
                            <a:srgbClr val="002060"/>
                          </a:solidFill>
                          <a:latin typeface="Cambria Math" panose="02040503050406030204" pitchFamily="18" charset="0"/>
                        </a:rPr>
                        <m:t>𝒅𝑨</m:t>
                      </m:r>
                    </m:oMath>
                  </m:oMathPara>
                </a14:m>
                <a:endParaRPr lang="en-IN" sz="2800" dirty="0">
                  <a:solidFill>
                    <a:srgbClr val="002060"/>
                  </a:solidFill>
                </a:endParaRPr>
              </a:p>
            </p:txBody>
          </p:sp>
        </mc:Choice>
        <mc:Fallback>
          <p:sp>
            <p:nvSpPr>
              <p:cNvPr id="31" name="Rectangle 30">
                <a:extLst>
                  <a:ext uri="{FF2B5EF4-FFF2-40B4-BE49-F238E27FC236}">
                    <a16:creationId xmlns:a16="http://schemas.microsoft.com/office/drawing/2014/main" id="{0CB20DD8-6201-425D-9D4F-A9038BAF00AE}"/>
                  </a:ext>
                </a:extLst>
              </p:cNvPr>
              <p:cNvSpPr>
                <a:spLocks noRot="1" noChangeAspect="1" noMove="1" noResize="1" noEditPoints="1" noAdjustHandles="1" noChangeArrowheads="1" noChangeShapeType="1" noTextEdit="1"/>
              </p:cNvSpPr>
              <p:nvPr/>
            </p:nvSpPr>
            <p:spPr>
              <a:xfrm>
                <a:off x="1850596" y="4871649"/>
                <a:ext cx="2171172" cy="584775"/>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2" name="Rectangle 31">
                <a:extLst>
                  <a:ext uri="{FF2B5EF4-FFF2-40B4-BE49-F238E27FC236}">
                    <a16:creationId xmlns:a16="http://schemas.microsoft.com/office/drawing/2014/main" id="{3A4111AC-89C6-43C1-96C5-4148DB7B4CCB}"/>
                  </a:ext>
                </a:extLst>
              </p:cNvPr>
              <p:cNvSpPr/>
              <p:nvPr/>
            </p:nvSpPr>
            <p:spPr>
              <a:xfrm>
                <a:off x="1677298" y="5384761"/>
                <a:ext cx="4188519" cy="6674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sz="3600" b="1" i="1" smtClean="0">
                          <a:solidFill>
                            <a:srgbClr val="002060"/>
                          </a:solidFill>
                          <a:latin typeface="Cambria Math" panose="02040503050406030204" pitchFamily="18" charset="0"/>
                        </a:rPr>
                        <m:t>𝑸</m:t>
                      </m:r>
                      <m:r>
                        <a:rPr lang="en-IN" sz="3600" b="1" i="1" smtClean="0">
                          <a:solidFill>
                            <a:srgbClr val="002060"/>
                          </a:solidFill>
                          <a:latin typeface="Cambria Math" panose="02040503050406030204" pitchFamily="18" charset="0"/>
                        </a:rPr>
                        <m:t>= ∫</m:t>
                      </m:r>
                      <m:r>
                        <a:rPr lang="en-IN" sz="3600" b="1" i="1" smtClean="0">
                          <a:solidFill>
                            <a:srgbClr val="002060"/>
                          </a:solidFill>
                          <a:latin typeface="Cambria Math" panose="02040503050406030204" pitchFamily="18" charset="0"/>
                        </a:rPr>
                        <m:t>𝒅𝑸</m:t>
                      </m:r>
                      <m:r>
                        <a:rPr lang="en-IN" sz="3600" b="1" i="1" smtClean="0">
                          <a:solidFill>
                            <a:srgbClr val="002060"/>
                          </a:solidFill>
                          <a:latin typeface="Cambria Math" panose="02040503050406030204" pitchFamily="18" charset="0"/>
                        </a:rPr>
                        <m:t>=∫</m:t>
                      </m:r>
                      <m:r>
                        <a:rPr lang="en-IN" sz="3600" b="1" i="1">
                          <a:solidFill>
                            <a:srgbClr val="002060"/>
                          </a:solidFill>
                          <a:latin typeface="Cambria Math" panose="02040503050406030204" pitchFamily="18" charset="0"/>
                        </a:rPr>
                        <m:t>𝝈</m:t>
                      </m:r>
                      <m:r>
                        <a:rPr lang="en-IN" sz="3600" b="1" i="1">
                          <a:solidFill>
                            <a:srgbClr val="002060"/>
                          </a:solidFill>
                          <a:latin typeface="Cambria Math" panose="02040503050406030204" pitchFamily="18" charset="0"/>
                        </a:rPr>
                        <m:t>𝒅𝑨</m:t>
                      </m:r>
                    </m:oMath>
                  </m:oMathPara>
                </a14:m>
                <a:endParaRPr lang="en-IN" sz="2800" dirty="0">
                  <a:solidFill>
                    <a:srgbClr val="002060"/>
                  </a:solidFill>
                </a:endParaRPr>
              </a:p>
            </p:txBody>
          </p:sp>
        </mc:Choice>
        <mc:Fallback>
          <p:sp>
            <p:nvSpPr>
              <p:cNvPr id="32" name="Rectangle 31">
                <a:extLst>
                  <a:ext uri="{FF2B5EF4-FFF2-40B4-BE49-F238E27FC236}">
                    <a16:creationId xmlns:a16="http://schemas.microsoft.com/office/drawing/2014/main" id="{3A4111AC-89C6-43C1-96C5-4148DB7B4CCB}"/>
                  </a:ext>
                </a:extLst>
              </p:cNvPr>
              <p:cNvSpPr>
                <a:spLocks noRot="1" noChangeAspect="1" noMove="1" noResize="1" noEditPoints="1" noAdjustHandles="1" noChangeArrowheads="1" noChangeShapeType="1" noTextEdit="1"/>
              </p:cNvSpPr>
              <p:nvPr/>
            </p:nvSpPr>
            <p:spPr>
              <a:xfrm>
                <a:off x="1677298" y="5384761"/>
                <a:ext cx="4188519" cy="667427"/>
              </a:xfrm>
              <a:prstGeom prst="rect">
                <a:avLst/>
              </a:prstGeom>
              <a:blipFill>
                <a:blip r:embed="rId8"/>
                <a:stretch>
                  <a:fillRect/>
                </a:stretch>
              </a:blipFill>
            </p:spPr>
            <p:txBody>
              <a:bodyPr/>
              <a:lstStyle/>
              <a:p>
                <a:r>
                  <a:rPr lang="en-IN">
                    <a:noFill/>
                  </a:rPr>
                  <a:t> </a:t>
                </a:r>
              </a:p>
            </p:txBody>
          </p:sp>
        </mc:Fallback>
      </mc:AlternateContent>
      <p:grpSp>
        <p:nvGrpSpPr>
          <p:cNvPr id="5" name="Group 4">
            <a:extLst>
              <a:ext uri="{FF2B5EF4-FFF2-40B4-BE49-F238E27FC236}">
                <a16:creationId xmlns:a16="http://schemas.microsoft.com/office/drawing/2014/main" id="{99AA27FB-631D-4CC7-B9D1-751148CD3D36}"/>
              </a:ext>
            </a:extLst>
          </p:cNvPr>
          <p:cNvGrpSpPr/>
          <p:nvPr/>
        </p:nvGrpSpPr>
        <p:grpSpPr>
          <a:xfrm>
            <a:off x="9279119" y="2537717"/>
            <a:ext cx="632042" cy="601707"/>
            <a:chOff x="5910277" y="2827293"/>
            <a:chExt cx="632042" cy="601707"/>
          </a:xfrm>
        </p:grpSpPr>
        <p:sp>
          <p:nvSpPr>
            <p:cNvPr id="3" name="Freeform: Shape 2">
              <a:extLst>
                <a:ext uri="{FF2B5EF4-FFF2-40B4-BE49-F238E27FC236}">
                  <a16:creationId xmlns:a16="http://schemas.microsoft.com/office/drawing/2014/main" id="{7471C8B7-F99B-4CDB-95B5-7A2F42B4AB41}"/>
                </a:ext>
              </a:extLst>
            </p:cNvPr>
            <p:cNvSpPr/>
            <p:nvPr/>
          </p:nvSpPr>
          <p:spPr>
            <a:xfrm>
              <a:off x="6173351" y="3060032"/>
              <a:ext cx="368968" cy="368968"/>
            </a:xfrm>
            <a:custGeom>
              <a:avLst/>
              <a:gdLst>
                <a:gd name="connsiteX0" fmla="*/ 240631 w 368968"/>
                <a:gd name="connsiteY0" fmla="*/ 368968 h 368968"/>
                <a:gd name="connsiteX1" fmla="*/ 176463 w 368968"/>
                <a:gd name="connsiteY1" fmla="*/ 336884 h 368968"/>
                <a:gd name="connsiteX2" fmla="*/ 0 w 368968"/>
                <a:gd name="connsiteY2" fmla="*/ 160421 h 368968"/>
                <a:gd name="connsiteX3" fmla="*/ 272716 w 368968"/>
                <a:gd name="connsiteY3" fmla="*/ 0 h 368968"/>
                <a:gd name="connsiteX4" fmla="*/ 368968 w 368968"/>
                <a:gd name="connsiteY4" fmla="*/ 176463 h 368968"/>
                <a:gd name="connsiteX5" fmla="*/ 192505 w 368968"/>
                <a:gd name="connsiteY5" fmla="*/ 352926 h 36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968" h="368968">
                  <a:moveTo>
                    <a:pt x="240631" y="368968"/>
                  </a:moveTo>
                  <a:lnTo>
                    <a:pt x="176463" y="336884"/>
                  </a:lnTo>
                  <a:lnTo>
                    <a:pt x="0" y="160421"/>
                  </a:lnTo>
                  <a:lnTo>
                    <a:pt x="272716" y="0"/>
                  </a:lnTo>
                  <a:lnTo>
                    <a:pt x="368968" y="176463"/>
                  </a:lnTo>
                  <a:lnTo>
                    <a:pt x="192505" y="352926"/>
                  </a:lnTo>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a:solidFill>
                  <a:srgbClr val="002060"/>
                </a:solidFill>
              </a:endParaRPr>
            </a:p>
          </p:txBody>
        </p:sp>
        <p:sp>
          <p:nvSpPr>
            <p:cNvPr id="4" name="Rectangle 3">
              <a:extLst>
                <a:ext uri="{FF2B5EF4-FFF2-40B4-BE49-F238E27FC236}">
                  <a16:creationId xmlns:a16="http://schemas.microsoft.com/office/drawing/2014/main" id="{19D3325B-875C-447F-86E2-B92331351B07}"/>
                </a:ext>
              </a:extLst>
            </p:cNvPr>
            <p:cNvSpPr/>
            <p:nvPr/>
          </p:nvSpPr>
          <p:spPr>
            <a:xfrm>
              <a:off x="5910277" y="2827293"/>
              <a:ext cx="447558" cy="369332"/>
            </a:xfrm>
            <a:prstGeom prst="rect">
              <a:avLst/>
            </a:prstGeom>
          </p:spPr>
          <p:txBody>
            <a:bodyPr wrap="none">
              <a:spAutoFit/>
            </a:bodyPr>
            <a:lstStyle/>
            <a:p>
              <a:r>
                <a:rPr lang="en-IN" b="1" dirty="0" err="1">
                  <a:solidFill>
                    <a:srgbClr val="002060"/>
                  </a:solidFill>
                </a:rPr>
                <a:t>dA</a:t>
              </a:r>
              <a:endParaRPr lang="en-IN" dirty="0">
                <a:solidFill>
                  <a:srgbClr val="002060"/>
                </a:solidFill>
              </a:endParaRPr>
            </a:p>
          </p:txBody>
        </p:sp>
      </p:grpSp>
    </p:spTree>
    <p:extLst>
      <p:ext uri="{BB962C8B-B14F-4D97-AF65-F5344CB8AC3E}">
        <p14:creationId xmlns:p14="http://schemas.microsoft.com/office/powerpoint/2010/main" val="375683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25" grpId="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HeadingBar 33"/>
          <p:cNvSpPr/>
          <p:nvPr/>
        </p:nvSpPr>
        <p:spPr>
          <a:xfrm>
            <a:off x="457200" y="670000"/>
            <a:ext cx="11277600" cy="570000"/>
          </a:xfrm>
          <a:prstGeom prst="rect">
            <a:avLst/>
          </a:prstGeom>
          <a:solidFill>
            <a:srgbClr val="1A3055"/>
          </a:solidFill>
          <a:ln>
            <a:noFill/>
          </a:ln>
        </p:spPr>
        <p:txBody>
          <a:bodyPr/>
          <a:lstStyle/>
          <a:p>
            <a:endParaRPr lang="en-IN"/>
          </a:p>
        </p:txBody>
      </p:sp>
      <p:sp>
        <p:nvSpPr>
          <p:cNvPr id="2" name="Rectangle 1">
            <a:extLst>
              <a:ext uri="{FF2B5EF4-FFF2-40B4-BE49-F238E27FC236}">
                <a16:creationId xmlns:a16="http://schemas.microsoft.com/office/drawing/2014/main" id="{749224F2-C6C1-4D0D-ADF9-63464CDA8B38}"/>
              </a:ext>
            </a:extLst>
          </p:cNvPr>
          <p:cNvSpPr/>
          <p:nvPr/>
        </p:nvSpPr>
        <p:spPr>
          <a:xfrm>
            <a:off x="1042190" y="732358"/>
            <a:ext cx="3985524" cy="523220"/>
          </a:xfrm>
          <a:prstGeom prst="rect">
            <a:avLst/>
          </a:prstGeom>
        </p:spPr>
        <p:txBody>
          <a:bodyPr wrap="square">
            <a:spAutoFit/>
          </a:bodyPr>
          <a:lstStyle/>
          <a:p>
            <a:r>
              <a:rPr lang="en-IN" sz="2800" b="1">
                <a:solidFill>
                  <a:srgbClr val="FFFFFF"/>
                </a:solidFill>
                <a:sym typeface="Symbol" panose="05050102010706020507" pitchFamily="18" charset="2"/>
              </a:rPr>
              <a:t>Charge distributions</a:t>
            </a:r>
            <a:endParaRPr lang="en-IN" sz="2800" b="1">
              <a:solidFill>
                <a:srgbClr val="FFFFFF"/>
              </a:solidFill>
            </a:endParaRPr>
          </a:p>
        </p:txBody>
      </p:sp>
      <mc:AlternateContent xmlns:mc="http://schemas.openxmlformats.org/markup-compatibility/2006">
        <mc:Choice xmlns:a14="http://schemas.microsoft.com/office/drawing/2010/main" Requires="a14">
          <p:sp>
            <p:nvSpPr>
              <p:cNvPr id="26" name="Rectangle 25">
                <a:extLst>
                  <a:ext uri="{FF2B5EF4-FFF2-40B4-BE49-F238E27FC236}">
                    <a16:creationId xmlns:a16="http://schemas.microsoft.com/office/drawing/2014/main" id="{85436ADD-6941-4F4F-8242-B0E1B8484153}"/>
                  </a:ext>
                </a:extLst>
              </p:cNvPr>
              <p:cNvSpPr/>
              <p:nvPr/>
            </p:nvSpPr>
            <p:spPr>
              <a:xfrm>
                <a:off x="457200" y="1339269"/>
                <a:ext cx="5914571" cy="872034"/>
              </a:xfrm>
              <a:prstGeom prst="rect">
                <a:avLst/>
              </a:prstGeom>
            </p:spPr>
            <p:txBody>
              <a:bodyPr wrap="square">
                <a:spAutoFit/>
              </a:bodyPr>
              <a:lstStyle/>
              <a:p>
                <a:r>
                  <a:rPr lang="en-IN" sz="2800" b="1" dirty="0">
                    <a:solidFill>
                      <a:srgbClr val="002060"/>
                    </a:solidFill>
                  </a:rPr>
                  <a:t>Charge distributed  </a:t>
                </a:r>
                <a:r>
                  <a:rPr lang="en-IN" sz="3200" b="1" dirty="0">
                    <a:solidFill>
                      <a:srgbClr val="002060"/>
                    </a:solidFill>
                  </a:rPr>
                  <a:t>in</a:t>
                </a:r>
                <a:r>
                  <a:rPr lang="en-IN" sz="2800" b="1" dirty="0">
                    <a:solidFill>
                      <a:srgbClr val="002060"/>
                    </a:solidFill>
                  </a:rPr>
                  <a:t> </a:t>
                </a:r>
                <a14:m>
                  <m:oMath xmlns:m="http://schemas.openxmlformats.org/officeDocument/2006/math">
                    <m:r>
                      <a:rPr lang="en-IN" sz="2800" b="1" i="0" smtClean="0">
                        <a:solidFill>
                          <a:srgbClr val="002060"/>
                        </a:solidFill>
                        <a:latin typeface="Cambria Math" panose="02040503050406030204" pitchFamily="18" charset="0"/>
                      </a:rPr>
                      <m:t>𝐕𝐨</m:t>
                    </m:r>
                    <m:r>
                      <a:rPr lang="en-IN" sz="2800" b="1" i="1" smtClean="0">
                        <a:solidFill>
                          <a:srgbClr val="002060"/>
                        </a:solidFill>
                        <a:latin typeface="Cambria Math" panose="02040503050406030204" pitchFamily="18" charset="0"/>
                      </a:rPr>
                      <m:t>𝒍𝒖𝒎𝒆</m:t>
                    </m:r>
                    <m:r>
                      <a:rPr lang="en-IN" sz="2800" b="1" i="1" smtClean="0">
                        <a:solidFill>
                          <a:srgbClr val="002060"/>
                        </a:solidFill>
                        <a:latin typeface="Cambria Math" panose="02040503050406030204" pitchFamily="18" charset="0"/>
                      </a:rPr>
                      <m:t> </m:t>
                    </m:r>
                    <m:r>
                      <a:rPr lang="en-IN" sz="2800" b="1" i="1" smtClean="0">
                        <a:solidFill>
                          <a:srgbClr val="002060"/>
                        </a:solidFill>
                        <a:latin typeface="Cambria Math" panose="02040503050406030204" pitchFamily="18" charset="0"/>
                      </a:rPr>
                      <m:t>𝑽</m:t>
                    </m:r>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𝑸</m:t>
                    </m:r>
                  </m:oMath>
                </a14:m>
                <a:endParaRPr lang="en-IN" sz="2800" b="1" dirty="0">
                  <a:solidFill>
                    <a:srgbClr val="002060"/>
                  </a:solidFill>
                </a:endParaRPr>
              </a:p>
              <a:p>
                <a:endParaRPr lang="en-IN" sz="2800" b="1" baseline="-25000" dirty="0">
                  <a:solidFill>
                    <a:srgbClr val="002060"/>
                  </a:solidFill>
                </a:endParaRPr>
              </a:p>
            </p:txBody>
          </p:sp>
        </mc:Choice>
        <mc:Fallback>
          <p:sp>
            <p:nvSpPr>
              <p:cNvPr id="26" name="Rectangle 25">
                <a:extLst>
                  <a:ext uri="{FF2B5EF4-FFF2-40B4-BE49-F238E27FC236}">
                    <a16:creationId xmlns:a16="http://schemas.microsoft.com/office/drawing/2014/main" id="{85436ADD-6941-4F4F-8242-B0E1B8484153}"/>
                  </a:ext>
                </a:extLst>
              </p:cNvPr>
              <p:cNvSpPr>
                <a:spLocks noRot="1" noChangeAspect="1" noMove="1" noResize="1" noEditPoints="1" noAdjustHandles="1" noChangeArrowheads="1" noChangeShapeType="1" noTextEdit="1"/>
              </p:cNvSpPr>
              <p:nvPr/>
            </p:nvSpPr>
            <p:spPr>
              <a:xfrm>
                <a:off x="457200" y="1339269"/>
                <a:ext cx="5914571" cy="872034"/>
              </a:xfrm>
              <a:prstGeom prst="rect">
                <a:avLst/>
              </a:prstGeom>
              <a:blipFill>
                <a:blip r:embed="rId3"/>
                <a:stretch>
                  <a:fillRect l="-2062" t="-9091"/>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27" name="Rectangle 26">
                <a:extLst>
                  <a:ext uri="{FF2B5EF4-FFF2-40B4-BE49-F238E27FC236}">
                    <a16:creationId xmlns:a16="http://schemas.microsoft.com/office/drawing/2014/main" id="{DF5ED028-20B7-4778-A1D5-5858E4214A3C}"/>
                  </a:ext>
                </a:extLst>
              </p:cNvPr>
              <p:cNvSpPr/>
              <p:nvPr/>
            </p:nvSpPr>
            <p:spPr>
              <a:xfrm>
                <a:off x="466182" y="1955255"/>
                <a:ext cx="5914571" cy="802336"/>
              </a:xfrm>
              <a:prstGeom prst="rect">
                <a:avLst/>
              </a:prstGeom>
            </p:spPr>
            <p:txBody>
              <a:bodyPr wrap="square">
                <a:spAutoFit/>
              </a:bodyPr>
              <a:lstStyle/>
              <a:p>
                <a:r>
                  <a:rPr lang="en-IN" sz="3200" b="1" dirty="0">
                    <a:solidFill>
                      <a:srgbClr val="002060"/>
                    </a:solidFill>
                  </a:rPr>
                  <a:t>Charge per unit  </a:t>
                </a:r>
                <a14:m>
                  <m:oMath xmlns:m="http://schemas.openxmlformats.org/officeDocument/2006/math">
                    <m:r>
                      <a:rPr lang="en-IN" sz="3200" b="1">
                        <a:solidFill>
                          <a:srgbClr val="002060"/>
                        </a:solidFill>
                        <a:latin typeface="Cambria Math" panose="02040503050406030204" pitchFamily="18" charset="0"/>
                      </a:rPr>
                      <m:t>𝐕𝐨</m:t>
                    </m:r>
                    <m:r>
                      <a:rPr lang="en-IN" sz="3200" b="1" i="1">
                        <a:solidFill>
                          <a:srgbClr val="002060"/>
                        </a:solidFill>
                        <a:latin typeface="Cambria Math" panose="02040503050406030204" pitchFamily="18" charset="0"/>
                      </a:rPr>
                      <m:t>𝒍𝒖𝒎𝒆</m:t>
                    </m:r>
                    <m:r>
                      <a:rPr lang="en-IN" sz="3200" b="1" i="1">
                        <a:solidFill>
                          <a:srgbClr val="002060"/>
                        </a:solidFill>
                        <a:latin typeface="Cambria Math" panose="02040503050406030204" pitchFamily="18" charset="0"/>
                      </a:rPr>
                      <m:t> </m:t>
                    </m:r>
                  </m:oMath>
                </a14:m>
                <a:r>
                  <a:rPr lang="en-IN" sz="3200" b="1" dirty="0">
                    <a:solidFill>
                      <a:srgbClr val="002060"/>
                    </a:solidFill>
                  </a:rPr>
                  <a:t>  </a:t>
                </a:r>
                <a14:m>
                  <m:oMath xmlns:m="http://schemas.openxmlformats.org/officeDocument/2006/math">
                    <m:r>
                      <a:rPr lang="en-IN" sz="3200" b="1" i="1" smtClean="0">
                        <a:solidFill>
                          <a:srgbClr val="002060"/>
                        </a:solidFill>
                        <a:latin typeface="Cambria Math" panose="02040503050406030204" pitchFamily="18" charset="0"/>
                      </a:rPr>
                      <m:t>𝝆</m:t>
                    </m:r>
                    <m:r>
                      <a:rPr lang="en-IN" sz="3200" b="1" i="1" smtClean="0">
                        <a:solidFill>
                          <a:srgbClr val="002060"/>
                        </a:solidFill>
                        <a:latin typeface="Cambria Math" panose="02040503050406030204" pitchFamily="18" charset="0"/>
                      </a:rPr>
                      <m:t>=</m:t>
                    </m:r>
                    <m:f>
                      <m:fPr>
                        <m:ctrlPr>
                          <a:rPr lang="en-IN" sz="3200" b="1" i="1" smtClean="0">
                            <a:solidFill>
                              <a:srgbClr val="002060"/>
                            </a:solidFill>
                            <a:latin typeface="Cambria Math" panose="02040503050406030204" pitchFamily="18" charset="0"/>
                          </a:rPr>
                        </m:ctrlPr>
                      </m:fPr>
                      <m:num>
                        <m:r>
                          <a:rPr lang="en-IN" sz="3200" b="1" i="1" smtClean="0">
                            <a:solidFill>
                              <a:srgbClr val="002060"/>
                            </a:solidFill>
                            <a:latin typeface="Cambria Math" panose="02040503050406030204" pitchFamily="18" charset="0"/>
                          </a:rPr>
                          <m:t>𝑸</m:t>
                        </m:r>
                      </m:num>
                      <m:den>
                        <m:r>
                          <a:rPr lang="en-IN" sz="3200" b="1" i="1" smtClean="0">
                            <a:solidFill>
                              <a:srgbClr val="002060"/>
                            </a:solidFill>
                            <a:latin typeface="Cambria Math" panose="02040503050406030204" pitchFamily="18" charset="0"/>
                          </a:rPr>
                          <m:t>𝑽</m:t>
                        </m:r>
                      </m:den>
                    </m:f>
                  </m:oMath>
                </a14:m>
                <a:endParaRPr lang="en-IN" sz="3200" b="1" dirty="0">
                  <a:solidFill>
                    <a:srgbClr val="002060"/>
                  </a:solidFill>
                </a:endParaRPr>
              </a:p>
            </p:txBody>
          </p:sp>
        </mc:Choice>
        <mc:Fallback>
          <p:sp>
            <p:nvSpPr>
              <p:cNvPr id="27" name="Rectangle 26">
                <a:extLst>
                  <a:ext uri="{FF2B5EF4-FFF2-40B4-BE49-F238E27FC236}">
                    <a16:creationId xmlns:a16="http://schemas.microsoft.com/office/drawing/2014/main" id="{DF5ED028-20B7-4778-A1D5-5858E4214A3C}"/>
                  </a:ext>
                </a:extLst>
              </p:cNvPr>
              <p:cNvSpPr>
                <a:spLocks noRot="1" noChangeAspect="1" noMove="1" noResize="1" noEditPoints="1" noAdjustHandles="1" noChangeArrowheads="1" noChangeShapeType="1" noTextEdit="1"/>
              </p:cNvSpPr>
              <p:nvPr/>
            </p:nvSpPr>
            <p:spPr>
              <a:xfrm>
                <a:off x="466182" y="1955255"/>
                <a:ext cx="5914571" cy="802336"/>
              </a:xfrm>
              <a:prstGeom prst="rect">
                <a:avLst/>
              </a:prstGeom>
              <a:blipFill>
                <a:blip r:embed="rId4"/>
                <a:stretch>
                  <a:fillRect l="-2575" b="-12977"/>
                </a:stretch>
              </a:blipFill>
            </p:spPr>
            <p:txBody>
              <a:bodyPr/>
              <a:lstStyle/>
              <a:p>
                <a:r>
                  <a:rPr lang="en-IN">
                    <a:noFill/>
                  </a:rPr>
                  <a:t> </a:t>
                </a:r>
              </a:p>
            </p:txBody>
          </p:sp>
        </mc:Fallback>
      </mc:AlternateContent>
      <p:sp>
        <p:nvSpPr>
          <p:cNvPr id="28" name="Rectangle 27">
            <a:extLst>
              <a:ext uri="{FF2B5EF4-FFF2-40B4-BE49-F238E27FC236}">
                <a16:creationId xmlns:a16="http://schemas.microsoft.com/office/drawing/2014/main" id="{918ABB09-1B76-4899-B45D-D151D508FC20}"/>
              </a:ext>
            </a:extLst>
          </p:cNvPr>
          <p:cNvSpPr/>
          <p:nvPr/>
        </p:nvSpPr>
        <p:spPr>
          <a:xfrm>
            <a:off x="4554153" y="730400"/>
            <a:ext cx="5172949" cy="523220"/>
          </a:xfrm>
          <a:prstGeom prst="rect">
            <a:avLst/>
          </a:prstGeom>
        </p:spPr>
        <p:txBody>
          <a:bodyPr wrap="square">
            <a:spAutoFit/>
          </a:bodyPr>
          <a:lstStyle/>
          <a:p>
            <a:r>
              <a:rPr lang="en-IN" sz="2800" b="1" dirty="0">
                <a:solidFill>
                  <a:schemeClr val="bg1"/>
                </a:solidFill>
                <a:sym typeface="Symbol" panose="05050102010706020507" pitchFamily="18" charset="2"/>
              </a:rPr>
              <a:t>-Volume charge distribution</a:t>
            </a:r>
            <a:endParaRPr lang="en-IN" sz="2800" b="1" dirty="0">
              <a:solidFill>
                <a:schemeClr val="bg1"/>
              </a:solidFill>
            </a:endParaRPr>
          </a:p>
        </p:txBody>
      </p: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895C0B0B-6EC5-41D3-9BA8-7582F52925F4}"/>
                  </a:ext>
                </a:extLst>
              </p:cNvPr>
              <p:cNvSpPr/>
              <p:nvPr/>
            </p:nvSpPr>
            <p:spPr>
              <a:xfrm>
                <a:off x="476988" y="2748681"/>
                <a:ext cx="4608525" cy="523220"/>
              </a:xfrm>
              <a:prstGeom prst="rect">
                <a:avLst/>
              </a:prstGeom>
            </p:spPr>
            <p:txBody>
              <a:bodyPr wrap="square">
                <a:spAutoFit/>
              </a:bodyPr>
              <a:lstStyle/>
              <a:p>
                <a14:m>
                  <m:oMath xmlns:m="http://schemas.openxmlformats.org/officeDocument/2006/math">
                    <m:r>
                      <a:rPr lang="en-IN" sz="2800" b="1" i="1" smtClean="0">
                        <a:solidFill>
                          <a:srgbClr val="002060"/>
                        </a:solidFill>
                        <a:latin typeface="Cambria Math" panose="02040503050406030204" pitchFamily="18" charset="0"/>
                      </a:rPr>
                      <m:t>𝝆</m:t>
                    </m:r>
                  </m:oMath>
                </a14:m>
                <a:r>
                  <a:rPr lang="en-IN" sz="2800" b="1" dirty="0">
                    <a:solidFill>
                      <a:srgbClr val="002060"/>
                    </a:solidFill>
                    <a:sym typeface="Symbol" panose="05050102010706020507" pitchFamily="18" charset="2"/>
                  </a:rPr>
                  <a:t>=</a:t>
                </a:r>
                <a:r>
                  <a:rPr lang="en-IN" sz="2800" b="1" dirty="0">
                    <a:solidFill>
                      <a:srgbClr val="002060"/>
                    </a:solidFill>
                  </a:rPr>
                  <a:t> </a:t>
                </a:r>
                <a14:m>
                  <m:oMath xmlns:m="http://schemas.openxmlformats.org/officeDocument/2006/math">
                    <m:r>
                      <a:rPr lang="en-IN" sz="2800" b="1">
                        <a:solidFill>
                          <a:srgbClr val="002060"/>
                        </a:solidFill>
                        <a:latin typeface="Cambria Math" panose="02040503050406030204" pitchFamily="18" charset="0"/>
                      </a:rPr>
                      <m:t>𝐕𝐨</m:t>
                    </m:r>
                    <m:r>
                      <a:rPr lang="en-IN" sz="2800" b="1" i="1">
                        <a:solidFill>
                          <a:srgbClr val="002060"/>
                        </a:solidFill>
                        <a:latin typeface="Cambria Math" panose="02040503050406030204" pitchFamily="18" charset="0"/>
                      </a:rPr>
                      <m:t>𝒍𝒖𝒎𝒆</m:t>
                    </m:r>
                    <m:r>
                      <a:rPr lang="en-IN" sz="2800" b="1" i="1">
                        <a:solidFill>
                          <a:srgbClr val="002060"/>
                        </a:solidFill>
                        <a:latin typeface="Cambria Math" panose="02040503050406030204" pitchFamily="18" charset="0"/>
                      </a:rPr>
                      <m:t> </m:t>
                    </m:r>
                  </m:oMath>
                </a14:m>
                <a:r>
                  <a:rPr lang="en-IN" sz="2800" b="1" dirty="0">
                    <a:solidFill>
                      <a:srgbClr val="002060"/>
                    </a:solidFill>
                    <a:sym typeface="Symbol" panose="05050102010706020507" pitchFamily="18" charset="2"/>
                  </a:rPr>
                  <a:t> charge density </a:t>
                </a:r>
                <a:endParaRPr lang="en-IN" sz="2800" b="1" dirty="0">
                  <a:solidFill>
                    <a:srgbClr val="002060"/>
                  </a:solidFill>
                </a:endParaRPr>
              </a:p>
            </p:txBody>
          </p:sp>
        </mc:Choice>
        <mc:Fallback>
          <p:sp>
            <p:nvSpPr>
              <p:cNvPr id="29" name="Rectangle 28">
                <a:extLst>
                  <a:ext uri="{FF2B5EF4-FFF2-40B4-BE49-F238E27FC236}">
                    <a16:creationId xmlns:a16="http://schemas.microsoft.com/office/drawing/2014/main" id="{895C0B0B-6EC5-41D3-9BA8-7582F52925F4}"/>
                  </a:ext>
                </a:extLst>
              </p:cNvPr>
              <p:cNvSpPr>
                <a:spLocks noRot="1" noChangeAspect="1" noMove="1" noResize="1" noEditPoints="1" noAdjustHandles="1" noChangeArrowheads="1" noChangeShapeType="1" noTextEdit="1"/>
              </p:cNvSpPr>
              <p:nvPr/>
            </p:nvSpPr>
            <p:spPr>
              <a:xfrm>
                <a:off x="476988" y="2748681"/>
                <a:ext cx="4608525" cy="523220"/>
              </a:xfrm>
              <a:prstGeom prst="rect">
                <a:avLst/>
              </a:prstGeom>
              <a:blipFill>
                <a:blip r:embed="rId5"/>
                <a:stretch>
                  <a:fillRect t="-11628" b="-32558"/>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0" name="Rectangle 29">
                <a:extLst>
                  <a:ext uri="{FF2B5EF4-FFF2-40B4-BE49-F238E27FC236}">
                    <a16:creationId xmlns:a16="http://schemas.microsoft.com/office/drawing/2014/main" id="{4B0BD372-6B88-4B3D-A1CD-1B201CE4B908}"/>
                  </a:ext>
                </a:extLst>
              </p:cNvPr>
              <p:cNvSpPr/>
              <p:nvPr/>
            </p:nvSpPr>
            <p:spPr>
              <a:xfrm>
                <a:off x="665149" y="4243132"/>
                <a:ext cx="5430851" cy="810478"/>
              </a:xfrm>
              <a:prstGeom prst="rect">
                <a:avLst/>
              </a:prstGeom>
            </p:spPr>
            <p:txBody>
              <a:bodyPr wrap="square">
                <a:spAutoFit/>
              </a:bodyPr>
              <a:lstStyle/>
              <a:p>
                <a:r>
                  <a:rPr lang="en-IN" sz="2800" b="1" dirty="0">
                    <a:solidFill>
                      <a:srgbClr val="002060"/>
                    </a:solidFill>
                  </a:rPr>
                  <a:t>Charge in small  </a:t>
                </a:r>
                <a14:m>
                  <m:oMath xmlns:m="http://schemas.openxmlformats.org/officeDocument/2006/math">
                    <m:r>
                      <a:rPr lang="en-IN" sz="2800" b="1">
                        <a:solidFill>
                          <a:srgbClr val="002060"/>
                        </a:solidFill>
                        <a:latin typeface="Cambria Math" panose="02040503050406030204" pitchFamily="18" charset="0"/>
                      </a:rPr>
                      <m:t>𝐕𝐨</m:t>
                    </m:r>
                    <m:r>
                      <a:rPr lang="en-IN" sz="2800" b="1" i="1">
                        <a:solidFill>
                          <a:srgbClr val="002060"/>
                        </a:solidFill>
                        <a:latin typeface="Cambria Math" panose="02040503050406030204" pitchFamily="18" charset="0"/>
                      </a:rPr>
                      <m:t>𝒍𝒖𝒎𝒆</m:t>
                    </m:r>
                    <m:r>
                      <a:rPr lang="en-IN" sz="2800" b="1" i="1">
                        <a:solidFill>
                          <a:srgbClr val="002060"/>
                        </a:solidFill>
                        <a:latin typeface="Cambria Math" panose="02040503050406030204" pitchFamily="18" charset="0"/>
                      </a:rPr>
                      <m:t> </m:t>
                    </m:r>
                  </m:oMath>
                </a14:m>
                <a:r>
                  <a:rPr lang="en-IN" sz="2800" b="1" dirty="0">
                    <a:solidFill>
                      <a:srgbClr val="002060"/>
                    </a:solidFill>
                  </a:rPr>
                  <a:t> dV</a:t>
                </a:r>
                <a14:m>
                  <m:oMath xmlns:m="http://schemas.openxmlformats.org/officeDocument/2006/math">
                    <m:r>
                      <a:rPr lang="en-IN" sz="2800" b="1" i="1" smtClean="0">
                        <a:solidFill>
                          <a:srgbClr val="002060"/>
                        </a:solidFill>
                        <a:latin typeface="Cambria Math" panose="02040503050406030204" pitchFamily="18" charset="0"/>
                      </a:rPr>
                      <m:t>→</m:t>
                    </m:r>
                    <m:r>
                      <a:rPr lang="en-IN" sz="2800" b="1" i="1" smtClean="0">
                        <a:solidFill>
                          <a:srgbClr val="002060"/>
                        </a:solidFill>
                        <a:latin typeface="Cambria Math" panose="02040503050406030204" pitchFamily="18" charset="0"/>
                      </a:rPr>
                      <m:t>𝒅𝑸</m:t>
                    </m:r>
                  </m:oMath>
                </a14:m>
                <a:endParaRPr lang="en-IN" sz="2800" b="1" dirty="0">
                  <a:solidFill>
                    <a:srgbClr val="002060"/>
                  </a:solidFill>
                </a:endParaRPr>
              </a:p>
              <a:p>
                <a:endParaRPr lang="en-IN" sz="2800" b="1" baseline="-25000" dirty="0">
                  <a:solidFill>
                    <a:srgbClr val="002060"/>
                  </a:solidFill>
                </a:endParaRPr>
              </a:p>
            </p:txBody>
          </p:sp>
        </mc:Choice>
        <mc:Fallback>
          <p:sp>
            <p:nvSpPr>
              <p:cNvPr id="30" name="Rectangle 29">
                <a:extLst>
                  <a:ext uri="{FF2B5EF4-FFF2-40B4-BE49-F238E27FC236}">
                    <a16:creationId xmlns:a16="http://schemas.microsoft.com/office/drawing/2014/main" id="{4B0BD372-6B88-4B3D-A1CD-1B201CE4B908}"/>
                  </a:ext>
                </a:extLst>
              </p:cNvPr>
              <p:cNvSpPr>
                <a:spLocks noRot="1" noChangeAspect="1" noMove="1" noResize="1" noEditPoints="1" noAdjustHandles="1" noChangeArrowheads="1" noChangeShapeType="1" noTextEdit="1"/>
              </p:cNvSpPr>
              <p:nvPr/>
            </p:nvSpPr>
            <p:spPr>
              <a:xfrm>
                <a:off x="665149" y="4243132"/>
                <a:ext cx="5430851" cy="810478"/>
              </a:xfrm>
              <a:prstGeom prst="rect">
                <a:avLst/>
              </a:prstGeom>
              <a:blipFill>
                <a:blip r:embed="rId6"/>
                <a:stretch>
                  <a:fillRect l="-2245" t="-6767"/>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1" name="Rectangle 30">
                <a:extLst>
                  <a:ext uri="{FF2B5EF4-FFF2-40B4-BE49-F238E27FC236}">
                    <a16:creationId xmlns:a16="http://schemas.microsoft.com/office/drawing/2014/main" id="{0CB20DD8-6201-425D-9D4F-A9038BAF00AE}"/>
                  </a:ext>
                </a:extLst>
              </p:cNvPr>
              <p:cNvSpPr/>
              <p:nvPr/>
            </p:nvSpPr>
            <p:spPr>
              <a:xfrm>
                <a:off x="876209" y="4824344"/>
                <a:ext cx="2144410"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N" sz="2800" b="1" i="1" smtClean="0">
                          <a:solidFill>
                            <a:srgbClr val="002060"/>
                          </a:solidFill>
                          <a:latin typeface="Cambria Math" panose="02040503050406030204" pitchFamily="18" charset="0"/>
                        </a:rPr>
                        <m:t>𝒅𝑸</m:t>
                      </m:r>
                      <m:r>
                        <a:rPr lang="en-IN" sz="2800" b="1" i="1" smtClean="0">
                          <a:solidFill>
                            <a:srgbClr val="002060"/>
                          </a:solidFill>
                          <a:latin typeface="Cambria Math" panose="02040503050406030204" pitchFamily="18" charset="0"/>
                        </a:rPr>
                        <m:t>=</m:t>
                      </m:r>
                      <m:r>
                        <a:rPr lang="en-IN" sz="2800" b="1" i="1">
                          <a:solidFill>
                            <a:srgbClr val="002060"/>
                          </a:solidFill>
                          <a:latin typeface="Cambria Math" panose="02040503050406030204" pitchFamily="18" charset="0"/>
                        </a:rPr>
                        <m:t>𝝆</m:t>
                      </m:r>
                      <m:r>
                        <a:rPr lang="en-IN" sz="2800" b="1" i="1" smtClean="0">
                          <a:solidFill>
                            <a:srgbClr val="002060"/>
                          </a:solidFill>
                          <a:latin typeface="Cambria Math" panose="02040503050406030204" pitchFamily="18" charset="0"/>
                        </a:rPr>
                        <m:t>𝒅𝑽</m:t>
                      </m:r>
                    </m:oMath>
                  </m:oMathPara>
                </a14:m>
                <a:endParaRPr lang="en-IN" sz="2800" dirty="0">
                  <a:solidFill>
                    <a:srgbClr val="002060"/>
                  </a:solidFill>
                </a:endParaRPr>
              </a:p>
            </p:txBody>
          </p:sp>
        </mc:Choice>
        <mc:Fallback>
          <p:sp>
            <p:nvSpPr>
              <p:cNvPr id="31" name="Rectangle 30">
                <a:extLst>
                  <a:ext uri="{FF2B5EF4-FFF2-40B4-BE49-F238E27FC236}">
                    <a16:creationId xmlns:a16="http://schemas.microsoft.com/office/drawing/2014/main" id="{0CB20DD8-6201-425D-9D4F-A9038BAF00AE}"/>
                  </a:ext>
                </a:extLst>
              </p:cNvPr>
              <p:cNvSpPr>
                <a:spLocks noRot="1" noChangeAspect="1" noMove="1" noResize="1" noEditPoints="1" noAdjustHandles="1" noChangeArrowheads="1" noChangeShapeType="1" noTextEdit="1"/>
              </p:cNvSpPr>
              <p:nvPr/>
            </p:nvSpPr>
            <p:spPr>
              <a:xfrm>
                <a:off x="876209" y="4824344"/>
                <a:ext cx="2144410" cy="523220"/>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mc:Choice xmlns:a14="http://schemas.microsoft.com/office/drawing/2010/main" Requires="a14">
          <p:sp>
            <p:nvSpPr>
              <p:cNvPr id="32" name="Rectangle 31">
                <a:extLst>
                  <a:ext uri="{FF2B5EF4-FFF2-40B4-BE49-F238E27FC236}">
                    <a16:creationId xmlns:a16="http://schemas.microsoft.com/office/drawing/2014/main" id="{3A4111AC-89C6-43C1-96C5-4148DB7B4CCB}"/>
                  </a:ext>
                </a:extLst>
              </p:cNvPr>
              <p:cNvSpPr/>
              <p:nvPr/>
            </p:nvSpPr>
            <p:spPr>
              <a:xfrm>
                <a:off x="1063925" y="5363659"/>
                <a:ext cx="3567780" cy="539571"/>
              </a:xfrm>
              <a:prstGeom prst="rect">
                <a:avLst/>
              </a:prstGeom>
            </p:spPr>
            <p:txBody>
              <a:bodyPr wrap="square">
                <a:spAutoFit/>
              </a:bodyPr>
              <a:lstStyle/>
              <a:p>
                <a14:m>
                  <m:oMath xmlns:m="http://schemas.openxmlformats.org/officeDocument/2006/math">
                    <m:r>
                      <a:rPr lang="en-IN" sz="2800" b="1" i="1" smtClean="0">
                        <a:solidFill>
                          <a:srgbClr val="002060"/>
                        </a:solidFill>
                        <a:latin typeface="Cambria Math" panose="02040503050406030204" pitchFamily="18" charset="0"/>
                      </a:rPr>
                      <m:t>𝑸</m:t>
                    </m:r>
                    <m:r>
                      <a:rPr lang="en-IN" sz="2800" b="1" i="1" smtClean="0">
                        <a:solidFill>
                          <a:srgbClr val="002060"/>
                        </a:solidFill>
                        <a:latin typeface="Cambria Math" panose="02040503050406030204" pitchFamily="18" charset="0"/>
                      </a:rPr>
                      <m:t>= ∫</m:t>
                    </m:r>
                    <m:r>
                      <a:rPr lang="en-IN" sz="2800" b="1" i="1" smtClean="0">
                        <a:solidFill>
                          <a:srgbClr val="002060"/>
                        </a:solidFill>
                        <a:latin typeface="Cambria Math" panose="02040503050406030204" pitchFamily="18" charset="0"/>
                      </a:rPr>
                      <m:t>𝒅𝑸</m:t>
                    </m:r>
                    <m:r>
                      <a:rPr lang="en-IN" sz="2800" b="1" i="1" smtClean="0">
                        <a:solidFill>
                          <a:srgbClr val="002060"/>
                        </a:solidFill>
                        <a:latin typeface="Cambria Math" panose="02040503050406030204" pitchFamily="18" charset="0"/>
                      </a:rPr>
                      <m:t>=∫</m:t>
                    </m:r>
                    <m:r>
                      <a:rPr lang="en-IN" sz="2800" b="1" i="1">
                        <a:solidFill>
                          <a:srgbClr val="002060"/>
                        </a:solidFill>
                        <a:latin typeface="Cambria Math" panose="02040503050406030204" pitchFamily="18" charset="0"/>
                      </a:rPr>
                      <m:t>𝝆</m:t>
                    </m:r>
                    <m:r>
                      <a:rPr lang="en-IN" sz="2800" b="1" i="1">
                        <a:solidFill>
                          <a:srgbClr val="002060"/>
                        </a:solidFill>
                        <a:latin typeface="Cambria Math" panose="02040503050406030204" pitchFamily="18" charset="0"/>
                      </a:rPr>
                      <m:t>𝒅</m:t>
                    </m:r>
                  </m:oMath>
                </a14:m>
                <a:r>
                  <a:rPr lang="en-IN" sz="2800" dirty="0">
                    <a:solidFill>
                      <a:srgbClr val="002060"/>
                    </a:solidFill>
                  </a:rPr>
                  <a:t>V</a:t>
                </a:r>
              </a:p>
            </p:txBody>
          </p:sp>
        </mc:Choice>
        <mc:Fallback>
          <p:sp>
            <p:nvSpPr>
              <p:cNvPr id="32" name="Rectangle 31">
                <a:extLst>
                  <a:ext uri="{FF2B5EF4-FFF2-40B4-BE49-F238E27FC236}">
                    <a16:creationId xmlns:a16="http://schemas.microsoft.com/office/drawing/2014/main" id="{3A4111AC-89C6-43C1-96C5-4148DB7B4CCB}"/>
                  </a:ext>
                </a:extLst>
              </p:cNvPr>
              <p:cNvSpPr>
                <a:spLocks noRot="1" noChangeAspect="1" noMove="1" noResize="1" noEditPoints="1" noAdjustHandles="1" noChangeArrowheads="1" noChangeShapeType="1" noTextEdit="1"/>
              </p:cNvSpPr>
              <p:nvPr/>
            </p:nvSpPr>
            <p:spPr>
              <a:xfrm>
                <a:off x="1063925" y="5363659"/>
                <a:ext cx="3567780" cy="539571"/>
              </a:xfrm>
              <a:prstGeom prst="rect">
                <a:avLst/>
              </a:prstGeom>
              <a:blipFill>
                <a:blip r:embed="rId8"/>
                <a:stretch>
                  <a:fillRect t="-7955" b="-32955"/>
                </a:stretch>
              </a:blipFill>
            </p:spPr>
            <p:txBody>
              <a:bodyPr/>
              <a:lstStyle/>
              <a:p>
                <a:r>
                  <a:rPr lang="en-IN">
                    <a:noFill/>
                  </a:rPr>
                  <a:t> </a:t>
                </a:r>
              </a:p>
            </p:txBody>
          </p:sp>
        </mc:Fallback>
      </mc:AlternateContent>
      <p:sp>
        <p:nvSpPr>
          <p:cNvPr id="3" name="Cube 2">
            <a:extLst>
              <a:ext uri="{FF2B5EF4-FFF2-40B4-BE49-F238E27FC236}">
                <a16:creationId xmlns:a16="http://schemas.microsoft.com/office/drawing/2014/main" id="{CF0601C9-C635-49AC-B387-8FDFB56C8F91}"/>
              </a:ext>
            </a:extLst>
          </p:cNvPr>
          <p:cNvSpPr/>
          <p:nvPr/>
        </p:nvSpPr>
        <p:spPr>
          <a:xfrm>
            <a:off x="6752492" y="1255578"/>
            <a:ext cx="2365873" cy="1903818"/>
          </a:xfrm>
          <a:prstGeom prst="cube">
            <a:avLst/>
          </a:prstGeom>
          <a:gradFill>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gradFill>
          <a:ln>
            <a:noFill/>
          </a:ln>
          <a:effectLst/>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grpSp>
        <p:nvGrpSpPr>
          <p:cNvPr id="6" name="Group 5">
            <a:extLst>
              <a:ext uri="{FF2B5EF4-FFF2-40B4-BE49-F238E27FC236}">
                <a16:creationId xmlns:a16="http://schemas.microsoft.com/office/drawing/2014/main" id="{0F25935D-63DC-4E8B-BA79-035332BD1B68}"/>
              </a:ext>
            </a:extLst>
          </p:cNvPr>
          <p:cNvGrpSpPr/>
          <p:nvPr/>
        </p:nvGrpSpPr>
        <p:grpSpPr>
          <a:xfrm>
            <a:off x="8337318" y="2698220"/>
            <a:ext cx="669538" cy="461176"/>
            <a:chOff x="7800344" y="3516729"/>
            <a:chExt cx="828076" cy="461176"/>
          </a:xfrm>
        </p:grpSpPr>
        <p:sp>
          <p:nvSpPr>
            <p:cNvPr id="4" name="Cube 3">
              <a:extLst>
                <a:ext uri="{FF2B5EF4-FFF2-40B4-BE49-F238E27FC236}">
                  <a16:creationId xmlns:a16="http://schemas.microsoft.com/office/drawing/2014/main" id="{C1E2B9FA-A3A0-43B4-87CE-95ED2C593320}"/>
                </a:ext>
              </a:extLst>
            </p:cNvPr>
            <p:cNvSpPr/>
            <p:nvPr/>
          </p:nvSpPr>
          <p:spPr>
            <a:xfrm>
              <a:off x="7800344" y="3629965"/>
              <a:ext cx="372615" cy="347940"/>
            </a:xfrm>
            <a:prstGeom prst="cube">
              <a:avLst/>
            </a:prstGeom>
            <a:solidFill>
              <a:schemeClr val="accent1"/>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en-IN" sz="2400" b="1" dirty="0">
                <a:solidFill>
                  <a:srgbClr val="002060"/>
                </a:solidFill>
              </a:endParaRPr>
            </a:p>
          </p:txBody>
        </p:sp>
        <p:sp>
          <p:nvSpPr>
            <p:cNvPr id="5" name="Rectangle 4">
              <a:extLst>
                <a:ext uri="{FF2B5EF4-FFF2-40B4-BE49-F238E27FC236}">
                  <a16:creationId xmlns:a16="http://schemas.microsoft.com/office/drawing/2014/main" id="{F40DA493-C5E8-4007-B61D-A6BA369D1DA9}"/>
                </a:ext>
              </a:extLst>
            </p:cNvPr>
            <p:cNvSpPr/>
            <p:nvPr/>
          </p:nvSpPr>
          <p:spPr>
            <a:xfrm>
              <a:off x="8184068" y="3516729"/>
              <a:ext cx="444352" cy="369332"/>
            </a:xfrm>
            <a:prstGeom prst="rect">
              <a:avLst/>
            </a:prstGeom>
          </p:spPr>
          <p:txBody>
            <a:bodyPr wrap="none">
              <a:spAutoFit/>
            </a:bodyPr>
            <a:lstStyle/>
            <a:p>
              <a:r>
                <a:rPr lang="en-IN" b="1" dirty="0" err="1">
                  <a:solidFill>
                    <a:srgbClr val="002060"/>
                  </a:solidFill>
                </a:rPr>
                <a:t>dV</a:t>
              </a:r>
              <a:endParaRPr lang="en-IN" dirty="0">
                <a:solidFill>
                  <a:srgbClr val="002060"/>
                </a:solidFill>
              </a:endParaRPr>
            </a:p>
          </p:txBody>
        </p:sp>
      </p:grpSp>
    </p:spTree>
    <p:extLst>
      <p:ext uri="{BB962C8B-B14F-4D97-AF65-F5344CB8AC3E}">
        <p14:creationId xmlns:p14="http://schemas.microsoft.com/office/powerpoint/2010/main" val="125371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400" b="1" dirty="0" smtClean="0"/>
        </a:defPPr>
      </a:lstStyle>
      <a:style>
        <a:lnRef idx="0">
          <a:scrgbClr r="0" g="0" b="0"/>
        </a:lnRef>
        <a:fillRef idx="0">
          <a:scrgbClr r="0" g="0" b="0"/>
        </a:fillRef>
        <a:effectRef idx="0">
          <a:scrgbClr r="0" g="0" b="0"/>
        </a:effectRef>
        <a:fontRef idx="minor">
          <a:schemeClr val="accent4"/>
        </a:fontRef>
      </a:style>
    </a:spDef>
    <a:lnDef>
      <a:spPr>
        <a:ln w="381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5435</TotalTime>
  <Words>1275</Words>
  <Application>Microsoft Office PowerPoint</Application>
  <PresentationFormat>Widescreen</PresentationFormat>
  <Paragraphs>81</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Cambria Math</vt:lpstr>
      <vt:lpstr>Symbol</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SUMITH P</dc:creator>
  <cp:lastModifiedBy>SUMITH P</cp:lastModifiedBy>
  <cp:revision>166</cp:revision>
  <dcterms:created xsi:type="dcterms:W3CDTF">2020-07-03T02:55:28Z</dcterms:created>
  <dcterms:modified xsi:type="dcterms:W3CDTF">2026-05-23T18:04:47Z</dcterms:modified>
</cp:coreProperties>
</file>