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274" r:id="rId3"/>
    <p:sldId id="275" r:id="rId4"/>
    <p:sldId id="276" r:id="rId5"/>
    <p:sldId id="277" r:id="rId6"/>
    <p:sldId id="279" r:id="rId7"/>
    <p:sldId id="280" r:id="rId8"/>
    <p:sldId id="281" r:id="rId9"/>
    <p:sldId id="282" r:id="rId10"/>
    <p:sldId id="283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KkOfQjqcKB3fYFxS1doMQ==" hashData="PBjud3dlHMbms9Qu3QoLrh6TBPNHfbLnoupYkvuL5G/M0O7/iCYIf6etMChgBKlDaUeXtHy8KsqtwplBM6ZsZw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315"/>
    <a:srgbClr val="30804B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94C3FD-0A4E-4B0C-8757-79D08AC20A09}" v="5" dt="2026-05-16T02:46:04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8599" autoAdjust="0"/>
  </p:normalViewPr>
  <p:slideViewPr>
    <p:cSldViewPr snapToGrid="0">
      <p:cViewPr varScale="1">
        <p:scale>
          <a:sx n="54" d="100"/>
          <a:sy n="54" d="100"/>
        </p:scale>
        <p:origin x="1380" y="66"/>
      </p:cViewPr>
      <p:guideLst/>
    </p:cSldViewPr>
  </p:slideViewPr>
  <p:notesTextViewPr>
    <p:cViewPr>
      <p:scale>
        <a:sx n="115" d="100"/>
        <a:sy n="115" d="100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810" y="-50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addSld modSld modMainMaster">
      <pc:chgData name="SUMITH P" userId="79f682cf9aa2df33" providerId="LiveId" clId="{49E79142-1A95-4C36-BD2B-A8E8D773F949}" dt="2026-05-17T16:40:20.510" v="192" actId="6549"/>
      <pc:docMkLst>
        <pc:docMk/>
      </pc:docMkLst>
      <pc:sldChg chg="addSp delSp mod addAnim delAnim modNotes modNotesTx">
        <pc:chgData name="SUMITH P" userId="79f682cf9aa2df33" providerId="LiveId" clId="{49E79142-1A95-4C36-BD2B-A8E8D773F949}" dt="2026-05-17T16:40:20.510" v="192" actId="6549"/>
        <pc:sldMkLst>
          <pc:docMk/>
          <pc:sldMk cId="2115628891" sldId="272"/>
        </pc:sldMkLst>
        <pc:spChg chg="add del">
          <ac:chgData name="SUMITH P" userId="79f682cf9aa2df33" providerId="LiveId" clId="{49E79142-1A95-4C36-BD2B-A8E8D773F949}" dt="2026-05-15T16:18:30.109" v="1" actId="478"/>
          <ac:spMkLst>
            <pc:docMk/>
            <pc:sldMk cId="2115628891" sldId="272"/>
            <ac:spMk id="2" creationId="{EE94B836-77D8-4610-A0F1-4E051906906D}"/>
          </ac:spMkLst>
        </pc:spChg>
        <pc:spChg chg="del">
          <ac:chgData name="SUMITH P" userId="79f682cf9aa2df33" providerId="LiveId" clId="{49E79142-1A95-4C36-BD2B-A8E8D773F949}" dt="2026-05-16T02:38:55.267" v="3" actId="478"/>
          <ac:spMkLst>
            <pc:docMk/>
            <pc:sldMk cId="2115628891" sldId="272"/>
            <ac:spMk id="3" creationId="{3F16EF88-B9F7-4338-B338-3C4514C3C98A}"/>
          </ac:spMkLst>
        </pc:spChg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2115628891" sldId="272"/>
            <ac:spMk id="20" creationId="{00000000-0000-0000-0000-000000000000}"/>
          </ac:spMkLst>
        </pc:spChg>
      </pc:sldChg>
      <pc:sldChg chg="addSp delSp mod delAnim modNotes">
        <pc:chgData name="SUMITH P" userId="79f682cf9aa2df33" providerId="LiveId" clId="{49E79142-1A95-4C36-BD2B-A8E8D773F949}" dt="2026-05-17T16:38:48.893" v="189" actId="26606"/>
        <pc:sldMkLst>
          <pc:docMk/>
          <pc:sldMk cId="2148355107" sldId="274"/>
        </pc:sldMkLst>
        <pc:spChg chg="del">
          <ac:chgData name="SUMITH P" userId="79f682cf9aa2df33" providerId="LiveId" clId="{49E79142-1A95-4C36-BD2B-A8E8D773F949}" dt="2026-05-16T02:39:32.384" v="4" actId="478"/>
          <ac:spMkLst>
            <pc:docMk/>
            <pc:sldMk cId="2148355107" sldId="274"/>
            <ac:spMk id="3" creationId="{3F16EF88-B9F7-4338-B338-3C4514C3C98A}"/>
          </ac:spMkLst>
        </pc:spChg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2148355107" sldId="274"/>
            <ac:spMk id="20" creationId="{00000000-0000-0000-0000-000000000000}"/>
          </ac:spMkLst>
        </pc:spChg>
      </pc:sldChg>
      <pc:sldChg chg="addSp modSp mod modNotes">
        <pc:chgData name="SUMITH P" userId="79f682cf9aa2df33" providerId="LiveId" clId="{49E79142-1A95-4C36-BD2B-A8E8D773F949}" dt="2026-05-17T16:38:48.893" v="189" actId="26606"/>
        <pc:sldMkLst>
          <pc:docMk/>
          <pc:sldMk cId="3018028331" sldId="275"/>
        </pc:sldMkLst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3018028331" sldId="275"/>
            <ac:spMk id="2" creationId="{00000000-0000-0000-0000-000000000000}"/>
          </ac:spMkLst>
        </pc:spChg>
        <pc:spChg chg="add mod">
          <ac:chgData name="SUMITH P" userId="79f682cf9aa2df33" providerId="LiveId" clId="{49E79142-1A95-4C36-BD2B-A8E8D773F949}" dt="2026-05-16T02:40:53.197" v="104" actId="20577"/>
          <ac:spMkLst>
            <pc:docMk/>
            <pc:sldMk cId="3018028331" sldId="275"/>
            <ac:spMk id="3" creationId="{00000000-0000-0000-0000-000000000000}"/>
          </ac:spMkLst>
        </pc:spChg>
      </pc:sldChg>
      <pc:sldChg chg="addSp mod modNotes">
        <pc:chgData name="SUMITH P" userId="79f682cf9aa2df33" providerId="LiveId" clId="{49E79142-1A95-4C36-BD2B-A8E8D773F949}" dt="2026-05-17T16:38:48.893" v="189" actId="26606"/>
        <pc:sldMkLst>
          <pc:docMk/>
          <pc:sldMk cId="2638963855" sldId="276"/>
        </pc:sldMkLst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2638963855" sldId="276"/>
            <ac:spMk id="20" creationId="{00000000-0000-0000-0000-000000000000}"/>
          </ac:spMkLst>
        </pc:spChg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2638963855" sldId="276"/>
            <ac:spMk id="21" creationId="{00000000-0000-0000-0000-000000000000}"/>
          </ac:spMkLst>
        </pc:spChg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2638963855" sldId="276"/>
            <ac:spMk id="22" creationId="{00000000-0000-0000-0000-000000000000}"/>
          </ac:spMkLst>
        </pc:spChg>
        <pc:spChg chg="add">
          <ac:chgData name="SUMITH P" userId="79f682cf9aa2df33" providerId="LiveId" clId="{49E79142-1A95-4C36-BD2B-A8E8D773F949}" dt="2026-05-15T16:28:00.907" v="2" actId="26606"/>
          <ac:spMkLst>
            <pc:docMk/>
            <pc:sldMk cId="2638963855" sldId="276"/>
            <ac:spMk id="23" creationId="{00000000-0000-0000-0000-000000000000}"/>
          </ac:spMkLst>
        </pc:spChg>
      </pc:sldChg>
      <pc:sldChg chg="delSp modSp mod delAnim modNotes">
        <pc:chgData name="SUMITH P" userId="79f682cf9aa2df33" providerId="LiveId" clId="{49E79142-1A95-4C36-BD2B-A8E8D773F949}" dt="2026-05-17T16:38:48.893" v="189" actId="26606"/>
        <pc:sldMkLst>
          <pc:docMk/>
          <pc:sldMk cId="2677403885" sldId="277"/>
        </pc:sldMkLst>
        <pc:spChg chg="mod">
          <ac:chgData name="SUMITH P" userId="79f682cf9aa2df33" providerId="LiveId" clId="{49E79142-1A95-4C36-BD2B-A8E8D773F949}" dt="2026-05-15T16:28:00.907" v="2" actId="26606"/>
          <ac:spMkLst>
            <pc:docMk/>
            <pc:sldMk cId="2677403885" sldId="277"/>
            <ac:spMk id="2" creationId="{119819B7-C3B3-4FBA-BDEB-09AFDAEBFF08}"/>
          </ac:spMkLst>
        </pc:spChg>
        <pc:cxnChg chg="del">
          <ac:chgData name="SUMITH P" userId="79f682cf9aa2df33" providerId="LiveId" clId="{49E79142-1A95-4C36-BD2B-A8E8D773F949}" dt="2026-05-16T02:41:22.190" v="105" actId="478"/>
          <ac:cxnSpMkLst>
            <pc:docMk/>
            <pc:sldMk cId="2677403885" sldId="277"/>
            <ac:cxnSpMk id="8" creationId="{D9F899BC-2E5A-43A4-A5A7-EB71C3F90249}"/>
          </ac:cxnSpMkLst>
        </pc:cxnChg>
        <pc:cxnChg chg="del">
          <ac:chgData name="SUMITH P" userId="79f682cf9aa2df33" providerId="LiveId" clId="{49E79142-1A95-4C36-BD2B-A8E8D773F949}" dt="2026-05-16T02:41:26.571" v="107" actId="478"/>
          <ac:cxnSpMkLst>
            <pc:docMk/>
            <pc:sldMk cId="2677403885" sldId="277"/>
            <ac:cxnSpMk id="11" creationId="{84006C0A-2978-42AE-A676-E902DD14CFE1}"/>
          </ac:cxnSpMkLst>
        </pc:cxnChg>
        <pc:cxnChg chg="del">
          <ac:chgData name="SUMITH P" userId="79f682cf9aa2df33" providerId="LiveId" clId="{49E79142-1A95-4C36-BD2B-A8E8D773F949}" dt="2026-05-16T02:41:24.694" v="106" actId="478"/>
          <ac:cxnSpMkLst>
            <pc:docMk/>
            <pc:sldMk cId="2677403885" sldId="277"/>
            <ac:cxnSpMk id="13" creationId="{38DA5956-E1F4-48BB-97EF-CD1C0FA1BE63}"/>
          </ac:cxnSpMkLst>
        </pc:cxnChg>
      </pc:sldChg>
      <pc:sldChg chg="add modNotes">
        <pc:chgData name="SUMITH P" userId="79f682cf9aa2df33" providerId="LiveId" clId="{49E79142-1A95-4C36-BD2B-A8E8D773F949}" dt="2026-05-17T16:38:48.893" v="189" actId="26606"/>
        <pc:sldMkLst>
          <pc:docMk/>
          <pc:sldMk cId="37522110" sldId="278"/>
        </pc:sldMkLst>
      </pc:sldChg>
      <pc:sldChg chg="addSp delSp modSp add mod setBg modNotes">
        <pc:chgData name="SUMITH P" userId="79f682cf9aa2df33" providerId="LiveId" clId="{49E79142-1A95-4C36-BD2B-A8E8D773F949}" dt="2026-05-17T16:38:48.893" v="189" actId="26606"/>
        <pc:sldMkLst>
          <pc:docMk/>
          <pc:sldMk cId="0" sldId="279"/>
        </pc:sldMkLst>
        <pc:spChg chg="mod">
          <ac:chgData name="SUMITH P" userId="79f682cf9aa2df33" providerId="LiveId" clId="{49E79142-1A95-4C36-BD2B-A8E8D773F949}" dt="2026-05-16T02:43:04.422" v="114" actId="207"/>
          <ac:spMkLst>
            <pc:docMk/>
            <pc:sldMk cId="0" sldId="279"/>
            <ac:spMk id="2" creationId="{00000000-0000-0000-0000-000000000000}"/>
          </ac:spMkLst>
        </pc:spChg>
        <pc:spChg chg="mod">
          <ac:chgData name="SUMITH P" userId="79f682cf9aa2df33" providerId="LiveId" clId="{49E79142-1A95-4C36-BD2B-A8E8D773F949}" dt="2026-05-16T02:43:04.422" v="114" actId="207"/>
          <ac:spMkLst>
            <pc:docMk/>
            <pc:sldMk cId="0" sldId="279"/>
            <ac:spMk id="3" creationId="{00000000-0000-0000-0000-000000000000}"/>
          </ac:spMkLst>
        </pc:spChg>
        <pc:spChg chg="mod">
          <ac:chgData name="SUMITH P" userId="79f682cf9aa2df33" providerId="LiveId" clId="{49E79142-1A95-4C36-BD2B-A8E8D773F949}" dt="2026-05-16T02:43:04.422" v="114" actId="207"/>
          <ac:spMkLst>
            <pc:docMk/>
            <pc:sldMk cId="0" sldId="279"/>
            <ac:spMk id="4" creationId="{00000000-0000-0000-0000-000000000000}"/>
          </ac:spMkLst>
        </pc:spChg>
        <pc:spChg chg="add del">
          <ac:chgData name="SUMITH P" userId="79f682cf9aa2df33" providerId="LiveId" clId="{49E79142-1A95-4C36-BD2B-A8E8D773F949}" dt="2026-05-16T02:42:30.201" v="111" actId="478"/>
          <ac:spMkLst>
            <pc:docMk/>
            <pc:sldMk cId="0" sldId="279"/>
            <ac:spMk id="8" creationId="{00000000-0000-0000-0000-000000000000}"/>
          </ac:spMkLst>
        </pc:spChg>
        <pc:spChg chg="mod">
          <ac:chgData name="SUMITH P" userId="79f682cf9aa2df33" providerId="LiveId" clId="{49E79142-1A95-4C36-BD2B-A8E8D773F949}" dt="2026-05-16T02:43:04.422" v="114" actId="207"/>
          <ac:spMkLst>
            <pc:docMk/>
            <pc:sldMk cId="0" sldId="279"/>
            <ac:spMk id="9" creationId="{00000000-0000-0000-0000-000000000000}"/>
          </ac:spMkLst>
        </pc:spChg>
      </pc:sldChg>
      <pc:sldChg chg="add modNotes">
        <pc:chgData name="SUMITH P" userId="79f682cf9aa2df33" providerId="LiveId" clId="{49E79142-1A95-4C36-BD2B-A8E8D773F949}" dt="2026-05-17T16:38:48.893" v="189" actId="26606"/>
        <pc:sldMkLst>
          <pc:docMk/>
          <pc:sldMk cId="614911720" sldId="280"/>
        </pc:sldMkLst>
      </pc:sldChg>
      <pc:sldChg chg="add modNotes">
        <pc:chgData name="SUMITH P" userId="79f682cf9aa2df33" providerId="LiveId" clId="{49E79142-1A95-4C36-BD2B-A8E8D773F949}" dt="2026-05-17T16:38:48.893" v="189" actId="26606"/>
        <pc:sldMkLst>
          <pc:docMk/>
          <pc:sldMk cId="3196231367" sldId="281"/>
        </pc:sldMkLst>
      </pc:sldChg>
      <pc:sldChg chg="add modNotes">
        <pc:chgData name="SUMITH P" userId="79f682cf9aa2df33" providerId="LiveId" clId="{49E79142-1A95-4C36-BD2B-A8E8D773F949}" dt="2026-05-17T16:38:48.893" v="189" actId="26606"/>
        <pc:sldMkLst>
          <pc:docMk/>
          <pc:sldMk cId="670495706" sldId="282"/>
        </pc:sldMkLst>
      </pc:sldChg>
      <pc:sldChg chg="add modNotes">
        <pc:chgData name="SUMITH P" userId="79f682cf9aa2df33" providerId="LiveId" clId="{49E79142-1A95-4C36-BD2B-A8E8D773F949}" dt="2026-05-17T16:38:48.893" v="189" actId="26606"/>
        <pc:sldMkLst>
          <pc:docMk/>
          <pc:sldMk cId="0" sldId="283"/>
        </pc:sldMkLst>
      </pc:sldChg>
      <pc:sldMasterChg chg="addSp delSp modSp mod">
        <pc:chgData name="SUMITH P" userId="79f682cf9aa2df33" providerId="LiveId" clId="{49E79142-1A95-4C36-BD2B-A8E8D773F949}" dt="2026-05-16T02:45:49.776" v="186" actId="1035"/>
        <pc:sldMasterMkLst>
          <pc:docMk/>
          <pc:sldMasterMk cId="1741263017" sldId="2147483648"/>
        </pc:sldMasterMkLst>
        <pc:spChg chg="mod">
          <ac:chgData name="SUMITH P" userId="79f682cf9aa2df33" providerId="LiveId" clId="{49E79142-1A95-4C36-BD2B-A8E8D773F949}" dt="2026-05-16T02:45:42.853" v="181" actId="20577"/>
          <ac:spMkLst>
            <pc:docMk/>
            <pc:sldMasterMk cId="1741263017" sldId="2147483648"/>
            <ac:spMk id="8" creationId="{7BAD02BA-A5E7-4F2E-B26B-8796E931B084}"/>
          </ac:spMkLst>
        </pc:spChg>
        <pc:picChg chg="del">
          <ac:chgData name="SUMITH P" userId="79f682cf9aa2df33" providerId="LiveId" clId="{49E79142-1A95-4C36-BD2B-A8E8D773F949}" dt="2026-05-16T02:43:51.783" v="115" actId="478"/>
          <ac:picMkLst>
            <pc:docMk/>
            <pc:sldMasterMk cId="1741263017" sldId="2147483648"/>
            <ac:picMk id="3" creationId="{9DED3976-A1BD-3A2E-535D-7A0F505D698F}"/>
          </ac:picMkLst>
        </pc:picChg>
        <pc:picChg chg="add mod">
          <ac:chgData name="SUMITH P" userId="79f682cf9aa2df33" providerId="LiveId" clId="{49E79142-1A95-4C36-BD2B-A8E8D773F949}" dt="2026-05-16T02:45:49.776" v="186" actId="1035"/>
          <ac:picMkLst>
            <pc:docMk/>
            <pc:sldMasterMk cId="1741263017" sldId="2147483648"/>
            <ac:picMk id="4" creationId="{BCBE55FB-6D52-3AF3-34D0-7F56A58CE75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05B2D-73CA-43AE-B936-9F8D58BDC4DE}" type="datetimeFigureOut">
              <a:rPr lang="en-IN" smtClean="0"/>
              <a:t>17-05-2026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1B70C-45E5-49C1-907B-FA8D0A2000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321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ELECTRIC CHARGE, FIELD LINES &amp; ELECTRIC FLUX</a:t>
            </a:r>
          </a:p>
          <a:p>
            <a:r>
              <a:rPr lang="en-US" sz="1200" b="1" dirty="0"/>
              <a:t>Unified Lesson Plan  |  Grade 9-12 Physics  |  ~50 min</a:t>
            </a:r>
          </a:p>
          <a:p>
            <a:endParaRPr lang="en-US" sz="1200" dirty="0"/>
          </a:p>
          <a:p>
            <a:r>
              <a:rPr lang="en-US" sz="1200" b="1" dirty="0"/>
              <a:t>LESSON OVERVIEW</a:t>
            </a:r>
          </a:p>
          <a:p>
            <a:r>
              <a:rPr lang="en-US" sz="1200" dirty="0"/>
              <a:t>Topic: Electric charge, electric field lines, and electric flux.</a:t>
            </a:r>
          </a:p>
          <a:p>
            <a:r>
              <a:rPr lang="en-US" sz="1200" b="1"/>
              <a:t>LESSON </a:t>
            </a:r>
            <a:r>
              <a:rPr lang="en-US" sz="1200" b="1" dirty="0"/>
              <a:t>FLOW (approximate)</a:t>
            </a:r>
          </a:p>
          <a:p>
            <a:r>
              <a:rPr lang="en-US" sz="1200" dirty="0"/>
              <a:t>  Slides 1-2  (5 min)  — Hook &amp; introduction to field lines from a point charge</a:t>
            </a:r>
          </a:p>
          <a:p>
            <a:r>
              <a:rPr lang="en-US" sz="1200" dirty="0"/>
              <a:t>  Slide 3     (5 min)  — Formal definition of electric field lines (Faraday)</a:t>
            </a:r>
          </a:p>
          <a:p>
            <a:r>
              <a:rPr lang="en-US" sz="1200" dirty="0"/>
              <a:t>  Slides 4-5  (14 min) — Field patterns for charge pairs + properties of field lines</a:t>
            </a:r>
          </a:p>
          <a:p>
            <a:r>
              <a:rPr lang="en-US" sz="1200" dirty="0"/>
              <a:t>  Slide 6     (5 min)  — Introduction to electric flux and its importance</a:t>
            </a:r>
          </a:p>
          <a:p>
            <a:r>
              <a:rPr lang="en-US" sz="1200" dirty="0"/>
              <a:t>  Slide 7     (5 min)  — Area vectors and effective area concept</a:t>
            </a:r>
          </a:p>
          <a:p>
            <a:r>
              <a:rPr lang="en-US" sz="1200" dirty="0"/>
              <a:t>  Slides 8-9  (10 min) — Calculating flux: perpendicular and angled cases</a:t>
            </a:r>
          </a:p>
          <a:p>
            <a:r>
              <a:rPr lang="en-US" sz="1200" dirty="0"/>
              <a:t>  Slide 10    (5 min)  — Summary with rain analogy + all three formulas</a:t>
            </a:r>
          </a:p>
          <a:p>
            <a:r>
              <a:rPr lang="en-US" sz="1200" dirty="0"/>
              <a:t>  Slide 11    (5 min)  — General case (integration) + exit ticket &amp; homework</a:t>
            </a:r>
          </a:p>
          <a:p>
            <a:endParaRPr lang="en-US" sz="1200" dirty="0"/>
          </a:p>
          <a:p>
            <a:r>
              <a:rPr lang="en-US" sz="1200" b="1" dirty="0"/>
              <a:t>WARM-UP / HOOK (5 min)</a:t>
            </a:r>
          </a:p>
          <a:p>
            <a:r>
              <a:rPr lang="en-US" sz="1200" dirty="0"/>
              <a:t>Rub a balloon on hair or wool, hold it near small paper bits.</a:t>
            </a:r>
          </a:p>
          <a:p>
            <a:r>
              <a:rPr lang="en-US" sz="1200" dirty="0"/>
              <a:t>Ask: What invisible force is at work here?</a:t>
            </a:r>
          </a:p>
          <a:p>
            <a:r>
              <a:rPr lang="en-US" sz="1200" dirty="0"/>
              <a:t>Let students share observations to activate prior knowledge about static electricity.</a:t>
            </a:r>
          </a:p>
          <a:p>
            <a:r>
              <a:rPr lang="en-US" sz="1200" dirty="0"/>
              <a:t>Introduce today's goal: we will learn to </a:t>
            </a:r>
            <a:r>
              <a:rPr lang="en-US" sz="1200" dirty="0" err="1"/>
              <a:t>visualise</a:t>
            </a:r>
            <a:r>
              <a:rPr lang="en-US" sz="1200" dirty="0"/>
              <a:t> and measure the invisible force fields around charges.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  <a:endParaRPr lang="en-US" sz="1200" b="1" dirty="0"/>
          </a:p>
          <a:p>
            <a:endParaRPr lang="en-US" sz="1200" dirty="0"/>
          </a:p>
          <a:p>
            <a:r>
              <a:rPr lang="en-US" sz="1200" b="1"/>
              <a:t>SECTION 1 — FIELD LINES FROM A POINT CHARGE  [Slide 2 of 11]  (continued </a:t>
            </a:r>
            <a:r>
              <a:rPr lang="en-US" sz="1200" b="1" dirty="0"/>
              <a:t>from </a:t>
            </a:r>
            <a:r>
              <a:rPr lang="en-US" sz="1200" b="1"/>
              <a:t>hook)</a:t>
            </a:r>
            <a:endParaRPr lang="en-US" sz="1200" b="1" dirty="0"/>
          </a:p>
          <a:p>
            <a:endParaRPr lang="en-US" sz="1200" dirty="0"/>
          </a:p>
          <a:p>
            <a:r>
              <a:rPr lang="en-US" sz="1200" b="1"/>
              <a:t>SAY / DO</a:t>
            </a:r>
            <a:endParaRPr lang="en-US" sz="1200" b="1" dirty="0"/>
          </a:p>
          <a:p>
            <a:r>
              <a:rPr lang="en-US" sz="1200"/>
              <a:t>Point to the +Q diagram. Explain that field </a:t>
            </a:r>
            <a:r>
              <a:rPr lang="en-US" sz="1200" dirty="0"/>
              <a:t>lines </a:t>
            </a:r>
            <a:r>
              <a:rPr lang="en-US" sz="1200"/>
              <a:t>radiate outward </a:t>
            </a:r>
            <a:r>
              <a:rPr lang="en-US" sz="1200" dirty="0"/>
              <a:t>from a positive charge in all directions</a:t>
            </a:r>
            <a:r>
              <a:rPr lang="en-US" sz="1200"/>
              <a:t>.</a:t>
            </a:r>
            <a:endParaRPr lang="en-US" sz="1200" dirty="0"/>
          </a:p>
          <a:p>
            <a:r>
              <a:rPr lang="en-US" sz="1200"/>
              <a:t>Emphasise: the </a:t>
            </a:r>
            <a:r>
              <a:rPr lang="en-US" sz="1200" dirty="0"/>
              <a:t>density of lines </a:t>
            </a:r>
            <a:r>
              <a:rPr lang="en-US" sz="1200"/>
              <a:t>shows </a:t>
            </a:r>
            <a:r>
              <a:rPr lang="en-US" sz="1200" dirty="0"/>
              <a:t>field strength </a:t>
            </a:r>
            <a:r>
              <a:rPr lang="en-US" sz="1200"/>
              <a:t>— </a:t>
            </a:r>
            <a:r>
              <a:rPr lang="en-US" sz="1200" dirty="0"/>
              <a:t>closer to the charge means stronger field.</a:t>
            </a:r>
          </a:p>
          <a:p>
            <a:r>
              <a:rPr lang="en-US" sz="1200" dirty="0"/>
              <a:t>Arrows show the direction a </a:t>
            </a:r>
            <a:r>
              <a:rPr lang="en-US" sz="1200"/>
              <a:t>tiny </a:t>
            </a:r>
            <a:r>
              <a:rPr lang="en-US" sz="1200" dirty="0"/>
              <a:t>positive test charge would move</a:t>
            </a:r>
            <a:r>
              <a:rPr lang="en-US" sz="1200"/>
              <a:t> if placed in the field</a:t>
            </a:r>
            <a:r>
              <a:rPr lang="en-US" sz="1200" dirty="0"/>
              <a:t>.</a:t>
            </a:r>
          </a:p>
          <a:p>
            <a:endParaRPr lang="en-US" sz="1200" dirty="0"/>
          </a:p>
          <a:p>
            <a:r>
              <a:rPr lang="en-US" sz="1200" b="1"/>
              <a:t>THINK-PAIR-SHARE (1 min)</a:t>
            </a:r>
          </a:p>
          <a:p>
            <a:r>
              <a:rPr lang="en-US" sz="1200"/>
              <a:t>Ask</a:t>
            </a:r>
            <a:r>
              <a:rPr lang="en-US" sz="1200" dirty="0"/>
              <a:t>: </a:t>
            </a:r>
            <a:r>
              <a:rPr lang="en-US" sz="1200"/>
              <a:t>Imagine </a:t>
            </a:r>
            <a:r>
              <a:rPr lang="en-US" sz="1200" dirty="0"/>
              <a:t>placing a tiny positive test charge </a:t>
            </a:r>
            <a:r>
              <a:rPr lang="en-US" sz="1200"/>
              <a:t>near </a:t>
            </a:r>
            <a:r>
              <a:rPr lang="en-US" sz="1200" dirty="0"/>
              <a:t>+Q.</a:t>
            </a:r>
            <a:r>
              <a:rPr lang="en-US" sz="1200"/>
              <a:t> </a:t>
            </a:r>
            <a:r>
              <a:rPr lang="en-US" sz="1200" dirty="0"/>
              <a:t>Which way </a:t>
            </a:r>
            <a:r>
              <a:rPr lang="en-US" sz="1200"/>
              <a:t>does </a:t>
            </a:r>
            <a:r>
              <a:rPr lang="en-US" sz="1200" dirty="0"/>
              <a:t>it move? </a:t>
            </a:r>
            <a:r>
              <a:rPr lang="en-US" sz="1200"/>
              <a:t>Does </a:t>
            </a:r>
            <a:r>
              <a:rPr lang="en-US" sz="1200" dirty="0"/>
              <a:t>it </a:t>
            </a:r>
            <a:r>
              <a:rPr lang="en-US" sz="1200"/>
              <a:t>accelerate more when </a:t>
            </a:r>
            <a:r>
              <a:rPr lang="en-US" sz="1200" dirty="0"/>
              <a:t>close or far from </a:t>
            </a:r>
            <a:r>
              <a:rPr lang="en-US" sz="1200"/>
              <a:t>+Q</a:t>
            </a:r>
            <a:r>
              <a:rPr lang="en-US" sz="1200" dirty="0"/>
              <a:t>?</a:t>
            </a:r>
          </a:p>
          <a:p>
            <a:r>
              <a:rPr lang="en-US" sz="1200"/>
              <a:t>Students </a:t>
            </a:r>
            <a:r>
              <a:rPr lang="en-US" sz="1200" dirty="0"/>
              <a:t>discuss in pairs, then share out.</a:t>
            </a:r>
          </a:p>
          <a:p>
            <a:endParaRPr lang="en-US" sz="1200" dirty="0"/>
          </a:p>
          <a:p>
            <a:r>
              <a:rPr lang="en-US" sz="1200" b="1"/>
              <a:t>MISCONCEPTION ALERT</a:t>
            </a:r>
          </a:p>
          <a:p>
            <a:r>
              <a:rPr lang="en-US" sz="1200"/>
              <a:t>Students often believe field lines are real physical things. Stress that they are a visualisation tool — an imaginary map of the field.</a:t>
            </a:r>
          </a:p>
          <a:p>
            <a:endParaRPr lang="en-US" sz="1200" dirty="0"/>
          </a:p>
          <a:p>
            <a:r>
              <a:rPr lang="en-US" sz="1200" b="1"/>
              <a:t>QUICK CHECK</a:t>
            </a:r>
          </a:p>
          <a:p>
            <a:r>
              <a:rPr lang="en-US" sz="1200" dirty="0"/>
              <a:t>If we replaced +Q with -Q, which way would the arrows point? </a:t>
            </a:r>
            <a:r>
              <a:rPr lang="en-US" sz="1200"/>
              <a:t> </a:t>
            </a:r>
            <a:r>
              <a:rPr lang="en-US" sz="1200" dirty="0"/>
              <a:t>(</a:t>
            </a:r>
            <a:r>
              <a:rPr lang="en-US" sz="1200"/>
              <a:t>Inward</a:t>
            </a:r>
            <a:r>
              <a:rPr lang="en-US" sz="1200" dirty="0"/>
              <a:t>, toward the negative charge.)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828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2 — DEFINING ELECTRIC FIELD LINES  [Slide 3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Read the definition aloud: imaginary curves showing the direction and relative strength of the electric field.</a:t>
            </a:r>
          </a:p>
          <a:p>
            <a:r>
              <a:rPr lang="en-US" sz="1200"/>
              <a:t>Highlight that a free positive test charge placed in the field would follow these curves.</a:t>
            </a:r>
          </a:p>
          <a:p>
            <a:r>
              <a:rPr lang="en-US" sz="1200"/>
              <a:t>Credit Michael Faraday for inventing the concept to make the invisible visible.</a:t>
            </a:r>
          </a:p>
          <a:p>
            <a:endParaRPr lang="en-US" sz="1200"/>
          </a:p>
          <a:p>
            <a:r>
              <a:rPr lang="en-US" sz="1200" b="1"/>
              <a:t>GUIDED NOTE-TAKING</a:t>
            </a:r>
          </a:p>
          <a:p>
            <a:r>
              <a:rPr lang="en-US" sz="1200"/>
              <a:t>Have students write the definition in their own words in notebooks.</a:t>
            </a:r>
          </a:p>
          <a:p>
            <a:r>
              <a:rPr lang="en-US" sz="1200"/>
              <a:t>Prompt: Why do scientists build models like field lines rather than relying only on equations?</a:t>
            </a:r>
          </a:p>
          <a:p>
            <a:r>
              <a:rPr lang="en-US" sz="1200"/>
              <a:t>(Models help us visualise, predict, and communicate.)</a:t>
            </a:r>
          </a:p>
          <a:p>
            <a:endParaRPr lang="en-US" sz="1200"/>
          </a:p>
          <a:p>
            <a:r>
              <a:rPr lang="en-US" sz="1200" b="1"/>
              <a:t>DIFFERENTIATION</a:t>
            </a:r>
          </a:p>
          <a:p>
            <a:r>
              <a:rPr lang="en-US" sz="1200"/>
              <a:t>For struggling learners: compare field lines to wind-direction arrows on a weather map — you cannot see the wind, but the arrows show where it blows and how strong it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3A — FIELD PATTERNS BETWEEN CHARGE PAIRS  [Slide 4 of 11]  (7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Walk through the three diagrams:</a:t>
            </a:r>
          </a:p>
          <a:p>
            <a:r>
              <a:rPr lang="en-US" sz="1200"/>
              <a:t>  Like charges (+ +): lines curve away from each other; a neutral point exists between them.</a:t>
            </a:r>
          </a:p>
          <a:p>
            <a:r>
              <a:rPr lang="en-US" sz="1200"/>
              <a:t>  Like charges (- -): same repelling pattern, arrows reversed (pointing inward at each charge).</a:t>
            </a:r>
          </a:p>
          <a:p>
            <a:r>
              <a:rPr lang="en-US" sz="1200"/>
              <a:t>  Unlike charges (+ -): lines flow from positive to negative in smooth arcs — a dipole pattern.</a:t>
            </a:r>
          </a:p>
          <a:p>
            <a:endParaRPr lang="en-US" sz="1200"/>
          </a:p>
          <a:p>
            <a:r>
              <a:rPr lang="en-US" sz="1200" b="1"/>
              <a:t>ACTIVITY — SKETCH &amp; COMPARE (5 min)</a:t>
            </a:r>
          </a:p>
          <a:p>
            <a:r>
              <a:rPr lang="en-US" sz="1200"/>
              <a:t>Split class into 3 groups. Group 1 draws + +, Group 2 draws - -, Group 3 draws + -.</a:t>
            </a:r>
          </a:p>
          <a:p>
            <a:r>
              <a:rPr lang="en-US" sz="1200"/>
              <a:t>Each group presents and explains. Compare sketches with the slide diagrams.</a:t>
            </a:r>
          </a:p>
          <a:p>
            <a:endParaRPr lang="en-US" sz="1200"/>
          </a:p>
          <a:p>
            <a:r>
              <a:rPr lang="en-US" sz="1200" b="1"/>
              <a:t>DISCUSSION PROMPT</a:t>
            </a:r>
          </a:p>
          <a:p>
            <a:r>
              <a:rPr lang="en-US" sz="1200"/>
              <a:t>What do you notice about the space directly between two like charges? Why are there no field lines through that point?</a:t>
            </a:r>
          </a:p>
          <a:p>
            <a:r>
              <a:rPr lang="en-US" sz="1200"/>
              <a:t>(The fields cancel — net E = 0 at the midpoint for equal like charges.)</a:t>
            </a:r>
          </a:p>
          <a:p>
            <a:endParaRPr lang="en-US" sz="1200"/>
          </a:p>
          <a:p>
            <a:r>
              <a:rPr lang="en-US" sz="1200" b="1"/>
              <a:t>REAL-WORLD CONNECTION</a:t>
            </a:r>
          </a:p>
          <a:p>
            <a:r>
              <a:rPr lang="en-US" sz="1200"/>
              <a:t>The + - dipole pattern underlies radio antennas, polar molecules like water, and many biological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3B — PROPERTIES OF ELECTRIC FIELD LINES  [Slide 5 of 11]  (7 min)</a:t>
            </a:r>
          </a:p>
          <a:p>
            <a:endParaRPr lang="en-US" sz="1200"/>
          </a:p>
          <a:p>
            <a:r>
              <a:rPr lang="en-US" sz="1200" b="1"/>
              <a:t>SAY / DO — walk through each property on the slide:</a:t>
            </a:r>
          </a:p>
          <a:p>
            <a:r>
              <a:rPr lang="en-US" sz="1200"/>
              <a:t>  1. Originate from positive charges, terminate at negative charges.</a:t>
            </a:r>
          </a:p>
          <a:p>
            <a:r>
              <a:rPr lang="en-US" sz="1200"/>
              <a:t>  2. Continuous, smooth curves — no sharp corners.</a:t>
            </a:r>
          </a:p>
          <a:p>
            <a:r>
              <a:rPr lang="en-US" sz="1200"/>
              <a:t>  3. Perpendicular to the charged surface at start and end.</a:t>
            </a:r>
          </a:p>
          <a:p>
            <a:r>
              <a:rPr lang="en-US" sz="1200"/>
              <a:t>  4. Tangent at any point = direction of the E field there.</a:t>
            </a:r>
          </a:p>
          <a:p>
            <a:r>
              <a:rPr lang="en-US" sz="1200"/>
              <a:t>  5. Two field lines NEVER cross (E can only have one direction at a point).</a:t>
            </a:r>
          </a:p>
          <a:p>
            <a:r>
              <a:rPr lang="en-US" sz="1200"/>
              <a:t>  6. Denser lines = stronger field.</a:t>
            </a:r>
          </a:p>
          <a:p>
            <a:endParaRPr lang="en-US" sz="1200"/>
          </a:p>
          <a:p>
            <a:r>
              <a:rPr lang="en-US" sz="1200" b="1"/>
              <a:t>ACTIVITY — MYTH OR FACT? (3 min)</a:t>
            </a:r>
          </a:p>
          <a:p>
            <a:r>
              <a:rPr lang="en-US" sz="1200"/>
              <a:t>Read each statement; students hold up True / False cards:</a:t>
            </a:r>
          </a:p>
          <a:p>
            <a:r>
              <a:rPr lang="en-US" sz="1200"/>
              <a:t>  - Field lines can form closed loops.  [FALSE in electrostatics]</a:t>
            </a:r>
          </a:p>
          <a:p>
            <a:r>
              <a:rPr lang="en-US" sz="1200"/>
              <a:t>  - If two lines crossed, the field would have two directions at one point.  [TRUE — that is why crossing is impossible]</a:t>
            </a:r>
          </a:p>
          <a:p>
            <a:r>
              <a:rPr lang="en-US" sz="1200"/>
              <a:t>  - Closely spaced lines mean a weak field.  [FALSE — closely spaced = strong]</a:t>
            </a:r>
          </a:p>
          <a:p>
            <a:endParaRPr lang="en-US" sz="1200"/>
          </a:p>
          <a:p>
            <a:r>
              <a:rPr lang="en-US" sz="1200" b="1"/>
              <a:t>COMMON MISCONCEPTION</a:t>
            </a:r>
          </a:p>
          <a:p>
            <a:r>
              <a:rPr lang="en-US" sz="1200"/>
              <a:t>Students may think lines can cross when two sources are present. Reinforce: two directions at one point is physically impossible.</a:t>
            </a:r>
          </a:p>
          <a:p>
            <a:endParaRPr lang="en-US" sz="1200"/>
          </a:p>
          <a:p>
            <a:r>
              <a:rPr lang="en-US" sz="1200" b="1"/>
              <a:t>TRANSITION</a:t>
            </a:r>
          </a:p>
          <a:p>
            <a:r>
              <a:rPr lang="en-US" sz="1200"/>
              <a:t>We have mastered field lines. Next question: how much field passes through a surface? This idea is called electric flux.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4 — INTRODUCING ELECTRIC FLUX  [Slide 6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Define flux: a measure of how much electric field passes through a surface.</a:t>
            </a:r>
          </a:p>
          <a:p>
            <a:r>
              <a:rPr lang="en-US" sz="1200"/>
              <a:t>Explain why it matters: flux is the foundation of Gauss's Law — one of Maxwell's four master equations of electromagnetism.</a:t>
            </a:r>
          </a:p>
          <a:p>
            <a:r>
              <a:rPr lang="en-US" sz="1200"/>
              <a:t>Gauss's Law lets us find E fields for symmetric charge distributions without complex integration.</a:t>
            </a:r>
          </a:p>
          <a:p>
            <a:endParaRPr lang="en-US" sz="1200"/>
          </a:p>
          <a:p>
            <a:r>
              <a:rPr lang="en-US" sz="1200" b="1"/>
              <a:t>ANALOGY — HULA HOOP IN THE RAIN</a:t>
            </a:r>
          </a:p>
          <a:p>
            <a:r>
              <a:rPr lang="en-US" sz="1200"/>
              <a:t>Imagine holding a hula hoop in a rainstorm. How much rain passes through depends on how you angle it.</a:t>
            </a:r>
          </a:p>
          <a:p>
            <a:r>
              <a:rPr lang="en-US" sz="1200"/>
              <a:t>Electric flux works the same way — it measures how much electric field flows through a given surface.</a:t>
            </a:r>
          </a:p>
          <a:p>
            <a:endParaRPr lang="en-US" sz="1200"/>
          </a:p>
          <a:p>
            <a:r>
              <a:rPr lang="en-US" sz="1200" b="1"/>
              <a:t>ENGAGEMENT</a:t>
            </a:r>
          </a:p>
          <a:p>
            <a:r>
              <a:rPr lang="en-US" sz="1200"/>
              <a:t>Ask students to hold a notebook flat, then tilt it.</a:t>
            </a:r>
          </a:p>
          <a:p>
            <a:r>
              <a:rPr lang="en-US" sz="1200"/>
              <a:t>If this notebook were in an electric field, which position lets more field lines through?</a:t>
            </a:r>
          </a:p>
          <a:p>
            <a:r>
              <a:rPr lang="en-US" sz="1200"/>
              <a:t>This sets up the angle dependence we explore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5 — THE AREA VECTOR CONCEPT  [Slide 7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Every flat surface has an area vector (normal) pointing perpendicular to it.</a:t>
            </a:r>
          </a:p>
          <a:p>
            <a:r>
              <a:rPr lang="en-US" sz="1200"/>
              <a:t>Its magnitude equals the surface area.</a:t>
            </a:r>
          </a:p>
          <a:p>
            <a:r>
              <a:rPr lang="en-US" sz="1200"/>
              <a:t>The angle between the field direction and the area vector determines effective flux.</a:t>
            </a:r>
          </a:p>
          <a:p>
            <a:endParaRPr lang="en-US" sz="1200"/>
          </a:p>
          <a:p>
            <a:r>
              <a:rPr lang="en-US" sz="1200" b="1"/>
              <a:t>HANDS-ON DEMO (use cardboard or textbooks)</a:t>
            </a:r>
          </a:p>
          <a:p>
            <a:r>
              <a:rPr lang="en-US" sz="1200"/>
              <a:t>  1. Hold flat, facing you (the field source) — area vector aimed at you — MAXIMUM flux.</a:t>
            </a:r>
          </a:p>
          <a:p>
            <a:r>
              <a:rPr lang="en-US" sz="1200"/>
              <a:t>  2. Tilt 45 degrees — area vector angled away — LESS flux.</a:t>
            </a:r>
          </a:p>
          <a:p>
            <a:r>
              <a:rPr lang="en-US" sz="1200"/>
              <a:t>  3. Turn edge-on — area vector perpendicular to field — ZERO flux.</a:t>
            </a:r>
          </a:p>
          <a:p>
            <a:endParaRPr lang="en-US" sz="1200"/>
          </a:p>
          <a:p>
            <a:r>
              <a:rPr lang="en-US" sz="1200" b="1"/>
              <a:t>KEY EMPHASIS</a:t>
            </a:r>
          </a:p>
          <a:p>
            <a:r>
              <a:rPr lang="en-US" sz="1200"/>
              <a:t>It is not total area that matters — it is effective area, which depends on cos(theta).</a:t>
            </a:r>
          </a:p>
          <a:p>
            <a:endParaRPr lang="en-US" sz="1200"/>
          </a:p>
          <a:p>
            <a:r>
              <a:rPr lang="en-US" sz="1200" b="1"/>
              <a:t>QUICK CHECK</a:t>
            </a:r>
          </a:p>
          <a:p>
            <a:r>
              <a:rPr lang="en-US" sz="1200"/>
              <a:t>If I double the surface area but turn it edge-on, what happens to flux?  (Zero — cos 90 = 0.)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6A — FLUX: FIELD PERPENDICULAR TO SURFACE  [Slide 8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When E is perpendicular to the surface, ALL field lines pass through — this is maximum flux.</a:t>
            </a:r>
          </a:p>
          <a:p>
            <a:r>
              <a:rPr lang="en-US" sz="1200"/>
              <a:t>Formula: phi = E x A  (simple multiplication, theta = 0 so cos 0 = 1).</a:t>
            </a:r>
          </a:p>
          <a:p>
            <a:endParaRPr lang="en-US" sz="1200"/>
          </a:p>
          <a:p>
            <a:r>
              <a:rPr lang="en-US" sz="1200" b="1"/>
              <a:t>WORKED EXAMPLE (board)</a:t>
            </a:r>
          </a:p>
          <a:p>
            <a:r>
              <a:rPr lang="en-US" sz="1200"/>
              <a:t>E = 500 N/C, square surface side = 0.2 m.</a:t>
            </a:r>
          </a:p>
          <a:p>
            <a:r>
              <a:rPr lang="en-US" sz="1200"/>
              <a:t>A = 0.2 x 0.2 = 0.04 m^2</a:t>
            </a:r>
          </a:p>
          <a:p>
            <a:r>
              <a:rPr lang="en-US" sz="1200"/>
              <a:t>phi = 500 x 0.04 = 20 N.m^2/C</a:t>
            </a:r>
          </a:p>
          <a:p>
            <a:endParaRPr lang="en-US" sz="1200"/>
          </a:p>
          <a:p>
            <a:r>
              <a:rPr lang="en-US" sz="1200" b="1"/>
              <a:t>GUIDED PRACTICE (1 min)</a:t>
            </a:r>
          </a:p>
          <a:p>
            <a:r>
              <a:rPr lang="en-US" sz="1200"/>
              <a:t>E = 300 N/C, rectangle 0.1 m x 0.5 m, field perpendicular.</a:t>
            </a:r>
          </a:p>
          <a:p>
            <a:r>
              <a:rPr lang="en-US" sz="1200"/>
              <a:t>Answer: phi = 300 x 0.05 = 15 N.m^2/C</a:t>
            </a:r>
          </a:p>
          <a:p>
            <a:endParaRPr lang="en-US" sz="1200"/>
          </a:p>
          <a:p>
            <a:r>
              <a:rPr lang="en-US" sz="1200" b="1"/>
              <a:t>SCAFFOLDING TIP</a:t>
            </a:r>
          </a:p>
          <a:p>
            <a:r>
              <a:rPr lang="en-US" sz="1200"/>
              <a:t>Perpendicular to the surface means E is PARALLEL to the area vector — both point the same way — so theta =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6B — FLUX: FIELD AT AN ANGLE  [Slide 9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When the surface is tilted, only the perpendicular component of area contributes.</a:t>
            </a:r>
          </a:p>
          <a:p>
            <a:r>
              <a:rPr lang="en-US" sz="1200"/>
              <a:t>Formula: phi = EA cos(theta), where theta = angle between E and the outward normal.</a:t>
            </a:r>
          </a:p>
          <a:p>
            <a:r>
              <a:rPr lang="en-US" sz="1200"/>
              <a:t>At theta = 0: phi = EA (maximum, matches Case 1).  At theta = 90: phi = 0 (edge-on).</a:t>
            </a:r>
          </a:p>
          <a:p>
            <a:endParaRPr lang="en-US" sz="1200"/>
          </a:p>
          <a:p>
            <a:r>
              <a:rPr lang="en-US" sz="1200" b="1"/>
              <a:t>WORKED EXAMPLE</a:t>
            </a:r>
          </a:p>
          <a:p>
            <a:r>
              <a:rPr lang="en-US" sz="1200"/>
              <a:t>E = 400 N/C, A = 0.05 m^2, theta = 60 degrees.</a:t>
            </a:r>
          </a:p>
          <a:p>
            <a:r>
              <a:rPr lang="en-US" sz="1200"/>
              <a:t>phi = 400 x 0.05 x cos(60) = 400 x 0.05 x 0.5 = 10 N.m^2/C</a:t>
            </a:r>
          </a:p>
          <a:p>
            <a:endParaRPr lang="en-US" sz="1200"/>
          </a:p>
          <a:p>
            <a:r>
              <a:rPr lang="en-US" sz="1200" b="1"/>
              <a:t>STUDENT PRACTICE (2 min)</a:t>
            </a:r>
          </a:p>
          <a:p>
            <a:r>
              <a:rPr lang="en-US" sz="1200"/>
              <a:t>E = 600 N/C, A = 0.03 m^2, theta = 30 degrees.</a:t>
            </a:r>
          </a:p>
          <a:p>
            <a:r>
              <a:rPr lang="en-US" sz="1200"/>
              <a:t>Answer: phi = 600 x 0.03 x cos(30) = 15.6 N.m^2/C</a:t>
            </a:r>
          </a:p>
          <a:p>
            <a:endParaRPr lang="en-US" sz="1200"/>
          </a:p>
          <a:p>
            <a:r>
              <a:rPr lang="en-US" sz="1200" b="1"/>
              <a:t>CONCEPTUAL CHECK</a:t>
            </a:r>
          </a:p>
          <a:p>
            <a:r>
              <a:rPr lang="en-US" sz="1200"/>
              <a:t>As you tilt from 0 to 90 degrees, does flux increase or decrease?  (Decreases — fewer lines pass through.)</a:t>
            </a:r>
          </a:p>
          <a:p>
            <a:endParaRPr lang="en-US" sz="1200"/>
          </a:p>
          <a:p>
            <a:r>
              <a:rPr lang="en-US" sz="1200" b="1"/>
              <a:t>CALLBACK</a:t>
            </a:r>
          </a:p>
          <a:p>
            <a:r>
              <a:rPr lang="en-US" sz="1200"/>
              <a:t>Remember tilting your notebook? Now you have the maths to calculate exactly how much flux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7 — FLUX SUMMARY &amp; RAIN ANALOGY  [Slide 10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Reinforce the rain-through-a-window analogy:</a:t>
            </a:r>
          </a:p>
          <a:p>
            <a:r>
              <a:rPr lang="en-US" sz="1200"/>
              <a:t>  Window flat = max rain = phi = EA.</a:t>
            </a:r>
          </a:p>
          <a:p>
            <a:r>
              <a:rPr lang="en-US" sz="1200"/>
              <a:t>  Window tilted = less rain = phi = EA cos(theta).</a:t>
            </a:r>
          </a:p>
          <a:p>
            <a:r>
              <a:rPr lang="en-US" sz="1200"/>
              <a:t>  Window edge-on = no rain = phi = 0.</a:t>
            </a:r>
          </a:p>
          <a:p>
            <a:endParaRPr lang="en-US" sz="1200"/>
          </a:p>
          <a:p>
            <a:r>
              <a:rPr lang="en-US" sz="1200" b="1"/>
              <a:t>FORMULA RECAP</a:t>
            </a:r>
          </a:p>
          <a:p>
            <a:r>
              <a:rPr lang="en-US" sz="1200"/>
              <a:t>  1. Perpendicular, uniform field: phi = EA</a:t>
            </a:r>
          </a:p>
          <a:p>
            <a:r>
              <a:rPr lang="en-US" sz="1200"/>
              <a:t>  2. At angle theta, uniform field: phi = EA cos(theta)</a:t>
            </a:r>
          </a:p>
          <a:p>
            <a:r>
              <a:rPr lang="en-US" sz="1200"/>
              <a:t>  3. General (non-uniform / curved): phi = integral of E . dA</a:t>
            </a:r>
          </a:p>
          <a:p>
            <a:r>
              <a:rPr lang="en-US" sz="1200"/>
              <a:t>  SI unit: N.m^2/C (or V.m).  Flux is a scalar.</a:t>
            </a:r>
          </a:p>
          <a:p>
            <a:endParaRPr lang="en-US" sz="1200"/>
          </a:p>
          <a:p>
            <a:r>
              <a:rPr lang="en-US" sz="1200" b="1"/>
              <a:t>WHITEBOARD ACTIVITY (3 min)</a:t>
            </a:r>
          </a:p>
          <a:p>
            <a:r>
              <a:rPr lang="en-US" sz="1200"/>
              <a:t>Students draw the rain analogy on mini whiteboards — three sketches (flat, tilted, edge-on) with matching formula beneath each. Share and compare.</a:t>
            </a:r>
          </a:p>
          <a:p>
            <a:endParaRPr lang="en-US" sz="1200"/>
          </a:p>
          <a:p>
            <a:r>
              <a:rPr lang="en-US" sz="1200" b="1"/>
              <a:t>EXIT TICKET PREVIEW</a:t>
            </a:r>
          </a:p>
          <a:p>
            <a:r>
              <a:rPr lang="en-US" sz="1200"/>
              <a:t>Write one sentence explaining electric flux to a friend who has never studied physics. Must include the word surface.</a:t>
            </a:r>
          </a:p>
          <a:p>
            <a:endParaRPr lang="en-US" sz="1200"/>
          </a:p>
          <a:p>
            <a:r>
              <a:rPr lang="en-US" sz="1200" b="1"/>
              <a:t>DIFFERENTIATION</a:t>
            </a:r>
          </a:p>
          <a:p>
            <a:r>
              <a:rPr lang="en-US" sz="1200"/>
              <a:t>For advanced students: hint that flux through a closed surface relates to the charge enclosed — a preview of Gauss's Law.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ELECTRIC CHARGE, FIELD LINES &amp; ELECTRIC FLUX</a:t>
            </a:r>
          </a:p>
          <a:p>
            <a:r>
              <a:rPr lang="en-US" sz="1200" b="1"/>
              <a:t>Unified Lesson Plan  |  Grade 9-12 Physics  |  ~50 min</a:t>
            </a:r>
          </a:p>
          <a:p>
            <a:endParaRPr lang="en-US" sz="1200"/>
          </a:p>
          <a:p>
            <a:r>
              <a:rPr lang="en-US" sz="1200" b="1"/>
              <a:t>SECTION 8 — GENERAL CASE &amp; LESSON WRAP-UP  [Slide 11 of 11]  (5 min)</a:t>
            </a:r>
          </a:p>
          <a:p>
            <a:endParaRPr lang="en-US" sz="1200"/>
          </a:p>
          <a:p>
            <a:r>
              <a:rPr lang="en-US" sz="1200" b="1"/>
              <a:t>SAY / DO</a:t>
            </a:r>
          </a:p>
          <a:p>
            <a:r>
              <a:rPr lang="en-US" sz="1200"/>
              <a:t>When E varies across the surface or the surface is curved, simple multiplication fails.</a:t>
            </a:r>
          </a:p>
          <a:p>
            <a:r>
              <a:rPr lang="en-US" sz="1200"/>
              <a:t>We break the surface into thousands of tiny flat tiles (dA), calculate flux through each, and sum — that sum is the integral.</a:t>
            </a:r>
          </a:p>
          <a:p>
            <a:r>
              <a:rPr lang="en-US" sz="1200"/>
              <a:t>General formula: phi = integral of E . dA  (most powerful form).</a:t>
            </a:r>
          </a:p>
          <a:p>
            <a:endParaRPr lang="en-US" sz="1200"/>
          </a:p>
          <a:p>
            <a:r>
              <a:rPr lang="en-US" sz="1200" b="1"/>
              <a:t>BOARD RECAP — ALL THREE CASES</a:t>
            </a:r>
          </a:p>
          <a:p>
            <a:r>
              <a:rPr lang="en-US" sz="1200"/>
              <a:t>  Case 1: Perpendicular, uniform  -&gt;  phi = EA</a:t>
            </a:r>
          </a:p>
          <a:p>
            <a:r>
              <a:rPr lang="en-US" sz="1200"/>
              <a:t>  Case 2: Angled, uniform         -&gt;  phi = EA cos(theta)</a:t>
            </a:r>
          </a:p>
          <a:p>
            <a:r>
              <a:rPr lang="en-US" sz="1200"/>
              <a:t>  Case 3: General                 -&gt;  phi = integral of E . dA</a:t>
            </a:r>
          </a:p>
          <a:p>
            <a:endParaRPr lang="en-US" sz="1200"/>
          </a:p>
          <a:p>
            <a:r>
              <a:rPr lang="en-US" sz="1200" b="1"/>
              <a:t>EXIT TICKET (3 min)</a:t>
            </a:r>
          </a:p>
          <a:p>
            <a:r>
              <a:rPr lang="en-US" sz="1200"/>
              <a:t>  1. Draw field lines for two positive charges near each other.</a:t>
            </a:r>
          </a:p>
          <a:p>
            <a:r>
              <a:rPr lang="en-US" sz="1200"/>
              <a:t>  2. E = 200 N/C through a 0.1 m^2 surface at 45 degrees — calculate the flux.</a:t>
            </a:r>
          </a:p>
          <a:p>
            <a:r>
              <a:rPr lang="en-US" sz="1200"/>
              <a:t>  3. In one sentence, explain why integration is needed for curved surfaces.</a:t>
            </a:r>
          </a:p>
          <a:p>
            <a:endParaRPr lang="en-US" sz="1200"/>
          </a:p>
          <a:p>
            <a:r>
              <a:rPr lang="en-US" sz="1200" b="1"/>
              <a:t>HOMEWORK</a:t>
            </a:r>
          </a:p>
          <a:p>
            <a:r>
              <a:rPr lang="en-US" sz="1200"/>
              <a:t>5 practice problems mixing all three flux cases + 1 conceptual question on field line properties.</a:t>
            </a:r>
          </a:p>
          <a:p>
            <a:endParaRPr lang="en-US" sz="1200"/>
          </a:p>
          <a:p>
            <a:r>
              <a:rPr lang="en-US" sz="1200" b="1"/>
              <a:t>LESSON REFLECTION (for the teacher)</a:t>
            </a:r>
          </a:p>
          <a:p>
            <a:r>
              <a:rPr lang="en-US" sz="1200"/>
              <a:t>Did the balloon hook engage students? Could they connect the rain analogy to the maths?</a:t>
            </a:r>
          </a:p>
          <a:p>
            <a:r>
              <a:rPr lang="en-US" sz="1200"/>
              <a:t>Did the notebook/cardboard demo help them grasp area vectors? Where did pacing feel rushed?</a:t>
            </a:r>
          </a:p>
          <a:p>
            <a:r>
              <a:rPr lang="en-US" sz="1200"/>
              <a:t>Adjust timing for next delivery based on where students struggled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1B70C-45E5-49C1-907B-FA8D0A200066}" type="slidenum">
              <a:rPr lang="en-IN" smtClean="0"/>
              <a:t>11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96850" y="174170"/>
            <a:ext cx="11766550" cy="6510523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endParaRPr lang="en-IN" dirty="0">
              <a:solidFill>
                <a:schemeClr val="tx2"/>
              </a:solidFill>
            </a:endParaRPr>
          </a:p>
          <a:p>
            <a:pPr algn="ctr"/>
            <a:r>
              <a:rPr lang="en-IN" dirty="0">
                <a:solidFill>
                  <a:schemeClr val="tx2"/>
                </a:solidFill>
              </a:rPr>
              <a:t>										Prepared by : </a:t>
            </a:r>
            <a:r>
              <a:rPr lang="en-IN" dirty="0" err="1">
                <a:solidFill>
                  <a:schemeClr val="tx2"/>
                </a:solidFill>
              </a:rPr>
              <a:t>Sumith</a:t>
            </a:r>
            <a:r>
              <a:rPr lang="en-IN" dirty="0">
                <a:solidFill>
                  <a:schemeClr val="tx2"/>
                </a:solidFill>
              </a:rPr>
              <a:t> P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CBE55FB-6D52-3AF3-34D0-7F56A58CE7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7657" y="5254174"/>
            <a:ext cx="1135743" cy="113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110.png"/><Relationship Id="rId21" Type="http://schemas.openxmlformats.org/officeDocument/2006/relationships/image" Target="../media/image17.png"/><Relationship Id="rId7" Type="http://schemas.openxmlformats.org/officeDocument/2006/relationships/image" Target="../media/image310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0"/>
          <p:cNvSpPr/>
          <p:nvPr/>
        </p:nvSpPr>
        <p:spPr>
          <a:xfrm>
            <a:off x="609600" y="274638"/>
            <a:ext cx="10972800" cy="6096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r>
              <a:rPr lang="en-IN" sz="3200" b="1">
                <a:solidFill>
                  <a:srgbClr val="002060"/>
                </a:solidFill>
                <a:latin typeface="Georgia"/>
              </a:rPr>
              <a:t>Electric Charge &amp; Field Concept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E94B836-77D8-4610-A0F1-4E051906906D}"/>
              </a:ext>
            </a:extLst>
          </p:cNvPr>
          <p:cNvSpPr/>
          <p:nvPr/>
        </p:nvSpPr>
        <p:spPr>
          <a:xfrm>
            <a:off x="4018210" y="2643389"/>
            <a:ext cx="824248" cy="853225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436448" h="436448"/>
            <a:bevelB w="436448" h="436448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+Q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C8DE2B-E959-40F9-9EA1-35CBBEBF6C47}"/>
              </a:ext>
            </a:extLst>
          </p:cNvPr>
          <p:cNvSpPr/>
          <p:nvPr/>
        </p:nvSpPr>
        <p:spPr>
          <a:xfrm>
            <a:off x="4842458" y="2829569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306B8D-43FE-4882-AE3D-973D06ABD304}"/>
              </a:ext>
            </a:extLst>
          </p:cNvPr>
          <p:cNvSpPr/>
          <p:nvPr/>
        </p:nvSpPr>
        <p:spPr>
          <a:xfrm>
            <a:off x="3903398" y="3310151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D92533-6E40-497B-8366-FE163236CD74}"/>
              </a:ext>
            </a:extLst>
          </p:cNvPr>
          <p:cNvSpPr/>
          <p:nvPr/>
        </p:nvSpPr>
        <p:spPr>
          <a:xfrm>
            <a:off x="4612834" y="3428999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1E72306-27E1-43BE-A6A3-C12409FB2F27}"/>
              </a:ext>
            </a:extLst>
          </p:cNvPr>
          <p:cNvSpPr/>
          <p:nvPr/>
        </p:nvSpPr>
        <p:spPr>
          <a:xfrm>
            <a:off x="3938544" y="2710720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115628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11111E-6 L 0.53281 0.0173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41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26771 0.3444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11111E-6 L 0.13984 0.3775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2" y="1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122 -0.2719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4" y="-1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5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0"/>
          <p:cNvSpPr/>
          <p:nvPr/>
        </p:nvSpPr>
        <p:spPr>
          <a:xfrm>
            <a:off x="609600" y="5900000"/>
            <a:ext cx="7500000" cy="5000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l"/>
            <a:r>
              <a:rPr lang="en-IN" sz="2400" b="1">
                <a:solidFill>
                  <a:srgbClr val="002060"/>
                </a:solidFill>
                <a:latin typeface="Georgia"/>
              </a:rPr>
              <a:t>Electric Field Lines from a Point Charge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12BDBE-3FF4-45F2-8D91-FFED0CFE4168}"/>
              </a:ext>
            </a:extLst>
          </p:cNvPr>
          <p:cNvCxnSpPr>
            <a:cxnSpLocks/>
          </p:cNvCxnSpPr>
          <p:nvPr/>
        </p:nvCxnSpPr>
        <p:spPr>
          <a:xfrm>
            <a:off x="4824579" y="2965822"/>
            <a:ext cx="6612678" cy="101444"/>
          </a:xfrm>
          <a:prstGeom prst="line">
            <a:avLst/>
          </a:prstGeom>
          <a:ln w="571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10D8BC-8047-4E4D-873E-3506547A15FE}"/>
              </a:ext>
            </a:extLst>
          </p:cNvPr>
          <p:cNvCxnSpPr>
            <a:cxnSpLocks/>
          </p:cNvCxnSpPr>
          <p:nvPr/>
        </p:nvCxnSpPr>
        <p:spPr>
          <a:xfrm>
            <a:off x="4674104" y="3462807"/>
            <a:ext cx="1635364" cy="2791549"/>
          </a:xfrm>
          <a:prstGeom prst="line">
            <a:avLst/>
          </a:prstGeom>
          <a:ln w="571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BB6DDE-A2FA-4FAF-8D27-9846D22F900F}"/>
              </a:ext>
            </a:extLst>
          </p:cNvPr>
          <p:cNvCxnSpPr>
            <a:cxnSpLocks/>
          </p:cNvCxnSpPr>
          <p:nvPr/>
        </p:nvCxnSpPr>
        <p:spPr>
          <a:xfrm flipH="1" flipV="1">
            <a:off x="2569111" y="730574"/>
            <a:ext cx="1532651" cy="1990670"/>
          </a:xfrm>
          <a:prstGeom prst="line">
            <a:avLst/>
          </a:prstGeom>
          <a:ln w="571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8C94FA-E4C8-4B96-BAC6-E630EED030D5}"/>
              </a:ext>
            </a:extLst>
          </p:cNvPr>
          <p:cNvCxnSpPr>
            <a:cxnSpLocks/>
          </p:cNvCxnSpPr>
          <p:nvPr/>
        </p:nvCxnSpPr>
        <p:spPr>
          <a:xfrm flipH="1">
            <a:off x="682063" y="3428999"/>
            <a:ext cx="3344650" cy="2446239"/>
          </a:xfrm>
          <a:prstGeom prst="line">
            <a:avLst/>
          </a:prstGeom>
          <a:ln w="571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EE94B836-77D8-4610-A0F1-4E051906906D}"/>
              </a:ext>
            </a:extLst>
          </p:cNvPr>
          <p:cNvSpPr/>
          <p:nvPr/>
        </p:nvSpPr>
        <p:spPr>
          <a:xfrm>
            <a:off x="4018210" y="2643389"/>
            <a:ext cx="824248" cy="853225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436448" h="436448"/>
            <a:bevelB w="436448" h="436448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+Q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C8DE2B-E959-40F9-9EA1-35CBBEBF6C47}"/>
              </a:ext>
            </a:extLst>
          </p:cNvPr>
          <p:cNvSpPr/>
          <p:nvPr/>
        </p:nvSpPr>
        <p:spPr>
          <a:xfrm>
            <a:off x="4842458" y="2829569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306B8D-43FE-4882-AE3D-973D06ABD304}"/>
              </a:ext>
            </a:extLst>
          </p:cNvPr>
          <p:cNvSpPr/>
          <p:nvPr/>
        </p:nvSpPr>
        <p:spPr>
          <a:xfrm>
            <a:off x="3976297" y="3257306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D92533-6E40-497B-8366-FE163236CD74}"/>
              </a:ext>
            </a:extLst>
          </p:cNvPr>
          <p:cNvSpPr/>
          <p:nvPr/>
        </p:nvSpPr>
        <p:spPr>
          <a:xfrm>
            <a:off x="4567795" y="3377765"/>
            <a:ext cx="229624" cy="237697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1E72306-27E1-43BE-A6A3-C12409FB2F27}"/>
              </a:ext>
            </a:extLst>
          </p:cNvPr>
          <p:cNvSpPr/>
          <p:nvPr/>
        </p:nvSpPr>
        <p:spPr>
          <a:xfrm>
            <a:off x="4008368" y="2591872"/>
            <a:ext cx="229624" cy="258744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121589" h="121589"/>
            <a:bevelB w="121589" h="1215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148355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255 L 0.53281 0.017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28" y="74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0.26771 0.3444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1722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6 L 0.12318 0.3856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" y="1925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59259E-6 L -0.14101 -0.3141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57" y="-1571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/>
          <p:nvPr/>
        </p:nvSpPr>
        <p:spPr>
          <a:xfrm>
            <a:off x="609600" y="1600200"/>
            <a:ext cx="10972800" cy="7620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r>
              <a:rPr lang="en-IN" sz="4000" b="1">
                <a:solidFill>
                  <a:srgbClr val="002060"/>
                </a:solidFill>
                <a:latin typeface="Georgia"/>
              </a:rPr>
              <a:t>What Are Electric Field Lines?</a:t>
            </a:r>
          </a:p>
        </p:txBody>
      </p:sp>
      <p:sp>
        <p:nvSpPr>
          <p:cNvPr id="3" name="Subtitle 3"/>
          <p:cNvSpPr/>
          <p:nvPr/>
        </p:nvSpPr>
        <p:spPr>
          <a:xfrm>
            <a:off x="1524000" y="2590800"/>
            <a:ext cx="9144000" cy="1524000"/>
          </a:xfrm>
          <a:prstGeom prst="rect">
            <a:avLst/>
          </a:prstGeom>
          <a:noFill/>
          <a:ln>
            <a:noFill/>
          </a:ln>
        </p:spPr>
        <p:txBody>
          <a:bodyPr rtlCol="0" anchor="t"/>
          <a:lstStyle/>
          <a:p>
            <a:pPr algn="ctr"/>
            <a:r>
              <a:rPr lang="en-IN" sz="2000" dirty="0">
                <a:solidFill>
                  <a:srgbClr val="404040"/>
                </a:solidFill>
                <a:latin typeface="Calibri"/>
              </a:rPr>
              <a:t>Imaginary curves drawn in a region of space to indicate the direction and relative strength of the electric field at various points. It is the path followed by a positive test charge placed in a field, if it is free to move.</a:t>
            </a:r>
          </a:p>
          <a:p>
            <a:pPr algn="ctr"/>
            <a:r>
              <a:rPr lang="en-IN" sz="1600" i="1" dirty="0">
                <a:solidFill>
                  <a:srgbClr val="555555"/>
                </a:solidFill>
                <a:latin typeface="Calibri"/>
              </a:rPr>
              <a:t>Introduced by Michael Faraday to visualize electric fields</a:t>
            </a:r>
          </a:p>
        </p:txBody>
      </p:sp>
    </p:spTree>
    <p:extLst>
      <p:ext uri="{BB962C8B-B14F-4D97-AF65-F5344CB8AC3E}">
        <p14:creationId xmlns:p14="http://schemas.microsoft.com/office/powerpoint/2010/main" val="3018028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0"/>
          <p:cNvSpPr/>
          <p:nvPr/>
        </p:nvSpPr>
        <p:spPr>
          <a:xfrm>
            <a:off x="609600" y="100000"/>
            <a:ext cx="10972800" cy="500000"/>
          </a:xfrm>
          <a:prstGeom prst="rect">
            <a:avLst/>
          </a:prstGeom>
          <a:noFill/>
          <a:ln>
            <a:noFill/>
          </a:ln>
        </p:spPr>
        <p:txBody>
          <a:bodyPr rtlCol="0" anchor="ctr"/>
          <a:lstStyle/>
          <a:p>
            <a:pPr algn="ctr"/>
            <a:r>
              <a:rPr lang="en-IN" sz="2800" b="1">
                <a:solidFill>
                  <a:srgbClr val="002060"/>
                </a:solidFill>
                <a:latin typeface="Georgia"/>
              </a:rPr>
              <a:t>Electric Field Patterns</a:t>
            </a:r>
          </a:p>
        </p:txBody>
      </p:sp>
      <p:sp>
        <p:nvSpPr>
          <p:cNvPr id="21" name="Label Left"/>
          <p:cNvSpPr/>
          <p:nvPr/>
        </p:nvSpPr>
        <p:spPr>
          <a:xfrm>
            <a:off x="769255" y="3100000"/>
            <a:ext cx="3309259" cy="400000"/>
          </a:xfrm>
          <a:prstGeom prst="rect">
            <a:avLst/>
          </a:prstGeom>
          <a:noFill/>
          <a:ln>
            <a:noFill/>
          </a:ln>
        </p:spPr>
        <p:txBody>
          <a:bodyPr rtlCol="0" anchor="t"/>
          <a:lstStyle/>
          <a:p>
            <a:pPr algn="ctr"/>
            <a:r>
              <a:rPr lang="en-IN" sz="1400" b="1">
                <a:solidFill>
                  <a:srgbClr val="404040"/>
                </a:solidFill>
                <a:latin typeface="Calibri"/>
              </a:rPr>
              <a:t>Like Charges (+ +)</a:t>
            </a:r>
          </a:p>
        </p:txBody>
      </p:sp>
      <p:sp>
        <p:nvSpPr>
          <p:cNvPr id="22" name="Label Right"/>
          <p:cNvSpPr/>
          <p:nvPr/>
        </p:nvSpPr>
        <p:spPr>
          <a:xfrm>
            <a:off x="8113486" y="3100000"/>
            <a:ext cx="3309259" cy="400000"/>
          </a:xfrm>
          <a:prstGeom prst="rect">
            <a:avLst/>
          </a:prstGeom>
          <a:noFill/>
          <a:ln>
            <a:noFill/>
          </a:ln>
        </p:spPr>
        <p:txBody>
          <a:bodyPr rtlCol="0" anchor="t"/>
          <a:lstStyle/>
          <a:p>
            <a:pPr algn="ctr"/>
            <a:r>
              <a:rPr lang="en-IN" sz="1400" b="1">
                <a:solidFill>
                  <a:srgbClr val="404040"/>
                </a:solidFill>
                <a:latin typeface="Calibri"/>
              </a:rPr>
              <a:t>Like Charges (- -)</a:t>
            </a:r>
          </a:p>
        </p:txBody>
      </p:sp>
      <p:sp>
        <p:nvSpPr>
          <p:cNvPr id="23" name="Label Center"/>
          <p:cNvSpPr/>
          <p:nvPr/>
        </p:nvSpPr>
        <p:spPr>
          <a:xfrm>
            <a:off x="4078514" y="6100000"/>
            <a:ext cx="4033632" cy="400000"/>
          </a:xfrm>
          <a:prstGeom prst="rect">
            <a:avLst/>
          </a:prstGeom>
          <a:noFill/>
          <a:ln>
            <a:noFill/>
          </a:ln>
        </p:spPr>
        <p:txBody>
          <a:bodyPr rtlCol="0" anchor="t"/>
          <a:lstStyle/>
          <a:p>
            <a:pPr algn="ctr"/>
            <a:r>
              <a:rPr lang="en-IN" sz="1400" b="1">
                <a:solidFill>
                  <a:srgbClr val="404040"/>
                </a:solidFill>
                <a:latin typeface="Calibri"/>
              </a:rPr>
              <a:t>Unlike Charges (+ -)</a:t>
            </a:r>
          </a:p>
        </p:txBody>
      </p:sp>
      <p:pic>
        <p:nvPicPr>
          <p:cNvPr id="3" name="Picture 2" descr="Electric Fields - StickMan Physics">
            <a:extLst>
              <a:ext uri="{FF2B5EF4-FFF2-40B4-BE49-F238E27FC236}">
                <a16:creationId xmlns:a16="http://schemas.microsoft.com/office/drawing/2014/main" id="{2A41F8EB-3215-4D4F-B047-F8E247ACE3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514" y="3056263"/>
            <a:ext cx="4033632" cy="30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ectric field created by two standing negative charges next to each other">
            <a:extLst>
              <a:ext uri="{FF2B5EF4-FFF2-40B4-BE49-F238E27FC236}">
                <a16:creationId xmlns:a16="http://schemas.microsoft.com/office/drawing/2014/main" id="{D543506C-EC01-4C60-9E9D-5B32A9F816B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486" y="574319"/>
            <a:ext cx="3309259" cy="24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lectric field created by two positive standing charges next to each other">
            <a:extLst>
              <a:ext uri="{FF2B5EF4-FFF2-40B4-BE49-F238E27FC236}">
                <a16:creationId xmlns:a16="http://schemas.microsoft.com/office/drawing/2014/main" id="{2838109C-F935-4CE5-ACA6-69B6BEA8528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55" y="574319"/>
            <a:ext cx="3309259" cy="24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96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819B7-C3B3-4FBA-BDEB-09AFDAEBFF08}"/>
              </a:ext>
            </a:extLst>
          </p:cNvPr>
          <p:cNvSpPr/>
          <p:nvPr/>
        </p:nvSpPr>
        <p:spPr>
          <a:xfrm>
            <a:off x="699751" y="888642"/>
            <a:ext cx="7723032" cy="42886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t"/>
          <a:lstStyle/>
          <a:p>
            <a:r>
              <a:rPr lang="en-IN" sz="2800" b="1">
                <a:solidFill>
                  <a:srgbClr val="002060"/>
                </a:solidFill>
                <a:latin typeface="Georgia"/>
              </a:rPr>
              <a:t>Properties of Electric Field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Originate from positive charges (+)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Terminate at negative charges (-)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Always continuous and smooth curves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Perpendicular to the charged surface at origin and termination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The tangent at any point indicates the direction of the electric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Two field lines can never intersect each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1800" b="1">
                <a:solidFill>
                  <a:srgbClr val="002060"/>
                </a:solidFill>
              </a:rPr>
              <a:t>Greater density of lines indicates stronger field intensity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IN" sz="2400" b="1" dirty="0">
              <a:solidFill>
                <a:srgbClr val="002060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A57BEF2-DA5C-483E-A8A3-B28A58964F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533" y="749858"/>
            <a:ext cx="3148032" cy="236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lectric field created by a negative standing charge">
            <a:extLst>
              <a:ext uri="{FF2B5EF4-FFF2-40B4-BE49-F238E27FC236}">
                <a16:creationId xmlns:a16="http://schemas.microsoft.com/office/drawing/2014/main" id="{5E14276E-18E9-4FEB-9B41-5561AC72D90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533" y="3608334"/>
            <a:ext cx="3148032" cy="236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lectric Fields - StickMan Physics">
            <a:extLst>
              <a:ext uri="{FF2B5EF4-FFF2-40B4-BE49-F238E27FC236}">
                <a16:creationId xmlns:a16="http://schemas.microsoft.com/office/drawing/2014/main" id="{CEA127E0-EEA6-4430-B474-471B3C927D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158" y="749858"/>
            <a:ext cx="3148033" cy="236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c 5">
            <a:extLst>
              <a:ext uri="{FF2B5EF4-FFF2-40B4-BE49-F238E27FC236}">
                <a16:creationId xmlns:a16="http://schemas.microsoft.com/office/drawing/2014/main" id="{EF201ECF-D356-4DF1-8430-001D57FE2158}"/>
              </a:ext>
            </a:extLst>
          </p:cNvPr>
          <p:cNvSpPr/>
          <p:nvPr/>
        </p:nvSpPr>
        <p:spPr>
          <a:xfrm>
            <a:off x="5103165" y="1760401"/>
            <a:ext cx="2428469" cy="1196057"/>
          </a:xfrm>
          <a:prstGeom prst="arc">
            <a:avLst>
              <a:gd name="adj1" fmla="val 10706151"/>
              <a:gd name="adj2" fmla="val 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413BDA4D-0748-4A2C-B755-833632B48340}"/>
              </a:ext>
            </a:extLst>
          </p:cNvPr>
          <p:cNvSpPr/>
          <p:nvPr/>
        </p:nvSpPr>
        <p:spPr>
          <a:xfrm>
            <a:off x="4561267" y="5053319"/>
            <a:ext cx="2428469" cy="1196057"/>
          </a:xfrm>
          <a:prstGeom prst="arc">
            <a:avLst>
              <a:gd name="adj1" fmla="val 10706151"/>
              <a:gd name="adj2" fmla="val 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1D45CE22-6A05-4F55-B6F7-F68A9EA73889}"/>
              </a:ext>
            </a:extLst>
          </p:cNvPr>
          <p:cNvSpPr/>
          <p:nvPr/>
        </p:nvSpPr>
        <p:spPr>
          <a:xfrm>
            <a:off x="3599501" y="4900375"/>
            <a:ext cx="2428469" cy="1196057"/>
          </a:xfrm>
          <a:prstGeom prst="arc">
            <a:avLst>
              <a:gd name="adj1" fmla="val 11292201"/>
              <a:gd name="adj2" fmla="val 716802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740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centLine"/>
          <p:cNvSpPr/>
          <p:nvPr/>
        </p:nvSpPr>
        <p:spPr>
          <a:xfrm>
            <a:off x="4572000" y="2350000"/>
            <a:ext cx="3048000" cy="0"/>
          </a:xfrm>
          <a:prstGeom prst="line">
            <a:avLst/>
          </a:prstGeom>
          <a:ln w="28575">
            <a:solidFill>
              <a:srgbClr val="F9E795"/>
            </a:solidFill>
          </a:ln>
        </p:spPr>
        <p:txBody>
          <a:bodyPr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2" name="Title"/>
          <p:cNvSpPr txBox="1"/>
          <p:nvPr/>
        </p:nvSpPr>
        <p:spPr>
          <a:xfrm>
            <a:off x="914400" y="1100000"/>
            <a:ext cx="10363200" cy="12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ambria"/>
              </a:rPr>
              <a:t>Electric Flux</a:t>
            </a:r>
          </a:p>
        </p:txBody>
      </p:sp>
      <p:sp>
        <p:nvSpPr>
          <p:cNvPr id="3" name="Subtitle"/>
          <p:cNvSpPr txBox="1"/>
          <p:nvPr/>
        </p:nvSpPr>
        <p:spPr>
          <a:xfrm>
            <a:off x="1524000" y="2500000"/>
            <a:ext cx="9144000" cy="6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400" i="1">
                <a:solidFill>
                  <a:srgbClr val="002060"/>
                </a:solidFill>
                <a:latin typeface="Calibri"/>
              </a:rPr>
              <a:t>How much of an electric field passes through a surface?</a:t>
            </a:r>
          </a:p>
        </p:txBody>
      </p:sp>
      <p:sp>
        <p:nvSpPr>
          <p:cNvPr id="4" name="WhyItMatters"/>
          <p:cNvSpPr txBox="1"/>
          <p:nvPr/>
        </p:nvSpPr>
        <p:spPr>
          <a:xfrm>
            <a:off x="1524000" y="3600000"/>
            <a:ext cx="9144000" cy="24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en-US" sz="2000" b="1">
                <a:solidFill>
                  <a:srgbClr val="002060"/>
                </a:solidFill>
                <a:latin typeface="Cambria"/>
              </a:rPr>
              <a:t>Why It Matters</a:t>
            </a:r>
          </a:p>
          <a:p>
            <a:pPr algn="ctr">
              <a:spcBef>
                <a:spcPts val="600"/>
              </a:spcBef>
            </a:pPr>
            <a:r>
              <a:rPr lang="en-US" sz="1800">
                <a:solidFill>
                  <a:srgbClr val="002060"/>
                </a:solidFill>
                <a:latin typeface="Calibri"/>
              </a:rPr>
              <a:t>Electric flux is the foundation of Gauss’s Law — one of</a:t>
            </a:r>
          </a:p>
          <a:p>
            <a:pPr algn="ctr"/>
            <a:r>
              <a:rPr lang="en-US" sz="1800">
                <a:solidFill>
                  <a:srgbClr val="002060"/>
                </a:solidFill>
                <a:latin typeface="Calibri"/>
              </a:rPr>
              <a:t>Maxwell’s equations that governs all of electromagnetism.</a:t>
            </a:r>
          </a:p>
          <a:p>
            <a:pPr algn="ctr">
              <a:spcBef>
                <a:spcPts val="400"/>
              </a:spcBef>
            </a:pPr>
            <a:r>
              <a:rPr lang="en-US" sz="1800">
                <a:solidFill>
                  <a:srgbClr val="002060"/>
                </a:solidFill>
                <a:latin typeface="Calibri"/>
              </a:rPr>
              <a:t>It helps us calculate electric fields for symmetric charge</a:t>
            </a:r>
          </a:p>
          <a:p>
            <a:pPr algn="ctr"/>
            <a:r>
              <a:rPr lang="en-US" sz="1800">
                <a:solidFill>
                  <a:srgbClr val="002060"/>
                </a:solidFill>
                <a:latin typeface="Calibri"/>
              </a:rPr>
              <a:t>distributions without complex integration.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52529ADB-F788-4D9B-932A-59BEFC53ABBF}"/>
              </a:ext>
            </a:extLst>
          </p:cNvPr>
          <p:cNvGrpSpPr/>
          <p:nvPr/>
        </p:nvGrpSpPr>
        <p:grpSpPr>
          <a:xfrm>
            <a:off x="4635227" y="1217672"/>
            <a:ext cx="5169721" cy="3038140"/>
            <a:chOff x="4635227" y="1217672"/>
            <a:chExt cx="5169721" cy="303814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81CEB18-0DFA-4B0E-814C-7D44B48555A4}"/>
                </a:ext>
              </a:extLst>
            </p:cNvPr>
            <p:cNvGrpSpPr/>
            <p:nvPr/>
          </p:nvGrpSpPr>
          <p:grpSpPr>
            <a:xfrm>
              <a:off x="4635227" y="1217672"/>
              <a:ext cx="1741909" cy="3038140"/>
              <a:chOff x="4624003" y="1100614"/>
              <a:chExt cx="1998679" cy="3159298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327941B-285B-4B18-80BC-1C1B9C4F817E}"/>
                  </a:ext>
                </a:extLst>
              </p:cNvPr>
              <p:cNvGrpSpPr/>
              <p:nvPr/>
            </p:nvGrpSpPr>
            <p:grpSpPr>
              <a:xfrm>
                <a:off x="4624003" y="1100614"/>
                <a:ext cx="1559004" cy="2622791"/>
                <a:chOff x="4620057" y="1125689"/>
                <a:chExt cx="1559004" cy="2622791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F99D4CDA-7D83-461C-B203-D974BC62693C}"/>
                    </a:ext>
                  </a:extLst>
                </p:cNvPr>
                <p:cNvGrpSpPr/>
                <p:nvPr/>
              </p:nvGrpSpPr>
              <p:grpSpPr>
                <a:xfrm>
                  <a:off x="4620057" y="1125689"/>
                  <a:ext cx="1559004" cy="2622791"/>
                  <a:chOff x="4620057" y="1125689"/>
                  <a:chExt cx="1559004" cy="2622791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8BF960C2-6582-4771-AEAE-0BE8052FD102}"/>
                      </a:ext>
                    </a:extLst>
                  </p:cNvPr>
                  <p:cNvGrpSpPr/>
                  <p:nvPr/>
                </p:nvGrpSpPr>
                <p:grpSpPr>
                  <a:xfrm>
                    <a:off x="4620057" y="1125689"/>
                    <a:ext cx="1559004" cy="2622791"/>
                    <a:chOff x="4620057" y="1125689"/>
                    <a:chExt cx="1559004" cy="2622791"/>
                  </a:xfrm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0720777D-0D87-4C4B-9B4B-C0EA839EB4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9159" y="1125689"/>
                      <a:ext cx="1399902" cy="2622791"/>
                      <a:chOff x="4824052" y="1126682"/>
                      <a:chExt cx="1399902" cy="2622791"/>
                    </a:xfrm>
                  </p:grpSpPr>
                  <p:sp>
                    <p:nvSpPr>
                      <p:cNvPr id="2" name="Parallelogram 1">
                        <a:extLst>
                          <a:ext uri="{FF2B5EF4-FFF2-40B4-BE49-F238E27FC236}">
                            <a16:creationId xmlns:a16="http://schemas.microsoft.com/office/drawing/2014/main" id="{B23F5C4A-D9C2-435F-A170-82B0E67918E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 flipV="1">
                        <a:off x="4410505" y="1936024"/>
                        <a:ext cx="2622791" cy="1004107"/>
                      </a:xfrm>
                      <a:prstGeom prst="parallelogram">
                        <a:avLst>
                          <a:gd name="adj" fmla="val 48130"/>
                        </a:avLst>
                      </a:prstGeom>
                      <a:solidFill>
                        <a:srgbClr val="00206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accent4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2400" b="1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id="{14D6E830-697F-4CAD-9C1A-9E789DDBEF4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887648" y="2895793"/>
                        <a:ext cx="0" cy="767191"/>
                      </a:xfrm>
                      <a:prstGeom prst="line">
                        <a:avLst/>
                      </a:prstGeom>
                      <a:ln>
                        <a:headEnd type="oval"/>
                        <a:tailEnd type="oval"/>
                      </a:ln>
                    </p:spPr>
                    <p:style>
                      <a:lnRef idx="2">
                        <a:schemeClr val="accent4"/>
                      </a:lnRef>
                      <a:fillRef idx="0">
                        <a:schemeClr val="accent4"/>
                      </a:fillRef>
                      <a:effectRef idx="1">
                        <a:schemeClr val="accent4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Straight Connector 64">
                        <a:extLst>
                          <a:ext uri="{FF2B5EF4-FFF2-40B4-BE49-F238E27FC236}">
                            <a16:creationId xmlns:a16="http://schemas.microsoft.com/office/drawing/2014/main" id="{6337F051-70C7-44DC-8AED-141C67415B6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824052" y="1746658"/>
                        <a:ext cx="0" cy="767191"/>
                      </a:xfrm>
                      <a:prstGeom prst="line">
                        <a:avLst/>
                      </a:prstGeom>
                      <a:ln>
                        <a:headEnd type="oval"/>
                        <a:tailEnd type="oval"/>
                      </a:ln>
                    </p:spPr>
                    <p:style>
                      <a:lnRef idx="2">
                        <a:schemeClr val="accent4"/>
                      </a:lnRef>
                      <a:fillRef idx="0">
                        <a:schemeClr val="accent4"/>
                      </a:fillRef>
                      <a:effectRef idx="1">
                        <a:schemeClr val="accent4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" name="Arc 3">
                        <a:extLst>
                          <a:ext uri="{FF2B5EF4-FFF2-40B4-BE49-F238E27FC236}">
                            <a16:creationId xmlns:a16="http://schemas.microsoft.com/office/drawing/2014/main" id="{AF9853A7-FF1F-4E63-B634-96012B230A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0941" y="1692906"/>
                        <a:ext cx="454291" cy="366111"/>
                      </a:xfrm>
                      <a:prstGeom prst="arc">
                        <a:avLst>
                          <a:gd name="adj1" fmla="val 18976745"/>
                          <a:gd name="adj2" fmla="val 8678199"/>
                        </a:avLst>
                      </a:prstGeom>
                      <a:ln>
                        <a:tailEnd type="triangle"/>
                      </a:ln>
                    </p:spPr>
                    <p:style>
                      <a:lnRef idx="3">
                        <a:schemeClr val="accent4"/>
                      </a:lnRef>
                      <a:fillRef idx="0">
                        <a:schemeClr val="accent4"/>
                      </a:fillRef>
                      <a:effectRef idx="2">
                        <a:schemeClr val="accent4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59" name="Rectangle 58">
                          <a:extLst>
                            <a:ext uri="{FF2B5EF4-FFF2-40B4-BE49-F238E27FC236}">
                              <a16:creationId xmlns:a16="http://schemas.microsoft.com/office/drawing/2014/main" id="{006A568B-2D0F-44F7-AA02-BEBDA9C5E5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20057" y="2598058"/>
                          <a:ext cx="424289" cy="384061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oMath>
                            </m:oMathPara>
                          </a14:m>
                          <a:endParaRPr lang="en-IN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59" name="Rectangle 58">
                          <a:extLst>
                            <a:ext uri="{FF2B5EF4-FFF2-40B4-BE49-F238E27FC236}">
                              <a16:creationId xmlns:a16="http://schemas.microsoft.com/office/drawing/2014/main" id="{006A568B-2D0F-44F7-AA02-BEBDA9C5E523}"/>
                            </a:ext>
                          </a:extLst>
                        </p:cNvPr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4620057" y="2598058"/>
                          <a:ext cx="424289" cy="384061"/>
                        </a:xfrm>
                        <a:prstGeom prst="rect">
                          <a:avLst/>
                        </a:prstGeom>
                        <a:blipFill>
                          <a:blip r:embed="rId3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IN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" name="TextBox 2">
                        <a:extLst>
                          <a:ext uri="{FF2B5EF4-FFF2-40B4-BE49-F238E27FC236}">
                            <a16:creationId xmlns:a16="http://schemas.microsoft.com/office/drawing/2014/main" id="{9776CB2F-7C0F-4A4D-9F39-BFE00E8357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88775" y="2020545"/>
                        <a:ext cx="217404" cy="28804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I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m:oMathPara>
                        </a14:m>
                        <a:endParaRPr lang="en-IN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3" name="TextBox 2">
                        <a:extLst>
                          <a:ext uri="{FF2B5EF4-FFF2-40B4-BE49-F238E27FC236}">
                            <a16:creationId xmlns:a16="http://schemas.microsoft.com/office/drawing/2014/main" id="{9776CB2F-7C0F-4A4D-9F39-BFE00E8357F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588775" y="2020545"/>
                        <a:ext cx="217404" cy="288046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l="-32258" r="-22581" b="-6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4A453D0B-80D8-43B4-9511-476DE796B10F}"/>
                    </a:ext>
                  </a:extLst>
                </p:cNvPr>
                <p:cNvGrpSpPr/>
                <p:nvPr/>
              </p:nvGrpSpPr>
              <p:grpSpPr>
                <a:xfrm>
                  <a:off x="5244369" y="3304646"/>
                  <a:ext cx="471972" cy="368547"/>
                  <a:chOff x="5244369" y="3304646"/>
                  <a:chExt cx="471972" cy="368547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48A0B9BB-A197-4591-9AC7-2CB37C9A03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44369" y="3308231"/>
                    <a:ext cx="471972" cy="1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  <a:tailEnd type="none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19488581-E40E-472C-ABC1-0AC5F98401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684189" y="3304646"/>
                    <a:ext cx="6395" cy="368547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  <a:tailEnd type="none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511C981-1789-4FB1-89AB-8910033F489A}"/>
                  </a:ext>
                </a:extLst>
              </p:cNvPr>
              <p:cNvSpPr txBox="1"/>
              <p:nvPr/>
            </p:nvSpPr>
            <p:spPr>
              <a:xfrm>
                <a:off x="5332792" y="3875851"/>
                <a:ext cx="289137" cy="384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b="1" dirty="0">
                    <a:solidFill>
                      <a:srgbClr val="FF0000"/>
                    </a:solidFill>
                    <a:latin typeface="+mj-lt"/>
                  </a:rPr>
                  <a:t>f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1FD865B-B92E-4C93-99FF-89AEB8777831}"/>
                  </a:ext>
                </a:extLst>
              </p:cNvPr>
              <p:cNvSpPr txBox="1"/>
              <p:nvPr/>
            </p:nvSpPr>
            <p:spPr>
              <a:xfrm>
                <a:off x="6282044" y="2956010"/>
                <a:ext cx="340638" cy="384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b="1" dirty="0">
                    <a:solidFill>
                      <a:srgbClr val="FF0000"/>
                    </a:solidFill>
                    <a:latin typeface="+mj-lt"/>
                  </a:rPr>
                  <a:t>e</a:t>
                </a:r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6DDE95E-26E1-4F0E-8DE5-2C8E420FBAEB}"/>
                </a:ext>
              </a:extLst>
            </p:cNvPr>
            <p:cNvSpPr/>
            <p:nvPr/>
          </p:nvSpPr>
          <p:spPr>
            <a:xfrm>
              <a:off x="5162641" y="3316514"/>
              <a:ext cx="4642307" cy="426266"/>
            </a:xfrm>
            <a:custGeom>
              <a:avLst/>
              <a:gdLst>
                <a:gd name="connsiteX0" fmla="*/ 0 w 7109138"/>
                <a:gd name="connsiteY0" fmla="*/ 631065 h 631065"/>
                <a:gd name="connsiteX1" fmla="*/ 1300767 w 7109138"/>
                <a:gd name="connsiteY1" fmla="*/ 0 h 631065"/>
                <a:gd name="connsiteX2" fmla="*/ 7109138 w 7109138"/>
                <a:gd name="connsiteY2" fmla="*/ 51516 h 631065"/>
                <a:gd name="connsiteX3" fmla="*/ 5975797 w 7109138"/>
                <a:gd name="connsiteY3" fmla="*/ 618186 h 631065"/>
                <a:gd name="connsiteX4" fmla="*/ 0 w 7109138"/>
                <a:gd name="connsiteY4" fmla="*/ 631065 h 63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9138" h="631065">
                  <a:moveTo>
                    <a:pt x="0" y="631065"/>
                  </a:moveTo>
                  <a:lnTo>
                    <a:pt x="1300767" y="0"/>
                  </a:lnTo>
                  <a:lnTo>
                    <a:pt x="7109138" y="51516"/>
                  </a:lnTo>
                  <a:lnTo>
                    <a:pt x="5975797" y="618186"/>
                  </a:lnTo>
                  <a:lnTo>
                    <a:pt x="0" y="631065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D6007DB-74B6-4B33-8049-C6DA8DE9F3CA}"/>
              </a:ext>
            </a:extLst>
          </p:cNvPr>
          <p:cNvGrpSpPr/>
          <p:nvPr/>
        </p:nvGrpSpPr>
        <p:grpSpPr>
          <a:xfrm>
            <a:off x="5004281" y="875118"/>
            <a:ext cx="5135016" cy="3189637"/>
            <a:chOff x="4971750" y="857855"/>
            <a:chExt cx="5149720" cy="329627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77BC977-574C-4E37-82A2-750FE5C98664}"/>
                </a:ext>
              </a:extLst>
            </p:cNvPr>
            <p:cNvGrpSpPr/>
            <p:nvPr/>
          </p:nvGrpSpPr>
          <p:grpSpPr>
            <a:xfrm>
              <a:off x="4971750" y="857855"/>
              <a:ext cx="5149720" cy="3296271"/>
              <a:chOff x="4971750" y="857855"/>
              <a:chExt cx="5149720" cy="3296271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573AD013-615C-471C-BC0D-7A5259E0D8CB}"/>
                  </a:ext>
                </a:extLst>
              </p:cNvPr>
              <p:cNvGrpSpPr/>
              <p:nvPr/>
            </p:nvGrpSpPr>
            <p:grpSpPr>
              <a:xfrm>
                <a:off x="4971750" y="857855"/>
                <a:ext cx="5149720" cy="3296271"/>
                <a:chOff x="4971750" y="857855"/>
                <a:chExt cx="5149720" cy="3296271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CB4F28B-0B8F-41AE-8039-28E6F7D99202}"/>
                    </a:ext>
                  </a:extLst>
                </p:cNvPr>
                <p:cNvSpPr txBox="1"/>
                <p:nvPr/>
              </p:nvSpPr>
              <p:spPr>
                <a:xfrm>
                  <a:off x="9839820" y="3135897"/>
                  <a:ext cx="281650" cy="3816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b="1" dirty="0">
                      <a:solidFill>
                        <a:srgbClr val="FF0000"/>
                      </a:solidFill>
                      <a:latin typeface="+mj-lt"/>
                    </a:rPr>
                    <a:t>c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3885B287-CCA8-43DB-A091-181F382F8C7B}"/>
                    </a:ext>
                  </a:extLst>
                </p:cNvPr>
                <p:cNvSpPr txBox="1"/>
                <p:nvPr/>
              </p:nvSpPr>
              <p:spPr>
                <a:xfrm>
                  <a:off x="4971750" y="1614257"/>
                  <a:ext cx="292904" cy="3816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b="1" dirty="0">
                      <a:solidFill>
                        <a:srgbClr val="FF0000"/>
                      </a:solidFill>
                      <a:latin typeface="+mj-lt"/>
                    </a:rPr>
                    <a:t>a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84058BE-D91D-499B-8968-1CB0CCAB2A13}"/>
                    </a:ext>
                  </a:extLst>
                </p:cNvPr>
                <p:cNvSpPr txBox="1"/>
                <p:nvPr/>
              </p:nvSpPr>
              <p:spPr>
                <a:xfrm>
                  <a:off x="9144122" y="3772447"/>
                  <a:ext cx="302550" cy="3816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b="1" dirty="0">
                      <a:solidFill>
                        <a:srgbClr val="FF0000"/>
                      </a:solidFill>
                      <a:latin typeface="+mj-lt"/>
                    </a:rPr>
                    <a:t>d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B9AE7828-DDBC-4957-94D7-BADC11BF2CBE}"/>
                    </a:ext>
                  </a:extLst>
                </p:cNvPr>
                <p:cNvSpPr txBox="1"/>
                <p:nvPr/>
              </p:nvSpPr>
              <p:spPr>
                <a:xfrm>
                  <a:off x="6292794" y="857855"/>
                  <a:ext cx="302550" cy="3816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b="1" dirty="0">
                      <a:solidFill>
                        <a:srgbClr val="FF0000"/>
                      </a:solidFill>
                      <a:latin typeface="+mj-lt"/>
                    </a:rPr>
                    <a:t>b</a:t>
                  </a:r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49759E6B-A5A9-470C-A22B-114B87BDB08C}"/>
                    </a:ext>
                  </a:extLst>
                </p:cNvPr>
                <p:cNvSpPr/>
                <p:nvPr/>
              </p:nvSpPr>
              <p:spPr>
                <a:xfrm>
                  <a:off x="5029207" y="1131082"/>
                  <a:ext cx="4756957" cy="2710474"/>
                </a:xfrm>
                <a:custGeom>
                  <a:avLst/>
                  <a:gdLst>
                    <a:gd name="connsiteX0" fmla="*/ 103031 w 7057623"/>
                    <a:gd name="connsiteY0" fmla="*/ 605307 h 3606085"/>
                    <a:gd name="connsiteX1" fmla="*/ 1300767 w 7057623"/>
                    <a:gd name="connsiteY1" fmla="*/ 0 h 3606085"/>
                    <a:gd name="connsiteX2" fmla="*/ 7057623 w 7057623"/>
                    <a:gd name="connsiteY2" fmla="*/ 3103809 h 3606085"/>
                    <a:gd name="connsiteX3" fmla="*/ 5937161 w 7057623"/>
                    <a:gd name="connsiteY3" fmla="*/ 3606085 h 3606085"/>
                    <a:gd name="connsiteX4" fmla="*/ 0 w 7057623"/>
                    <a:gd name="connsiteY4" fmla="*/ 566671 h 3606085"/>
                    <a:gd name="connsiteX5" fmla="*/ 103031 w 7057623"/>
                    <a:gd name="connsiteY5" fmla="*/ 605307 h 3606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057623" h="3606085">
                      <a:moveTo>
                        <a:pt x="103031" y="605307"/>
                      </a:moveTo>
                      <a:lnTo>
                        <a:pt x="1300767" y="0"/>
                      </a:lnTo>
                      <a:lnTo>
                        <a:pt x="7057623" y="3103809"/>
                      </a:lnTo>
                      <a:lnTo>
                        <a:pt x="5937161" y="3606085"/>
                      </a:lnTo>
                      <a:lnTo>
                        <a:pt x="0" y="566671"/>
                      </a:lnTo>
                      <a:lnTo>
                        <a:pt x="103031" y="60530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tx1"/>
                  </a:solidFill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F3D8091F-2AF9-4C5A-BE46-68DAC6BB77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51397" y="1319347"/>
                  <a:ext cx="493060" cy="225288"/>
                </a:xfrm>
                <a:prstGeom prst="line">
                  <a:avLst/>
                </a:prstGeom>
                <a:ln>
                  <a:headEnd type="oval"/>
                  <a:tailEnd type="oval"/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FD7D3D77-D58E-41C1-9016-A843F1DC7B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787692" y="1040264"/>
                  <a:ext cx="312472" cy="171598"/>
                </a:xfrm>
                <a:prstGeom prst="line">
                  <a:avLst/>
                </a:prstGeom>
                <a:ln>
                  <a:headEnd type="oval"/>
                  <a:tailEnd type="oval"/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795E4EFF-27FD-4D83-B94B-93DF4BA5B3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70825" y="953490"/>
                      <a:ext cx="215024" cy="38167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IN" dirty="0">
                        <a:solidFill>
                          <a:srgbClr val="FF0000"/>
                        </a:solidFill>
                        <a:latin typeface="Brush Script MT" panose="030608020404060703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795E4EFF-27FD-4D83-B94B-93DF4BA5B3D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70825" y="953490"/>
                      <a:ext cx="215024" cy="38167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r="-4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442C079-0671-43CC-AA7F-77542C0F64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227828" y="2679561"/>
                <a:ext cx="1571458" cy="907773"/>
              </a:xfrm>
              <a:prstGeom prst="line">
                <a:avLst/>
              </a:prstGeom>
              <a:ln>
                <a:headEnd type="oval"/>
                <a:tailEnd type="oval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53D4113-534C-4E05-9126-2C9280B4DC8A}"/>
                  </a:ext>
                </a:extLst>
              </p:cNvPr>
              <p:cNvCxnSpPr>
                <a:cxnSpLocks/>
                <a:stCxn id="70" idx="1"/>
              </p:cNvCxnSpPr>
              <p:nvPr/>
            </p:nvCxnSpPr>
            <p:spPr>
              <a:xfrm flipH="1" flipV="1">
                <a:off x="5331293" y="1587391"/>
                <a:ext cx="1374214" cy="825869"/>
              </a:xfrm>
              <a:prstGeom prst="line">
                <a:avLst/>
              </a:prstGeom>
              <a:ln>
                <a:headEnd type="oval"/>
                <a:tailEnd type="oval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38F00E0-C941-415B-813B-B0811D2F8491}"/>
                    </a:ext>
                  </a:extLst>
                </p:cNvPr>
                <p:cNvSpPr txBox="1"/>
                <p:nvPr/>
              </p:nvSpPr>
              <p:spPr>
                <a:xfrm>
                  <a:off x="6707010" y="2188375"/>
                  <a:ext cx="451538" cy="477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IN" sz="2400" dirty="0">
                    <a:solidFill>
                      <a:srgbClr val="FF000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38F00E0-C941-415B-813B-B0811D2F84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7010" y="2188375"/>
                  <a:ext cx="451538" cy="4770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CCA81718-C20B-4B1B-A666-F053C66DB201}"/>
              </a:ext>
            </a:extLst>
          </p:cNvPr>
          <p:cNvSpPr txBox="1"/>
          <p:nvPr/>
        </p:nvSpPr>
        <p:spPr>
          <a:xfrm>
            <a:off x="2130567" y="1221979"/>
            <a:ext cx="2623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</a:rPr>
              <a:t>----(1)  </a:t>
            </a:r>
            <a:r>
              <a:rPr lang="en-IN" sz="2800" dirty="0">
                <a:solidFill>
                  <a:srgbClr val="FF0000"/>
                </a:solidFill>
                <a:sym typeface="Symbol" panose="05050102010706020507" pitchFamily="18" charset="2"/>
              </a:rPr>
              <a:t> </a:t>
            </a:r>
            <a:r>
              <a:rPr lang="en-IN" sz="1400" dirty="0">
                <a:solidFill>
                  <a:srgbClr val="FF0000"/>
                </a:solidFill>
                <a:sym typeface="Symbol" panose="05050102010706020507" pitchFamily="18" charset="2"/>
              </a:rPr>
              <a:t>to surface </a:t>
            </a:r>
            <a:r>
              <a:rPr lang="en-IN" sz="1400" dirty="0" err="1">
                <a:solidFill>
                  <a:srgbClr val="FF0000"/>
                </a:solidFill>
                <a:sym typeface="Symbol" panose="05050102010706020507" pitchFamily="18" charset="2"/>
              </a:rPr>
              <a:t>abcd</a:t>
            </a:r>
            <a:endParaRPr lang="en-IN" sz="2800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C64118A-4D94-4EC0-B730-CC310B46F1EF}"/>
              </a:ext>
            </a:extLst>
          </p:cNvPr>
          <p:cNvGrpSpPr/>
          <p:nvPr/>
        </p:nvGrpSpPr>
        <p:grpSpPr>
          <a:xfrm rot="248015">
            <a:off x="6499091" y="1264082"/>
            <a:ext cx="1855111" cy="1610502"/>
            <a:chOff x="6879027" y="1231357"/>
            <a:chExt cx="1855111" cy="1610502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E8B23FC-2B5F-4B58-9F8C-9F4B4ACDD2C6}"/>
                </a:ext>
              </a:extLst>
            </p:cNvPr>
            <p:cNvGrpSpPr/>
            <p:nvPr/>
          </p:nvGrpSpPr>
          <p:grpSpPr>
            <a:xfrm>
              <a:off x="7785732" y="1231357"/>
              <a:ext cx="948406" cy="1063559"/>
              <a:chOff x="7710976" y="948971"/>
              <a:chExt cx="800971" cy="1231556"/>
            </a:xfrm>
          </p:grpSpPr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1BBC5EF8-F279-4E12-AA2D-B1E077A05B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0976" y="1140494"/>
                <a:ext cx="506363" cy="1040033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15DD5DE0-5D27-4C00-B8A0-9D7F81877B35}"/>
                      </a:ext>
                    </a:extLst>
                  </p:cNvPr>
                  <p:cNvSpPr/>
                  <p:nvPr/>
                </p:nvSpPr>
                <p:spPr>
                  <a:xfrm>
                    <a:off x="8182702" y="948971"/>
                    <a:ext cx="329245" cy="46754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I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oMath>
                      </m:oMathPara>
                    </a14:m>
                    <a:endParaRPr lang="en-IN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15DD5DE0-5D27-4C00-B8A0-9D7F81877B3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82702" y="948971"/>
                    <a:ext cx="329245" cy="46754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778F268-2FDF-41AF-BF8C-B01DCFF35C53}"/>
                </a:ext>
              </a:extLst>
            </p:cNvPr>
            <p:cNvCxnSpPr>
              <a:cxnSpLocks/>
            </p:cNvCxnSpPr>
            <p:nvPr/>
          </p:nvCxnSpPr>
          <p:spPr>
            <a:xfrm rot="21351985" flipV="1">
              <a:off x="7588768" y="2072540"/>
              <a:ext cx="467271" cy="442435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9A9DCCA-426D-4070-9616-1565D5ECD0AD}"/>
                </a:ext>
              </a:extLst>
            </p:cNvPr>
            <p:cNvCxnSpPr>
              <a:cxnSpLocks/>
            </p:cNvCxnSpPr>
            <p:nvPr/>
          </p:nvCxnSpPr>
          <p:spPr>
            <a:xfrm rot="21351985">
              <a:off x="6879027" y="1779766"/>
              <a:ext cx="1815708" cy="1062093"/>
            </a:xfrm>
            <a:prstGeom prst="line">
              <a:avLst/>
            </a:prstGeom>
            <a:ln w="28575"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00AC605-F18E-4965-9947-B7825C72C8FF}"/>
              </a:ext>
            </a:extLst>
          </p:cNvPr>
          <p:cNvGrpSpPr/>
          <p:nvPr/>
        </p:nvGrpSpPr>
        <p:grpSpPr>
          <a:xfrm>
            <a:off x="4624577" y="1606051"/>
            <a:ext cx="4322620" cy="2112318"/>
            <a:chOff x="1116581" y="2866152"/>
            <a:chExt cx="4322620" cy="2112318"/>
          </a:xfrm>
        </p:grpSpPr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7AFB620B-9ADD-4BC6-B183-ECF8921FDC5A}"/>
                </a:ext>
              </a:extLst>
            </p:cNvPr>
            <p:cNvSpPr/>
            <p:nvPr/>
          </p:nvSpPr>
          <p:spPr>
            <a:xfrm>
              <a:off x="1582933" y="2866152"/>
              <a:ext cx="3856268" cy="2112318"/>
            </a:xfrm>
            <a:prstGeom prst="triangle">
              <a:avLst>
                <a:gd name="adj" fmla="val 1439"/>
              </a:avLst>
            </a:prstGeom>
            <a:noFill/>
            <a:ln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A2DB62AF-A539-4EEF-BE7B-88A02F0046B0}"/>
                    </a:ext>
                  </a:extLst>
                </p:cNvPr>
                <p:cNvSpPr/>
                <p:nvPr/>
              </p:nvSpPr>
              <p:spPr>
                <a:xfrm>
                  <a:off x="1116581" y="3904841"/>
                  <a:ext cx="369781" cy="36933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A2DB62AF-A539-4EEF-BE7B-88A02F0046B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6581" y="3904841"/>
                  <a:ext cx="369781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DCA15415-11AB-4073-BBBC-9AC098B4DD18}"/>
                    </a:ext>
                  </a:extLst>
                </p:cNvPr>
                <p:cNvSpPr txBox="1"/>
                <p:nvPr/>
              </p:nvSpPr>
              <p:spPr>
                <a:xfrm>
                  <a:off x="3225091" y="3409474"/>
                  <a:ext cx="450249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IN" sz="2400" dirty="0">
                    <a:solidFill>
                      <a:srgbClr val="FF000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DCA15415-11AB-4073-BBBC-9AC098B4D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5091" y="3409474"/>
                  <a:ext cx="450249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B9A263A9-D809-4162-B181-19D594F798C9}"/>
                </a:ext>
              </a:extLst>
            </p:cNvPr>
            <p:cNvSpPr/>
            <p:nvPr/>
          </p:nvSpPr>
          <p:spPr>
            <a:xfrm>
              <a:off x="1575301" y="3038853"/>
              <a:ext cx="395928" cy="352071"/>
            </a:xfrm>
            <a:prstGeom prst="arc">
              <a:avLst>
                <a:gd name="adj1" fmla="val 18976745"/>
                <a:gd name="adj2" fmla="val 8678199"/>
              </a:avLst>
            </a:prstGeom>
            <a:ln>
              <a:solidFill>
                <a:srgbClr val="FFFF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72A1DAE8-2219-4055-B9E1-3850A5331332}"/>
                    </a:ext>
                  </a:extLst>
                </p:cNvPr>
                <p:cNvSpPr txBox="1"/>
                <p:nvPr/>
              </p:nvSpPr>
              <p:spPr>
                <a:xfrm>
                  <a:off x="1978583" y="3354882"/>
                  <a:ext cx="18947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72A1DAE8-2219-4055-B9E1-3850A53313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583" y="3354882"/>
                  <a:ext cx="189474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9032" r="-25806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BAFBA1-E39F-458B-A769-640BAC3426D6}"/>
                  </a:ext>
                </a:extLst>
              </p:cNvPr>
              <p:cNvSpPr txBox="1"/>
              <p:nvPr/>
            </p:nvSpPr>
            <p:spPr>
              <a:xfrm>
                <a:off x="948945" y="1860529"/>
                <a:ext cx="1144352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IN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BAFBA1-E39F-458B-A769-640BAC342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945" y="1860529"/>
                <a:ext cx="1144352" cy="61824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2EDFEC4-5D8F-412C-AA7B-FE557D3F5F75}"/>
                  </a:ext>
                </a:extLst>
              </p:cNvPr>
              <p:cNvSpPr txBox="1"/>
              <p:nvPr/>
            </p:nvSpPr>
            <p:spPr>
              <a:xfrm>
                <a:off x="2006313" y="2989260"/>
                <a:ext cx="1203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𝑏𝑙</m:t>
                    </m:r>
                  </m:oMath>
                </a14:m>
                <a:r>
                  <a:rPr lang="en-IN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IN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2EDFEC4-5D8F-412C-AA7B-FE557D3F5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313" y="2989260"/>
                <a:ext cx="1203791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E159C86-28F5-40D9-9E35-6DF8E3F589D5}"/>
              </a:ext>
            </a:extLst>
          </p:cNvPr>
          <p:cNvSpPr/>
          <p:nvPr/>
        </p:nvSpPr>
        <p:spPr>
          <a:xfrm>
            <a:off x="962884" y="619374"/>
            <a:ext cx="1561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FF0000"/>
                </a:solidFill>
                <a:sym typeface="Symbol" panose="05050102010706020507" pitchFamily="18" charset="2"/>
              </a:rPr>
              <a:t>Area of  </a:t>
            </a:r>
            <a:r>
              <a:rPr lang="en-IN" dirty="0" err="1">
                <a:solidFill>
                  <a:srgbClr val="FF0000"/>
                </a:solidFill>
                <a:sym typeface="Symbol" panose="05050102010706020507" pitchFamily="18" charset="2"/>
              </a:rPr>
              <a:t>abcd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B7F5E04-3913-444E-8D56-9624876E5C0B}"/>
              </a:ext>
            </a:extLst>
          </p:cNvPr>
          <p:cNvSpPr/>
          <p:nvPr/>
        </p:nvSpPr>
        <p:spPr>
          <a:xfrm>
            <a:off x="967937" y="2435262"/>
            <a:ext cx="152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FF0000"/>
                </a:solidFill>
                <a:sym typeface="Symbol" panose="05050102010706020507" pitchFamily="18" charset="2"/>
              </a:rPr>
              <a:t>Area of  </a:t>
            </a:r>
            <a:r>
              <a:rPr lang="en-IN" dirty="0" err="1">
                <a:solidFill>
                  <a:srgbClr val="FF0000"/>
                </a:solidFill>
                <a:sym typeface="Symbol" panose="05050102010706020507" pitchFamily="18" charset="2"/>
              </a:rPr>
              <a:t>abef</a:t>
            </a:r>
            <a:endParaRPr lang="en-IN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2C24099-715B-4268-ABAC-4B47BDA74CC6}"/>
                  </a:ext>
                </a:extLst>
              </p:cNvPr>
              <p:cNvSpPr/>
              <p:nvPr/>
            </p:nvSpPr>
            <p:spPr>
              <a:xfrm>
                <a:off x="1105522" y="1320622"/>
                <a:ext cx="940579" cy="404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2C24099-715B-4268-ABAC-4B47BDA74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522" y="1320622"/>
                <a:ext cx="940579" cy="404791"/>
              </a:xfrm>
              <a:prstGeom prst="rect">
                <a:avLst/>
              </a:prstGeom>
              <a:blipFill>
                <a:blip r:embed="rId13"/>
                <a:stretch>
                  <a:fillRect t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2547A8D-9CAA-46B2-82B5-851291994B3F}"/>
                  </a:ext>
                </a:extLst>
              </p:cNvPr>
              <p:cNvSpPr/>
              <p:nvPr/>
            </p:nvSpPr>
            <p:spPr>
              <a:xfrm>
                <a:off x="1031716" y="2980089"/>
                <a:ext cx="1052660" cy="4258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𝑏h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2547A8D-9CAA-46B2-82B5-851291994B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716" y="2980089"/>
                <a:ext cx="1052660" cy="4258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CD0F079-C66F-4EB6-B796-F2086F172DA1}"/>
                  </a:ext>
                </a:extLst>
              </p:cNvPr>
              <p:cNvSpPr txBox="1"/>
              <p:nvPr/>
            </p:nvSpPr>
            <p:spPr>
              <a:xfrm>
                <a:off x="1945400" y="3460190"/>
                <a:ext cx="10922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𝐴𝑐𝑜𝑠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CD0F079-C66F-4EB6-B796-F2086F172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400" y="3460190"/>
                <a:ext cx="109228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CC33D515-507B-4041-9DAD-FAEC8BE7F2C8}"/>
              </a:ext>
            </a:extLst>
          </p:cNvPr>
          <p:cNvGrpSpPr/>
          <p:nvPr/>
        </p:nvGrpSpPr>
        <p:grpSpPr>
          <a:xfrm rot="248015">
            <a:off x="8654155" y="838442"/>
            <a:ext cx="1855111" cy="1610502"/>
            <a:chOff x="6879027" y="1231357"/>
            <a:chExt cx="1855111" cy="1610502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B0645EB-F6C5-42AB-9FC4-71ECA89CBC75}"/>
                </a:ext>
              </a:extLst>
            </p:cNvPr>
            <p:cNvGrpSpPr/>
            <p:nvPr/>
          </p:nvGrpSpPr>
          <p:grpSpPr>
            <a:xfrm>
              <a:off x="7785732" y="1231357"/>
              <a:ext cx="948406" cy="1063559"/>
              <a:chOff x="7710976" y="948971"/>
              <a:chExt cx="800971" cy="1231556"/>
            </a:xfrm>
          </p:grpSpPr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CC801C6C-E942-49FF-B1FB-919847B14C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0976" y="1140494"/>
                <a:ext cx="506363" cy="1040033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8141BB93-6363-429A-9B68-DFB615FE42CF}"/>
                      </a:ext>
                    </a:extLst>
                  </p:cNvPr>
                  <p:cNvSpPr/>
                  <p:nvPr/>
                </p:nvSpPr>
                <p:spPr>
                  <a:xfrm>
                    <a:off x="8182702" y="948971"/>
                    <a:ext cx="329245" cy="46754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I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</m:oMath>
                      </m:oMathPara>
                    </a14:m>
                    <a:endParaRPr lang="en-IN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15DD5DE0-5D27-4C00-B8A0-9D7F81877B3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82702" y="948971"/>
                    <a:ext cx="329245" cy="46754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36AE0EE-CA5D-4AEC-8F3F-40DEA963FAD5}"/>
                </a:ext>
              </a:extLst>
            </p:cNvPr>
            <p:cNvCxnSpPr>
              <a:cxnSpLocks/>
            </p:cNvCxnSpPr>
            <p:nvPr/>
          </p:nvCxnSpPr>
          <p:spPr>
            <a:xfrm rot="21351985">
              <a:off x="6879027" y="1779766"/>
              <a:ext cx="1815708" cy="1062093"/>
            </a:xfrm>
            <a:prstGeom prst="line">
              <a:avLst/>
            </a:prstGeom>
            <a:ln w="28575"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E9EED72-8239-4009-9C6D-E5BEC26BE73B}"/>
              </a:ext>
            </a:extLst>
          </p:cNvPr>
          <p:cNvGrpSpPr/>
          <p:nvPr/>
        </p:nvGrpSpPr>
        <p:grpSpPr>
          <a:xfrm>
            <a:off x="8774109" y="804626"/>
            <a:ext cx="1614839" cy="1909721"/>
            <a:chOff x="8997528" y="1058894"/>
            <a:chExt cx="1614839" cy="1909721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8388A4E-3732-47F0-B326-8A63952569A7}"/>
                </a:ext>
              </a:extLst>
            </p:cNvPr>
            <p:cNvCxnSpPr/>
            <p:nvPr/>
          </p:nvCxnSpPr>
          <p:spPr>
            <a:xfrm>
              <a:off x="9772231" y="1058894"/>
              <a:ext cx="0" cy="1909721"/>
            </a:xfrm>
            <a:prstGeom prst="line">
              <a:avLst/>
            </a:prstGeom>
            <a:ln w="38100"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907387F-DED5-4F55-A9DF-61D45DCE26B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97528" y="2143494"/>
              <a:ext cx="1614839" cy="14167"/>
            </a:xfrm>
            <a:prstGeom prst="line">
              <a:avLst/>
            </a:prstGeom>
            <a:ln w="38100"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113E266-7867-4AC5-B1B8-A79872E5E6E0}"/>
                </a:ext>
              </a:extLst>
            </p:cNvPr>
            <p:cNvGrpSpPr/>
            <p:nvPr/>
          </p:nvGrpSpPr>
          <p:grpSpPr>
            <a:xfrm>
              <a:off x="9368011" y="1426096"/>
              <a:ext cx="1239596" cy="1319418"/>
              <a:chOff x="9368011" y="1426096"/>
              <a:chExt cx="1239596" cy="1319418"/>
            </a:xfrm>
          </p:grpSpPr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id="{7A61C461-7E25-43B4-92C4-00FE2E75D74F}"/>
                  </a:ext>
                </a:extLst>
              </p:cNvPr>
              <p:cNvSpPr/>
              <p:nvPr/>
            </p:nvSpPr>
            <p:spPr>
              <a:xfrm flipH="1">
                <a:off x="9455791" y="1748183"/>
                <a:ext cx="351507" cy="241837"/>
              </a:xfrm>
              <a:prstGeom prst="arc">
                <a:avLst>
                  <a:gd name="adj1" fmla="val 12380253"/>
                  <a:gd name="adj2" fmla="val 3163496"/>
                </a:avLst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CC5FE946-0AD0-40CD-90EA-FA9C95FEEE96}"/>
                      </a:ext>
                    </a:extLst>
                  </p:cNvPr>
                  <p:cNvSpPr txBox="1"/>
                  <p:nvPr/>
                </p:nvSpPr>
                <p:spPr>
                  <a:xfrm>
                    <a:off x="9368011" y="1426096"/>
                    <a:ext cx="18947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n-IN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CC5FE946-0AD0-40CD-90EA-FA9C95FEEE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68011" y="1426096"/>
                    <a:ext cx="189474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29032" r="-25806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5" name="Arc 84">
                <a:extLst>
                  <a:ext uri="{FF2B5EF4-FFF2-40B4-BE49-F238E27FC236}">
                    <a16:creationId xmlns:a16="http://schemas.microsoft.com/office/drawing/2014/main" id="{FE499999-B45F-4281-B598-E0F8D625DF74}"/>
                  </a:ext>
                </a:extLst>
              </p:cNvPr>
              <p:cNvSpPr/>
              <p:nvPr/>
            </p:nvSpPr>
            <p:spPr>
              <a:xfrm rot="7712463" flipH="1">
                <a:off x="9896869" y="1791873"/>
                <a:ext cx="351507" cy="241837"/>
              </a:xfrm>
              <a:prstGeom prst="arc">
                <a:avLst>
                  <a:gd name="adj1" fmla="val 12380253"/>
                  <a:gd name="adj2" fmla="val 3163496"/>
                </a:avLst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82A1113A-2CE3-4C4C-A49C-1F64C846E4B7}"/>
                      </a:ext>
                    </a:extLst>
                  </p:cNvPr>
                  <p:cNvSpPr txBox="1"/>
                  <p:nvPr/>
                </p:nvSpPr>
                <p:spPr>
                  <a:xfrm>
                    <a:off x="10418133" y="1750624"/>
                    <a:ext cx="18947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n-IN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82A1113A-2CE3-4C4C-A49C-1F64C846E4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18133" y="1750624"/>
                    <a:ext cx="189474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29032" r="-25806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" name="Arc 91">
                <a:extLst>
                  <a:ext uri="{FF2B5EF4-FFF2-40B4-BE49-F238E27FC236}">
                    <a16:creationId xmlns:a16="http://schemas.microsoft.com/office/drawing/2014/main" id="{2505EC53-76E1-46CB-BE9D-2CB0E76CD61C}"/>
                  </a:ext>
                </a:extLst>
              </p:cNvPr>
              <p:cNvSpPr/>
              <p:nvPr/>
            </p:nvSpPr>
            <p:spPr>
              <a:xfrm rot="10050929" flipH="1">
                <a:off x="9722640" y="2335237"/>
                <a:ext cx="351507" cy="241837"/>
              </a:xfrm>
              <a:prstGeom prst="arc">
                <a:avLst>
                  <a:gd name="adj1" fmla="val 12380253"/>
                  <a:gd name="adj2" fmla="val 3163496"/>
                </a:avLst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FD792B2C-27A7-4B73-A375-A6DD5CCA9AB1}"/>
                      </a:ext>
                    </a:extLst>
                  </p:cNvPr>
                  <p:cNvSpPr txBox="1"/>
                  <p:nvPr/>
                </p:nvSpPr>
                <p:spPr>
                  <a:xfrm>
                    <a:off x="10065994" y="2468515"/>
                    <a:ext cx="189474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n-IN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FD792B2C-27A7-4B73-A375-A6DD5CCA9AB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65994" y="2468515"/>
                    <a:ext cx="189474" cy="27699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32258" r="-22581" b="-6522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81D803AC-97A2-48FB-A9BA-CF6B306BEAAA}"/>
              </a:ext>
            </a:extLst>
          </p:cNvPr>
          <p:cNvCxnSpPr>
            <a:cxnSpLocks/>
          </p:cNvCxnSpPr>
          <p:nvPr/>
        </p:nvCxnSpPr>
        <p:spPr>
          <a:xfrm>
            <a:off x="5590671" y="2678583"/>
            <a:ext cx="7529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64DBB30-F235-4A89-9C05-57ED66F3DD5F}"/>
                  </a:ext>
                </a:extLst>
              </p:cNvPr>
              <p:cNvSpPr txBox="1"/>
              <p:nvPr/>
            </p:nvSpPr>
            <p:spPr>
              <a:xfrm>
                <a:off x="2474191" y="2038791"/>
                <a:ext cx="12164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𝑙𝑐𝑜𝑠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64DBB30-F235-4A89-9C05-57ED66F3D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191" y="2038791"/>
                <a:ext cx="1216487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DEF966F-9148-4BD5-96B6-52EEAA48B357}"/>
                  </a:ext>
                </a:extLst>
              </p:cNvPr>
              <p:cNvSpPr txBox="1"/>
              <p:nvPr/>
            </p:nvSpPr>
            <p:spPr>
              <a:xfrm>
                <a:off x="10456666" y="1634855"/>
                <a:ext cx="855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DEF966F-9148-4BD5-96B6-52EEAA48B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6666" y="1634855"/>
                <a:ext cx="855042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848C978-37CD-47EE-9B67-A3EA478E4775}"/>
                  </a:ext>
                </a:extLst>
              </p:cNvPr>
              <p:cNvSpPr txBox="1"/>
              <p:nvPr/>
            </p:nvSpPr>
            <p:spPr>
              <a:xfrm>
                <a:off x="9574092" y="637980"/>
                <a:ext cx="8878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𝐴𝑠𝑖𝑛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848C978-37CD-47EE-9B67-A3EA478E4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4092" y="637980"/>
                <a:ext cx="887871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0442189-DF2B-4192-9546-982C07748DC2}"/>
              </a:ext>
            </a:extLst>
          </p:cNvPr>
          <p:cNvCxnSpPr>
            <a:cxnSpLocks/>
          </p:cNvCxnSpPr>
          <p:nvPr/>
        </p:nvCxnSpPr>
        <p:spPr>
          <a:xfrm flipV="1">
            <a:off x="7000959" y="2885263"/>
            <a:ext cx="0" cy="57492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CEE5B60-4BCA-4E1D-9D1A-373A0BD4BB02}"/>
                  </a:ext>
                </a:extLst>
              </p:cNvPr>
              <p:cNvSpPr txBox="1"/>
              <p:nvPr/>
            </p:nvSpPr>
            <p:spPr>
              <a:xfrm>
                <a:off x="5897576" y="2686180"/>
                <a:ext cx="855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CEE5B60-4BCA-4E1D-9D1A-373A0BD4B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576" y="2686180"/>
                <a:ext cx="85504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307238C4-1F4C-48E0-8A4E-C663B83D83D4}"/>
                  </a:ext>
                </a:extLst>
              </p:cNvPr>
              <p:cNvSpPr txBox="1"/>
              <p:nvPr/>
            </p:nvSpPr>
            <p:spPr>
              <a:xfrm>
                <a:off x="7083222" y="2916223"/>
                <a:ext cx="8878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𝐴𝑠𝑖𝑛</m:t>
                      </m:r>
                      <m:r>
                        <a:rPr lang="en-I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307238C4-1F4C-48E0-8A4E-C663B83D8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222" y="2916223"/>
                <a:ext cx="887871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Title"/>
          <p:cNvSpPr txBox="1"/>
          <p:nvPr/>
        </p:nvSpPr>
        <p:spPr>
          <a:xfrm>
            <a:off x="457200" y="152400"/>
            <a:ext cx="11277600" cy="55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3200" b="1">
                <a:solidFill>
                  <a:srgbClr val="1E2761"/>
                </a:solidFill>
                <a:latin typeface="Cambria"/>
              </a:rPr>
              <a:t>Understanding Area Vectors</a:t>
            </a:r>
          </a:p>
        </p:txBody>
      </p:sp>
      <p:sp>
        <p:nvSpPr>
          <p:cNvPr id="114" name="KeyConcept"/>
          <p:cNvSpPr txBox="1"/>
          <p:nvPr/>
        </p:nvSpPr>
        <p:spPr>
          <a:xfrm>
            <a:off x="457200" y="5700000"/>
            <a:ext cx="5500000" cy="9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1800" b="1">
                <a:solidFill>
                  <a:srgbClr val="1E2761"/>
                </a:solidFill>
                <a:latin typeface="Cambria"/>
              </a:rPr>
              <a:t>Key Concept</a:t>
            </a:r>
          </a:p>
          <a:p>
            <a:pPr algn="l">
              <a:spcBef>
                <a:spcPts val="400"/>
              </a:spcBef>
            </a:pPr>
            <a:r>
              <a:rPr lang="en-US" sz="1400">
                <a:solidFill>
                  <a:srgbClr val="333333"/>
                </a:solidFill>
                <a:latin typeface="Calibri"/>
              </a:rPr>
              <a:t>The effective area for flux depends on the angle between</a:t>
            </a:r>
          </a:p>
          <a:p>
            <a:pPr algn="l"/>
            <a:r>
              <a:rPr lang="en-US" sz="1400">
                <a:solidFill>
                  <a:srgbClr val="333333"/>
                </a:solidFill>
                <a:latin typeface="Calibri"/>
              </a:rPr>
              <a:t>the field direction and the area vector (normal to surface).</a:t>
            </a:r>
          </a:p>
        </p:txBody>
      </p:sp>
    </p:spTree>
    <p:extLst>
      <p:ext uri="{BB962C8B-B14F-4D97-AF65-F5344CB8AC3E}">
        <p14:creationId xmlns:p14="http://schemas.microsoft.com/office/powerpoint/2010/main" val="61491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44444E-6 L -0.31471 0.3384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42" y="1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" grpId="0"/>
      <p:bldP spid="57" grpId="0"/>
      <p:bldP spid="7" grpId="0"/>
      <p:bldP spid="60" grpId="0"/>
      <p:bldP spid="10" grpId="0"/>
      <p:bldP spid="67" grpId="0"/>
      <p:bldP spid="69" grpId="0"/>
      <p:bldP spid="88" grpId="0"/>
      <p:bldP spid="90" grpId="0"/>
      <p:bldP spid="91" grpId="0"/>
      <p:bldP spid="110" grpId="0"/>
      <p:bldP spid="1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roup 232">
            <a:extLst>
              <a:ext uri="{FF2B5EF4-FFF2-40B4-BE49-F238E27FC236}">
                <a16:creationId xmlns:a16="http://schemas.microsoft.com/office/drawing/2014/main" id="{E93877A2-A434-41D9-8DCF-7D90DFE746DD}"/>
              </a:ext>
            </a:extLst>
          </p:cNvPr>
          <p:cNvGrpSpPr/>
          <p:nvPr/>
        </p:nvGrpSpPr>
        <p:grpSpPr>
          <a:xfrm>
            <a:off x="2516176" y="1446545"/>
            <a:ext cx="2697555" cy="2839605"/>
            <a:chOff x="2516176" y="1446545"/>
            <a:chExt cx="2697555" cy="2839605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3A85770B-D633-4558-941D-48658C961114}"/>
                </a:ext>
              </a:extLst>
            </p:cNvPr>
            <p:cNvGrpSpPr/>
            <p:nvPr/>
          </p:nvGrpSpPr>
          <p:grpSpPr>
            <a:xfrm>
              <a:off x="3170531" y="1446545"/>
              <a:ext cx="2043200" cy="2522208"/>
              <a:chOff x="5052366" y="1433098"/>
              <a:chExt cx="2043200" cy="2522208"/>
            </a:xfrm>
          </p:grpSpPr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2919BE81-AD49-4BB1-8735-4421A3C21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Arrow Connector 155">
                <a:extLst>
                  <a:ext uri="{FF2B5EF4-FFF2-40B4-BE49-F238E27FC236}">
                    <a16:creationId xmlns:a16="http://schemas.microsoft.com/office/drawing/2014/main" id="{5B3AC872-F82E-4DE2-B485-DDAC0EBA8E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AA2CF3B0-4C11-4BE0-A99A-017226EF23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Arrow Connector 157">
                <a:extLst>
                  <a:ext uri="{FF2B5EF4-FFF2-40B4-BE49-F238E27FC236}">
                    <a16:creationId xmlns:a16="http://schemas.microsoft.com/office/drawing/2014/main" id="{E97A9015-AD2B-4901-ACA9-4AFF490BC3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D311F699-61B6-4A14-87DF-AC4FED9DEC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6051DE3C-0CAC-45DE-B478-D83076A85D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F5D4187B-027C-444D-B64C-60041053EE0E}"/>
                </a:ext>
              </a:extLst>
            </p:cNvPr>
            <p:cNvGrpSpPr/>
            <p:nvPr/>
          </p:nvGrpSpPr>
          <p:grpSpPr>
            <a:xfrm>
              <a:off x="2855428" y="1605243"/>
              <a:ext cx="2043200" cy="2522208"/>
              <a:chOff x="5052366" y="1433098"/>
              <a:chExt cx="2043200" cy="2522208"/>
            </a:xfrm>
          </p:grpSpPr>
          <p:cxnSp>
            <p:nvCxnSpPr>
              <p:cNvPr id="162" name="Straight Arrow Connector 161">
                <a:extLst>
                  <a:ext uri="{FF2B5EF4-FFF2-40B4-BE49-F238E27FC236}">
                    <a16:creationId xmlns:a16="http://schemas.microsoft.com/office/drawing/2014/main" id="{4A82B259-A845-4D73-B1AF-2C36ED852C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810DBE20-F804-4C77-A45D-DAEC11FC49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275D69A4-FC92-40CB-9A12-8334FF59F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8725FC11-BFD5-4C46-A4E0-CA391F5CAE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93D06527-CC21-45C0-B38E-983CCD3CD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9843E92C-65DE-42B7-A143-DF311B159F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1F884C6D-C923-4058-9E2B-7E1FC02A3907}"/>
                </a:ext>
              </a:extLst>
            </p:cNvPr>
            <p:cNvGrpSpPr/>
            <p:nvPr/>
          </p:nvGrpSpPr>
          <p:grpSpPr>
            <a:xfrm>
              <a:off x="2516176" y="1763942"/>
              <a:ext cx="2043200" cy="2522208"/>
              <a:chOff x="5052366" y="1433098"/>
              <a:chExt cx="2043200" cy="2522208"/>
            </a:xfrm>
          </p:grpSpPr>
          <p:cxnSp>
            <p:nvCxnSpPr>
              <p:cNvPr id="169" name="Straight Arrow Connector 168">
                <a:extLst>
                  <a:ext uri="{FF2B5EF4-FFF2-40B4-BE49-F238E27FC236}">
                    <a16:creationId xmlns:a16="http://schemas.microsoft.com/office/drawing/2014/main" id="{CC6D056D-FB57-4A7F-9289-9102026366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04771FE7-7079-4E1D-99B5-B889AFA4C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BEA6887D-6705-4143-8DD2-B12A1305EF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Arrow Connector 171">
                <a:extLst>
                  <a:ext uri="{FF2B5EF4-FFF2-40B4-BE49-F238E27FC236}">
                    <a16:creationId xmlns:a16="http://schemas.microsoft.com/office/drawing/2014/main" id="{93000722-0FB7-4CD9-9B23-52CDD1CC51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>
                <a:extLst>
                  <a:ext uri="{FF2B5EF4-FFF2-40B4-BE49-F238E27FC236}">
                    <a16:creationId xmlns:a16="http://schemas.microsoft.com/office/drawing/2014/main" id="{FBC3412B-AAFA-4036-A88A-7BD13B40F9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Arrow Connector 173">
                <a:extLst>
                  <a:ext uri="{FF2B5EF4-FFF2-40B4-BE49-F238E27FC236}">
                    <a16:creationId xmlns:a16="http://schemas.microsoft.com/office/drawing/2014/main" id="{7DF2B6A8-0D8A-4143-8957-332C9C0505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23F5C4A-D9C2-435F-A170-82B0E67918EE}"/>
              </a:ext>
            </a:extLst>
          </p:cNvPr>
          <p:cNvSpPr/>
          <p:nvPr/>
        </p:nvSpPr>
        <p:spPr>
          <a:xfrm rot="5400000" flipV="1">
            <a:off x="3575012" y="2428793"/>
            <a:ext cx="2522207" cy="875110"/>
          </a:xfrm>
          <a:prstGeom prst="parallelogram">
            <a:avLst>
              <a:gd name="adj" fmla="val 48130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001F7C-0A51-4E21-A783-ED0912EA9816}"/>
              </a:ext>
            </a:extLst>
          </p:cNvPr>
          <p:cNvGrpSpPr/>
          <p:nvPr/>
        </p:nvGrpSpPr>
        <p:grpSpPr>
          <a:xfrm>
            <a:off x="4466298" y="1446545"/>
            <a:ext cx="6224114" cy="2839605"/>
            <a:chOff x="7293374" y="1857465"/>
            <a:chExt cx="6224114" cy="283960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D4CFFB0-275C-4A60-8FA2-5E81570E2AFF}"/>
                </a:ext>
              </a:extLst>
            </p:cNvPr>
            <p:cNvGrpSpPr/>
            <p:nvPr/>
          </p:nvGrpSpPr>
          <p:grpSpPr>
            <a:xfrm>
              <a:off x="7939931" y="1857465"/>
              <a:ext cx="5577557" cy="2522208"/>
              <a:chOff x="5052366" y="1433098"/>
              <a:chExt cx="5577557" cy="2522208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14BB82F-4678-4628-B29D-3FEABC8CE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97BBF7C7-CBB0-43D2-849F-899B580144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5577557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EBB1EF82-B07F-4DAD-8AA8-5DB4ED7BB1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5577557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B4B77FA1-D00C-468A-BC5D-D927BB94CD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5577557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BFC10FB3-D71F-4CFA-9955-F5D4914F4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5577557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61B434FD-E6AE-4C3E-8F3B-5B1FA68DB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A10ED48-E9A4-4EE3-9D91-924649D6A9CE}"/>
                </a:ext>
              </a:extLst>
            </p:cNvPr>
            <p:cNvGrpSpPr/>
            <p:nvPr/>
          </p:nvGrpSpPr>
          <p:grpSpPr>
            <a:xfrm>
              <a:off x="7602656" y="2016163"/>
              <a:ext cx="5659338" cy="2522209"/>
              <a:chOff x="5052366" y="1433097"/>
              <a:chExt cx="5659338" cy="2522209"/>
            </a:xfrm>
          </p:grpSpPr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73D32518-03CB-4A68-86D4-3F20AC035A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2366" y="1433097"/>
                <a:ext cx="5659338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9A279177-F6E3-4C6B-BA6E-1D9F5367C3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5659338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542FA6D9-46B5-487A-98CF-758349C1B3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2366" y="2441981"/>
                <a:ext cx="5659338" cy="1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25E69C00-F329-4009-8366-8AAB9C2DE3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2366" y="2946423"/>
                <a:ext cx="5659338" cy="1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E9E60BDF-E976-4E3C-8FE3-5B37B3410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5659338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61AB7FF6-5465-453F-9719-6C0C6489E5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565933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D7E3EC6A-D545-4BA7-9736-5A481B0DE287}"/>
                </a:ext>
              </a:extLst>
            </p:cNvPr>
            <p:cNvGrpSpPr/>
            <p:nvPr/>
          </p:nvGrpSpPr>
          <p:grpSpPr>
            <a:xfrm>
              <a:off x="7293374" y="2174862"/>
              <a:ext cx="5565208" cy="2522208"/>
              <a:chOff x="5052366" y="1433098"/>
              <a:chExt cx="5565208" cy="2522208"/>
            </a:xfrm>
          </p:grpSpPr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4D984403-7ADB-4F3F-B85F-713F46C72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90277E99-1411-49D9-95A2-538C0C914B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5565208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5F6C994C-04F3-4421-9198-E608BB255F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5565208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B0BA6F4F-1116-41A3-A775-E2E590DAA4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5565208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4A307B10-328C-43F8-8024-C148BC9399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5565208" cy="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EBAA50A3-4B60-43F6-9DDA-E6F509AB59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2E92183-35D2-439C-86B5-10277F6C6734}"/>
              </a:ext>
            </a:extLst>
          </p:cNvPr>
          <p:cNvGrpSpPr/>
          <p:nvPr/>
        </p:nvGrpSpPr>
        <p:grpSpPr>
          <a:xfrm>
            <a:off x="4477846" y="1445592"/>
            <a:ext cx="6224114" cy="2839605"/>
            <a:chOff x="7293374" y="1857465"/>
            <a:chExt cx="6224114" cy="2839605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68C182DA-4077-4BA9-B03E-45D4B3B35065}"/>
                </a:ext>
              </a:extLst>
            </p:cNvPr>
            <p:cNvGrpSpPr/>
            <p:nvPr/>
          </p:nvGrpSpPr>
          <p:grpSpPr>
            <a:xfrm>
              <a:off x="7939931" y="1857465"/>
              <a:ext cx="5577557" cy="2522208"/>
              <a:chOff x="5052366" y="1433098"/>
              <a:chExt cx="5577557" cy="2522208"/>
            </a:xfrm>
          </p:grpSpPr>
          <p:cxnSp>
            <p:nvCxnSpPr>
              <p:cNvPr id="227" name="Straight Arrow Connector 226">
                <a:extLst>
                  <a:ext uri="{FF2B5EF4-FFF2-40B4-BE49-F238E27FC236}">
                    <a16:creationId xmlns:a16="http://schemas.microsoft.com/office/drawing/2014/main" id="{54F07141-0114-4E89-96AF-501BD76601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Arrow Connector 227">
                <a:extLst>
                  <a:ext uri="{FF2B5EF4-FFF2-40B4-BE49-F238E27FC236}">
                    <a16:creationId xmlns:a16="http://schemas.microsoft.com/office/drawing/2014/main" id="{96A2E9A3-231E-4109-A09D-5D75C72706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Arrow Connector 228">
                <a:extLst>
                  <a:ext uri="{FF2B5EF4-FFF2-40B4-BE49-F238E27FC236}">
                    <a16:creationId xmlns:a16="http://schemas.microsoft.com/office/drawing/2014/main" id="{71FAEB46-FC59-4951-902F-58CA74BE5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Arrow Connector 229">
                <a:extLst>
                  <a:ext uri="{FF2B5EF4-FFF2-40B4-BE49-F238E27FC236}">
                    <a16:creationId xmlns:a16="http://schemas.microsoft.com/office/drawing/2014/main" id="{7F164DFB-6D2C-411D-BFE4-97F44D5BA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Arrow Connector 230">
                <a:extLst>
                  <a:ext uri="{FF2B5EF4-FFF2-40B4-BE49-F238E27FC236}">
                    <a16:creationId xmlns:a16="http://schemas.microsoft.com/office/drawing/2014/main" id="{BFFD53A8-47C8-4B9B-9233-270AB6CAB5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Arrow Connector 231">
                <a:extLst>
                  <a:ext uri="{FF2B5EF4-FFF2-40B4-BE49-F238E27FC236}">
                    <a16:creationId xmlns:a16="http://schemas.microsoft.com/office/drawing/2014/main" id="{0939609F-F171-4D13-9BBC-7B8005D388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557755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1549FEDF-B914-4934-B7C4-39AA75200454}"/>
                </a:ext>
              </a:extLst>
            </p:cNvPr>
            <p:cNvGrpSpPr/>
            <p:nvPr/>
          </p:nvGrpSpPr>
          <p:grpSpPr>
            <a:xfrm>
              <a:off x="7602656" y="2016163"/>
              <a:ext cx="5659338" cy="2522209"/>
              <a:chOff x="5052366" y="1433097"/>
              <a:chExt cx="5659338" cy="2522209"/>
            </a:xfrm>
          </p:grpSpPr>
          <p:cxnSp>
            <p:nvCxnSpPr>
              <p:cNvPr id="221" name="Straight Arrow Connector 220">
                <a:extLst>
                  <a:ext uri="{FF2B5EF4-FFF2-40B4-BE49-F238E27FC236}">
                    <a16:creationId xmlns:a16="http://schemas.microsoft.com/office/drawing/2014/main" id="{1AE5B301-86E6-4C39-A528-AABE2F581D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2366" y="1433097"/>
                <a:ext cx="5659338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Arrow Connector 221">
                <a:extLst>
                  <a:ext uri="{FF2B5EF4-FFF2-40B4-BE49-F238E27FC236}">
                    <a16:creationId xmlns:a16="http://schemas.microsoft.com/office/drawing/2014/main" id="{3FCECB58-C194-4106-B866-239FBB3EB1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565933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Arrow Connector 222">
                <a:extLst>
                  <a:ext uri="{FF2B5EF4-FFF2-40B4-BE49-F238E27FC236}">
                    <a16:creationId xmlns:a16="http://schemas.microsoft.com/office/drawing/2014/main" id="{B0A26127-0B19-43FB-8330-3435D53672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2366" y="2441981"/>
                <a:ext cx="5659338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>
                <a:extLst>
                  <a:ext uri="{FF2B5EF4-FFF2-40B4-BE49-F238E27FC236}">
                    <a16:creationId xmlns:a16="http://schemas.microsoft.com/office/drawing/2014/main" id="{40140339-1A99-4029-BFDF-7B1BAAB351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2366" y="2946423"/>
                <a:ext cx="5659338" cy="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>
                <a:extLst>
                  <a:ext uri="{FF2B5EF4-FFF2-40B4-BE49-F238E27FC236}">
                    <a16:creationId xmlns:a16="http://schemas.microsoft.com/office/drawing/2014/main" id="{948DBEEF-51FE-4B85-9D8E-019AAC8E9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565933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>
                <a:extLst>
                  <a:ext uri="{FF2B5EF4-FFF2-40B4-BE49-F238E27FC236}">
                    <a16:creationId xmlns:a16="http://schemas.microsoft.com/office/drawing/2014/main" id="{9F2E8C63-21C0-4376-A22D-9D1F6CD86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565933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74210812-023C-435C-B216-3AA08B65CDD2}"/>
                </a:ext>
              </a:extLst>
            </p:cNvPr>
            <p:cNvGrpSpPr/>
            <p:nvPr/>
          </p:nvGrpSpPr>
          <p:grpSpPr>
            <a:xfrm>
              <a:off x="7293374" y="2174862"/>
              <a:ext cx="5565208" cy="2522208"/>
              <a:chOff x="5052366" y="1433098"/>
              <a:chExt cx="5565208" cy="2522208"/>
            </a:xfrm>
          </p:grpSpPr>
          <p:cxnSp>
            <p:nvCxnSpPr>
              <p:cNvPr id="215" name="Straight Arrow Connector 214">
                <a:extLst>
                  <a:ext uri="{FF2B5EF4-FFF2-40B4-BE49-F238E27FC236}">
                    <a16:creationId xmlns:a16="http://schemas.microsoft.com/office/drawing/2014/main" id="{DAA9B780-8DD7-434D-BC5A-579933C17A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Arrow Connector 215">
                <a:extLst>
                  <a:ext uri="{FF2B5EF4-FFF2-40B4-BE49-F238E27FC236}">
                    <a16:creationId xmlns:a16="http://schemas.microsoft.com/office/drawing/2014/main" id="{F01DA954-6A07-485D-A1F5-AC07A1967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Arrow Connector 216">
                <a:extLst>
                  <a:ext uri="{FF2B5EF4-FFF2-40B4-BE49-F238E27FC236}">
                    <a16:creationId xmlns:a16="http://schemas.microsoft.com/office/drawing/2014/main" id="{C47AE4F7-257C-4138-AAFA-C8944ADC1C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>
                <a:extLst>
                  <a:ext uri="{FF2B5EF4-FFF2-40B4-BE49-F238E27FC236}">
                    <a16:creationId xmlns:a16="http://schemas.microsoft.com/office/drawing/2014/main" id="{A2FBF2F1-7A9A-4D8A-B40B-E76A1058AE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Arrow Connector 218">
                <a:extLst>
                  <a:ext uri="{FF2B5EF4-FFF2-40B4-BE49-F238E27FC236}">
                    <a16:creationId xmlns:a16="http://schemas.microsoft.com/office/drawing/2014/main" id="{7F298223-135E-4F6D-B41B-FC0E417D0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Arrow Connector 219">
                <a:extLst>
                  <a:ext uri="{FF2B5EF4-FFF2-40B4-BE49-F238E27FC236}">
                    <a16:creationId xmlns:a16="http://schemas.microsoft.com/office/drawing/2014/main" id="{CF78F1AA-6A69-4AD4-88E0-67AA71F6C3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5565208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4" name="Rectangle 233">
            <a:extLst>
              <a:ext uri="{FF2B5EF4-FFF2-40B4-BE49-F238E27FC236}">
                <a16:creationId xmlns:a16="http://schemas.microsoft.com/office/drawing/2014/main" id="{2610F389-A9C9-4AE5-9113-CA919CF7733D}"/>
              </a:ext>
            </a:extLst>
          </p:cNvPr>
          <p:cNvSpPr/>
          <p:nvPr/>
        </p:nvSpPr>
        <p:spPr>
          <a:xfrm>
            <a:off x="2205138" y="4589616"/>
            <a:ext cx="8360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  <a:sym typeface="Symbol" panose="05050102010706020507" pitchFamily="18" charset="2"/>
              </a:rPr>
              <a:t>Electric Flux: Total number of field lines passing  through a </a:t>
            </a:r>
            <a:r>
              <a:rPr lang="en-IN" sz="2800" b="1" dirty="0" err="1">
                <a:solidFill>
                  <a:srgbClr val="FF0000"/>
                </a:solidFill>
                <a:sym typeface="Symbol" panose="05050102010706020507" pitchFamily="18" charset="2"/>
              </a:rPr>
              <a:t>surface,normal</a:t>
            </a:r>
            <a:r>
              <a:rPr lang="en-IN" sz="2800" b="1" dirty="0">
                <a:solidFill>
                  <a:srgbClr val="FF0000"/>
                </a:solidFill>
                <a:sym typeface="Symbol" panose="05050102010706020507" pitchFamily="18" charset="2"/>
              </a:rPr>
              <a:t>  to it.</a:t>
            </a:r>
            <a:endParaRPr lang="en-IN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2B5B7CBF-DA4E-43E9-BAD8-DBE5CE9A724F}"/>
                  </a:ext>
                </a:extLst>
              </p:cNvPr>
              <p:cNvSpPr txBox="1"/>
              <p:nvPr/>
            </p:nvSpPr>
            <p:spPr>
              <a:xfrm>
                <a:off x="6986945" y="5512978"/>
                <a:ext cx="1259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𝐸𝐴</m:t>
                      </m:r>
                    </m:oMath>
                  </m:oMathPara>
                </a14:m>
                <a:endParaRPr lang="en-IN" sz="2400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2B5B7CBF-DA4E-43E9-BAD8-DBE5CE9A7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945" y="5512978"/>
                <a:ext cx="1259704" cy="461665"/>
              </a:xfrm>
              <a:prstGeom prst="rect">
                <a:avLst/>
              </a:prstGeom>
              <a:blipFill>
                <a:blip r:embed="rId3"/>
                <a:stretch>
                  <a:fillRect l="-966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73CC8170-D985-445B-8D74-FC63737B318C}"/>
                  </a:ext>
                </a:extLst>
              </p:cNvPr>
              <p:cNvSpPr txBox="1"/>
              <p:nvPr/>
            </p:nvSpPr>
            <p:spPr>
              <a:xfrm>
                <a:off x="9573310" y="4569846"/>
                <a:ext cx="939488" cy="672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𝝓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73CC8170-D985-445B-8D74-FC63737B3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310" y="4569846"/>
                <a:ext cx="939488" cy="6724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7" name="Rectangle 236">
            <a:extLst>
              <a:ext uri="{FF2B5EF4-FFF2-40B4-BE49-F238E27FC236}">
                <a16:creationId xmlns:a16="http://schemas.microsoft.com/office/drawing/2014/main" id="{C98EB15B-45E6-447D-B809-A08A1917BC8F}"/>
              </a:ext>
            </a:extLst>
          </p:cNvPr>
          <p:cNvSpPr/>
          <p:nvPr/>
        </p:nvSpPr>
        <p:spPr>
          <a:xfrm>
            <a:off x="0" y="232288"/>
            <a:ext cx="253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u="sng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endParaRPr lang="en-IN" sz="2400" u="sng" dirty="0">
              <a:solidFill>
                <a:srgbClr val="FF0000"/>
              </a:solidFill>
            </a:endParaRPr>
          </a:p>
        </p:txBody>
      </p:sp>
      <p:sp>
        <p:nvSpPr>
          <p:cNvPr id="238" name="Title"/>
          <p:cNvSpPr txBox="1"/>
          <p:nvPr/>
        </p:nvSpPr>
        <p:spPr>
          <a:xfrm>
            <a:off x="457200" y="152400"/>
            <a:ext cx="11277600" cy="55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800" b="1">
                <a:solidFill>
                  <a:srgbClr val="1E2761"/>
                </a:solidFill>
                <a:latin typeface="Cambria"/>
              </a:rPr>
              <a:t>Electric Flux — Case 1: Field Perpendicular to Surface</a:t>
            </a:r>
          </a:p>
        </p:txBody>
      </p:sp>
      <p:sp>
        <p:nvSpPr>
          <p:cNvPr id="239" name="Definition"/>
          <p:cNvSpPr txBox="1"/>
          <p:nvPr/>
        </p:nvSpPr>
        <p:spPr>
          <a:xfrm>
            <a:off x="457200" y="750000"/>
            <a:ext cx="5500000" cy="4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1500">
                <a:solidFill>
                  <a:srgbClr val="404040"/>
                </a:solidFill>
                <a:latin typeface="Calibri"/>
              </a:rPr>
              <a:t>When E is perpendicular to the surface, all field lines pass through it.</a:t>
            </a:r>
          </a:p>
        </p:txBody>
      </p:sp>
      <p:sp>
        <p:nvSpPr>
          <p:cNvPr id="240" name="FormulaBox"/>
          <p:cNvSpPr txBox="1"/>
          <p:nvPr/>
        </p:nvSpPr>
        <p:spPr>
          <a:xfrm>
            <a:off x="457200" y="5700000"/>
            <a:ext cx="55000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200" b="1">
                <a:solidFill>
                  <a:srgbClr val="C00000"/>
                </a:solidFill>
                <a:latin typeface="Cambria"/>
              </a:rPr>
              <a:t>Formula: φ = E × A = EA</a:t>
            </a:r>
          </a:p>
          <a:p>
            <a:pPr algn="l">
              <a:spcBef>
                <a:spcPts val="300"/>
              </a:spcBef>
            </a:pPr>
            <a:r>
              <a:rPr lang="en-US" sz="1400">
                <a:solidFill>
                  <a:srgbClr val="555555"/>
                </a:solidFill>
                <a:latin typeface="Calibri"/>
              </a:rPr>
              <a:t>where E = electric field strength, A = area of the surface</a:t>
            </a:r>
          </a:p>
        </p:txBody>
      </p:sp>
    </p:spTree>
    <p:extLst>
      <p:ext uri="{BB962C8B-B14F-4D97-AF65-F5344CB8AC3E}">
        <p14:creationId xmlns:p14="http://schemas.microsoft.com/office/powerpoint/2010/main" val="319623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4" grpId="0"/>
      <p:bldP spid="235" grpId="0"/>
      <p:bldP spid="2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EBAA50A3-4B60-43F6-9DDA-E6F509AB5976}"/>
              </a:ext>
            </a:extLst>
          </p:cNvPr>
          <p:cNvCxnSpPr>
            <a:cxnSpLocks/>
          </p:cNvCxnSpPr>
          <p:nvPr/>
        </p:nvCxnSpPr>
        <p:spPr>
          <a:xfrm>
            <a:off x="4466298" y="4286150"/>
            <a:ext cx="556520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E93877A2-A434-41D9-8DCF-7D90DFE746DD}"/>
              </a:ext>
            </a:extLst>
          </p:cNvPr>
          <p:cNvGrpSpPr/>
          <p:nvPr/>
        </p:nvGrpSpPr>
        <p:grpSpPr>
          <a:xfrm>
            <a:off x="2516176" y="1446545"/>
            <a:ext cx="2697555" cy="2839605"/>
            <a:chOff x="2516176" y="1446545"/>
            <a:chExt cx="2697555" cy="2839605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3A85770B-D633-4558-941D-48658C961114}"/>
                </a:ext>
              </a:extLst>
            </p:cNvPr>
            <p:cNvGrpSpPr/>
            <p:nvPr/>
          </p:nvGrpSpPr>
          <p:grpSpPr>
            <a:xfrm>
              <a:off x="3170531" y="1446545"/>
              <a:ext cx="2043200" cy="2522208"/>
              <a:chOff x="5052366" y="1433098"/>
              <a:chExt cx="2043200" cy="2522208"/>
            </a:xfrm>
          </p:grpSpPr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2919BE81-AD49-4BB1-8735-4421A3C21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Arrow Connector 155">
                <a:extLst>
                  <a:ext uri="{FF2B5EF4-FFF2-40B4-BE49-F238E27FC236}">
                    <a16:creationId xmlns:a16="http://schemas.microsoft.com/office/drawing/2014/main" id="{5B3AC872-F82E-4DE2-B485-DDAC0EBA8E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AA2CF3B0-4C11-4BE0-A99A-017226EF23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Arrow Connector 157">
                <a:extLst>
                  <a:ext uri="{FF2B5EF4-FFF2-40B4-BE49-F238E27FC236}">
                    <a16:creationId xmlns:a16="http://schemas.microsoft.com/office/drawing/2014/main" id="{E97A9015-AD2B-4901-ACA9-4AFF490BC3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D311F699-61B6-4A14-87DF-AC4FED9DEC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6051DE3C-0CAC-45DE-B478-D83076A85D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F5D4187B-027C-444D-B64C-60041053EE0E}"/>
                </a:ext>
              </a:extLst>
            </p:cNvPr>
            <p:cNvGrpSpPr/>
            <p:nvPr/>
          </p:nvGrpSpPr>
          <p:grpSpPr>
            <a:xfrm>
              <a:off x="2855428" y="1605243"/>
              <a:ext cx="2043200" cy="2522208"/>
              <a:chOff x="5052366" y="1433098"/>
              <a:chExt cx="2043200" cy="2522208"/>
            </a:xfrm>
          </p:grpSpPr>
          <p:cxnSp>
            <p:nvCxnSpPr>
              <p:cNvPr id="162" name="Straight Arrow Connector 161">
                <a:extLst>
                  <a:ext uri="{FF2B5EF4-FFF2-40B4-BE49-F238E27FC236}">
                    <a16:creationId xmlns:a16="http://schemas.microsoft.com/office/drawing/2014/main" id="{4A82B259-A845-4D73-B1AF-2C36ED852C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810DBE20-F804-4C77-A45D-DAEC11FC49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275D69A4-FC92-40CB-9A12-8334FF59F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8725FC11-BFD5-4C46-A4E0-CA391F5CAE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93D06527-CC21-45C0-B38E-983CCD3CD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9843E92C-65DE-42B7-A143-DF311B159F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1F884C6D-C923-4058-9E2B-7E1FC02A3907}"/>
                </a:ext>
              </a:extLst>
            </p:cNvPr>
            <p:cNvGrpSpPr/>
            <p:nvPr/>
          </p:nvGrpSpPr>
          <p:grpSpPr>
            <a:xfrm>
              <a:off x="2516176" y="1763942"/>
              <a:ext cx="2043200" cy="2522208"/>
              <a:chOff x="5052366" y="1433098"/>
              <a:chExt cx="2043200" cy="2522208"/>
            </a:xfrm>
          </p:grpSpPr>
          <p:cxnSp>
            <p:nvCxnSpPr>
              <p:cNvPr id="169" name="Straight Arrow Connector 168">
                <a:extLst>
                  <a:ext uri="{FF2B5EF4-FFF2-40B4-BE49-F238E27FC236}">
                    <a16:creationId xmlns:a16="http://schemas.microsoft.com/office/drawing/2014/main" id="{CC6D056D-FB57-4A7F-9289-9102026366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433098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04771FE7-7079-4E1D-99B5-B889AFA4C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1937540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BEA6887D-6705-4143-8DD2-B12A1305EF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441982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Arrow Connector 171">
                <a:extLst>
                  <a:ext uri="{FF2B5EF4-FFF2-40B4-BE49-F238E27FC236}">
                    <a16:creationId xmlns:a16="http://schemas.microsoft.com/office/drawing/2014/main" id="{93000722-0FB7-4CD9-9B23-52CDD1CC51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2946424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>
                <a:extLst>
                  <a:ext uri="{FF2B5EF4-FFF2-40B4-BE49-F238E27FC236}">
                    <a16:creationId xmlns:a16="http://schemas.microsoft.com/office/drawing/2014/main" id="{FBC3412B-AAFA-4036-A88A-7BD13B40F9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45086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Arrow Connector 173">
                <a:extLst>
                  <a:ext uri="{FF2B5EF4-FFF2-40B4-BE49-F238E27FC236}">
                    <a16:creationId xmlns:a16="http://schemas.microsoft.com/office/drawing/2014/main" id="{7DF2B6A8-0D8A-4143-8957-332C9C0505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2366" y="3955306"/>
                <a:ext cx="20432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23F5C4A-D9C2-435F-A170-82B0E67918EE}"/>
              </a:ext>
            </a:extLst>
          </p:cNvPr>
          <p:cNvSpPr/>
          <p:nvPr/>
        </p:nvSpPr>
        <p:spPr>
          <a:xfrm rot="5400000" flipV="1">
            <a:off x="3644756" y="2443668"/>
            <a:ext cx="2522207" cy="875110"/>
          </a:xfrm>
          <a:prstGeom prst="parallelogram">
            <a:avLst>
              <a:gd name="adj" fmla="val 48130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FF0000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14BB82F-4678-4628-B29D-3FEABC8CE7C5}"/>
              </a:ext>
            </a:extLst>
          </p:cNvPr>
          <p:cNvCxnSpPr>
            <a:cxnSpLocks/>
          </p:cNvCxnSpPr>
          <p:nvPr/>
        </p:nvCxnSpPr>
        <p:spPr>
          <a:xfrm>
            <a:off x="5112855" y="1446545"/>
            <a:ext cx="557755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BB1EF82-B07F-4DAD-8AA8-5DB4ED7BB122}"/>
              </a:ext>
            </a:extLst>
          </p:cNvPr>
          <p:cNvCxnSpPr>
            <a:cxnSpLocks/>
          </p:cNvCxnSpPr>
          <p:nvPr/>
        </p:nvCxnSpPr>
        <p:spPr>
          <a:xfrm>
            <a:off x="5112855" y="2455429"/>
            <a:ext cx="294500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B4B77FA1-D00C-468A-BC5D-D927BB94CDA8}"/>
              </a:ext>
            </a:extLst>
          </p:cNvPr>
          <p:cNvCxnSpPr>
            <a:cxnSpLocks/>
          </p:cNvCxnSpPr>
          <p:nvPr/>
        </p:nvCxnSpPr>
        <p:spPr>
          <a:xfrm>
            <a:off x="5112855" y="2959871"/>
            <a:ext cx="5577557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FC10FB3-D71F-4CFA-9955-F5D4914F416E}"/>
              </a:ext>
            </a:extLst>
          </p:cNvPr>
          <p:cNvCxnSpPr>
            <a:cxnSpLocks/>
          </p:cNvCxnSpPr>
          <p:nvPr/>
        </p:nvCxnSpPr>
        <p:spPr>
          <a:xfrm>
            <a:off x="5112855" y="3464313"/>
            <a:ext cx="5577557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542FA6D9-46B5-487A-98CF-758349C1B3D4}"/>
              </a:ext>
            </a:extLst>
          </p:cNvPr>
          <p:cNvCxnSpPr>
            <a:cxnSpLocks/>
          </p:cNvCxnSpPr>
          <p:nvPr/>
        </p:nvCxnSpPr>
        <p:spPr>
          <a:xfrm flipV="1">
            <a:off x="4775580" y="2600656"/>
            <a:ext cx="1479133" cy="13473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25E69C00-F329-4009-8366-8AAB9C2DE339}"/>
              </a:ext>
            </a:extLst>
          </p:cNvPr>
          <p:cNvCxnSpPr>
            <a:cxnSpLocks/>
          </p:cNvCxnSpPr>
          <p:nvPr/>
        </p:nvCxnSpPr>
        <p:spPr>
          <a:xfrm flipV="1">
            <a:off x="4775580" y="3118569"/>
            <a:ext cx="5659338" cy="1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E9E60BDF-E976-4E3C-8FE3-5B37B341040C}"/>
              </a:ext>
            </a:extLst>
          </p:cNvPr>
          <p:cNvCxnSpPr>
            <a:cxnSpLocks/>
          </p:cNvCxnSpPr>
          <p:nvPr/>
        </p:nvCxnSpPr>
        <p:spPr>
          <a:xfrm>
            <a:off x="4775580" y="3623012"/>
            <a:ext cx="5659338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90277E99-1411-49D9-95A2-538C0C914BF0}"/>
              </a:ext>
            </a:extLst>
          </p:cNvPr>
          <p:cNvCxnSpPr>
            <a:cxnSpLocks/>
          </p:cNvCxnSpPr>
          <p:nvPr/>
        </p:nvCxnSpPr>
        <p:spPr>
          <a:xfrm>
            <a:off x="4466298" y="2268384"/>
            <a:ext cx="1377290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F6C994C-04F3-4421-9198-E608BB255F25}"/>
              </a:ext>
            </a:extLst>
          </p:cNvPr>
          <p:cNvCxnSpPr>
            <a:cxnSpLocks/>
          </p:cNvCxnSpPr>
          <p:nvPr/>
        </p:nvCxnSpPr>
        <p:spPr>
          <a:xfrm>
            <a:off x="4466298" y="2772826"/>
            <a:ext cx="5565208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B0BA6F4F-1116-41A3-A775-E2E590DAA465}"/>
              </a:ext>
            </a:extLst>
          </p:cNvPr>
          <p:cNvCxnSpPr>
            <a:cxnSpLocks/>
          </p:cNvCxnSpPr>
          <p:nvPr/>
        </p:nvCxnSpPr>
        <p:spPr>
          <a:xfrm>
            <a:off x="4466298" y="3277268"/>
            <a:ext cx="5565208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4A307B10-328C-43F8-8024-C148BC9399D2}"/>
              </a:ext>
            </a:extLst>
          </p:cNvPr>
          <p:cNvCxnSpPr>
            <a:cxnSpLocks/>
          </p:cNvCxnSpPr>
          <p:nvPr/>
        </p:nvCxnSpPr>
        <p:spPr>
          <a:xfrm>
            <a:off x="4466298" y="3781710"/>
            <a:ext cx="5565208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AB2A67F-4FE9-462D-938E-0F092CA8CA9C}"/>
              </a:ext>
            </a:extLst>
          </p:cNvPr>
          <p:cNvSpPr/>
          <p:nvPr/>
        </p:nvSpPr>
        <p:spPr>
          <a:xfrm>
            <a:off x="4398560" y="1577852"/>
            <a:ext cx="4743374" cy="2622790"/>
          </a:xfrm>
          <a:custGeom>
            <a:avLst/>
            <a:gdLst>
              <a:gd name="connsiteX0" fmla="*/ 103031 w 7057623"/>
              <a:gd name="connsiteY0" fmla="*/ 605307 h 3606085"/>
              <a:gd name="connsiteX1" fmla="*/ 1300767 w 7057623"/>
              <a:gd name="connsiteY1" fmla="*/ 0 h 3606085"/>
              <a:gd name="connsiteX2" fmla="*/ 7057623 w 7057623"/>
              <a:gd name="connsiteY2" fmla="*/ 3103809 h 3606085"/>
              <a:gd name="connsiteX3" fmla="*/ 5937161 w 7057623"/>
              <a:gd name="connsiteY3" fmla="*/ 3606085 h 3606085"/>
              <a:gd name="connsiteX4" fmla="*/ 0 w 7057623"/>
              <a:gd name="connsiteY4" fmla="*/ 566671 h 3606085"/>
              <a:gd name="connsiteX5" fmla="*/ 103031 w 7057623"/>
              <a:gd name="connsiteY5" fmla="*/ 605307 h 360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57623" h="3606085">
                <a:moveTo>
                  <a:pt x="103031" y="605307"/>
                </a:moveTo>
                <a:lnTo>
                  <a:pt x="1300767" y="0"/>
                </a:lnTo>
                <a:lnTo>
                  <a:pt x="7057623" y="3103809"/>
                </a:lnTo>
                <a:lnTo>
                  <a:pt x="5937161" y="3606085"/>
                </a:lnTo>
                <a:lnTo>
                  <a:pt x="0" y="566671"/>
                </a:lnTo>
                <a:lnTo>
                  <a:pt x="103031" y="605307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FF0000"/>
              </a:solidFill>
            </a:endParaRP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4D984403-7ADB-4F3F-B85F-713F46C72CF4}"/>
              </a:ext>
            </a:extLst>
          </p:cNvPr>
          <p:cNvCxnSpPr>
            <a:cxnSpLocks/>
          </p:cNvCxnSpPr>
          <p:nvPr/>
        </p:nvCxnSpPr>
        <p:spPr>
          <a:xfrm>
            <a:off x="4466298" y="1763942"/>
            <a:ext cx="556520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73D32518-03CB-4A68-86D4-3F20AC035AF6}"/>
              </a:ext>
            </a:extLst>
          </p:cNvPr>
          <p:cNvCxnSpPr>
            <a:cxnSpLocks/>
          </p:cNvCxnSpPr>
          <p:nvPr/>
        </p:nvCxnSpPr>
        <p:spPr>
          <a:xfrm flipV="1">
            <a:off x="4775580" y="1605243"/>
            <a:ext cx="5659338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61B434FD-E6AE-4C3E-8F3B-5B1FA68DBE8A}"/>
              </a:ext>
            </a:extLst>
          </p:cNvPr>
          <p:cNvCxnSpPr>
            <a:cxnSpLocks/>
          </p:cNvCxnSpPr>
          <p:nvPr/>
        </p:nvCxnSpPr>
        <p:spPr>
          <a:xfrm>
            <a:off x="5112855" y="3968753"/>
            <a:ext cx="557755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61AB7FF6-5465-453F-9719-6C0C6489E528}"/>
              </a:ext>
            </a:extLst>
          </p:cNvPr>
          <p:cNvCxnSpPr>
            <a:cxnSpLocks/>
          </p:cNvCxnSpPr>
          <p:nvPr/>
        </p:nvCxnSpPr>
        <p:spPr>
          <a:xfrm>
            <a:off x="4775580" y="4127452"/>
            <a:ext cx="565933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9A279177-F6E3-4C6B-BA6E-1D9F5367C395}"/>
              </a:ext>
            </a:extLst>
          </p:cNvPr>
          <p:cNvCxnSpPr>
            <a:cxnSpLocks/>
          </p:cNvCxnSpPr>
          <p:nvPr/>
        </p:nvCxnSpPr>
        <p:spPr>
          <a:xfrm flipV="1">
            <a:off x="5657848" y="2109686"/>
            <a:ext cx="4705630" cy="14171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EFB6D322-5146-4521-B14A-C1935E6FE4F1}"/>
              </a:ext>
            </a:extLst>
          </p:cNvPr>
          <p:cNvCxnSpPr>
            <a:cxnSpLocks/>
          </p:cNvCxnSpPr>
          <p:nvPr/>
        </p:nvCxnSpPr>
        <p:spPr>
          <a:xfrm>
            <a:off x="5407355" y="2279343"/>
            <a:ext cx="4624151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EA22DAA5-B2FF-484D-A862-AE5CB2B3EC1C}"/>
              </a:ext>
            </a:extLst>
          </p:cNvPr>
          <p:cNvCxnSpPr>
            <a:cxnSpLocks/>
          </p:cNvCxnSpPr>
          <p:nvPr/>
        </p:nvCxnSpPr>
        <p:spPr>
          <a:xfrm>
            <a:off x="6400800" y="2455429"/>
            <a:ext cx="4584112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A4DA1573-8A80-49AA-85C1-1E41BFC03684}"/>
              </a:ext>
            </a:extLst>
          </p:cNvPr>
          <p:cNvCxnSpPr>
            <a:cxnSpLocks/>
          </p:cNvCxnSpPr>
          <p:nvPr/>
        </p:nvCxnSpPr>
        <p:spPr>
          <a:xfrm flipV="1">
            <a:off x="6172201" y="2611615"/>
            <a:ext cx="4541441" cy="2998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22CD54A-14C8-49EF-B696-386CE0BD178D}"/>
              </a:ext>
            </a:extLst>
          </p:cNvPr>
          <p:cNvCxnSpPr>
            <a:cxnSpLocks/>
          </p:cNvCxnSpPr>
          <p:nvPr/>
        </p:nvCxnSpPr>
        <p:spPr>
          <a:xfrm>
            <a:off x="5981692" y="2759589"/>
            <a:ext cx="4019561" cy="13237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3C5E595-2F11-4A08-908D-7753857C5E80}"/>
              </a:ext>
            </a:extLst>
          </p:cNvPr>
          <p:cNvCxnSpPr>
            <a:cxnSpLocks/>
          </p:cNvCxnSpPr>
          <p:nvPr/>
        </p:nvCxnSpPr>
        <p:spPr>
          <a:xfrm>
            <a:off x="7386638" y="2959871"/>
            <a:ext cx="3298428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EB03FEB8-2C7A-4E90-8940-9D9F5C20901A}"/>
              </a:ext>
            </a:extLst>
          </p:cNvPr>
          <p:cNvCxnSpPr>
            <a:cxnSpLocks/>
          </p:cNvCxnSpPr>
          <p:nvPr/>
        </p:nvCxnSpPr>
        <p:spPr>
          <a:xfrm flipV="1">
            <a:off x="7198919" y="3117116"/>
            <a:ext cx="3213908" cy="484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9CF31F4F-FCDB-4F8B-AA4C-E085FDCFAED5}"/>
              </a:ext>
            </a:extLst>
          </p:cNvPr>
          <p:cNvCxnSpPr>
            <a:cxnSpLocks/>
          </p:cNvCxnSpPr>
          <p:nvPr/>
        </p:nvCxnSpPr>
        <p:spPr>
          <a:xfrm>
            <a:off x="6964629" y="3277268"/>
            <a:ext cx="3036624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686975A7-99A0-4249-9DB3-864B1DEC1843}"/>
              </a:ext>
            </a:extLst>
          </p:cNvPr>
          <p:cNvCxnSpPr>
            <a:cxnSpLocks/>
          </p:cNvCxnSpPr>
          <p:nvPr/>
        </p:nvCxnSpPr>
        <p:spPr>
          <a:xfrm>
            <a:off x="8181274" y="3464313"/>
            <a:ext cx="2475216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63ADF049-1BFB-428C-B69B-631BF4D82CCF}"/>
              </a:ext>
            </a:extLst>
          </p:cNvPr>
          <p:cNvCxnSpPr>
            <a:cxnSpLocks/>
          </p:cNvCxnSpPr>
          <p:nvPr/>
        </p:nvCxnSpPr>
        <p:spPr>
          <a:xfrm>
            <a:off x="7901633" y="3623011"/>
            <a:ext cx="2533285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77B49A94-3DEC-4CBA-BB32-A7BDDB7389A6}"/>
              </a:ext>
            </a:extLst>
          </p:cNvPr>
          <p:cNvCxnSpPr>
            <a:cxnSpLocks/>
          </p:cNvCxnSpPr>
          <p:nvPr/>
        </p:nvCxnSpPr>
        <p:spPr>
          <a:xfrm flipV="1">
            <a:off x="7719430" y="3777231"/>
            <a:ext cx="2312076" cy="4479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7BBF7C7-CBB0-43D2-849F-899B58014440}"/>
              </a:ext>
            </a:extLst>
          </p:cNvPr>
          <p:cNvCxnSpPr>
            <a:cxnSpLocks/>
          </p:cNvCxnSpPr>
          <p:nvPr/>
        </p:nvCxnSpPr>
        <p:spPr>
          <a:xfrm>
            <a:off x="5743576" y="1965275"/>
            <a:ext cx="4961124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2694B7E4-9363-42D2-8FC0-79A02FBA78A6}"/>
              </a:ext>
            </a:extLst>
          </p:cNvPr>
          <p:cNvGrpSpPr/>
          <p:nvPr/>
        </p:nvGrpSpPr>
        <p:grpSpPr>
          <a:xfrm>
            <a:off x="4413710" y="2111052"/>
            <a:ext cx="551344" cy="523274"/>
            <a:chOff x="4413710" y="2111052"/>
            <a:chExt cx="551344" cy="523274"/>
          </a:xfrm>
        </p:grpSpPr>
        <p:sp>
          <p:nvSpPr>
            <p:cNvPr id="126" name="Arc 125">
              <a:extLst>
                <a:ext uri="{FF2B5EF4-FFF2-40B4-BE49-F238E27FC236}">
                  <a16:creationId xmlns:a16="http://schemas.microsoft.com/office/drawing/2014/main" id="{C8781D97-5A7C-4088-918B-7EF94311EAF5}"/>
                </a:ext>
              </a:extLst>
            </p:cNvPr>
            <p:cNvSpPr/>
            <p:nvPr/>
          </p:nvSpPr>
          <p:spPr>
            <a:xfrm>
              <a:off x="4413710" y="2111052"/>
              <a:ext cx="395928" cy="352071"/>
            </a:xfrm>
            <a:prstGeom prst="arc">
              <a:avLst>
                <a:gd name="adj1" fmla="val 18976745"/>
                <a:gd name="adj2" fmla="val 8678199"/>
              </a:avLst>
            </a:prstGeom>
            <a:ln>
              <a:solidFill>
                <a:srgbClr val="FFFF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8F9631D8-835B-47A8-BAC5-6C8DADEBA60F}"/>
                    </a:ext>
                  </a:extLst>
                </p:cNvPr>
                <p:cNvSpPr txBox="1"/>
                <p:nvPr/>
              </p:nvSpPr>
              <p:spPr>
                <a:xfrm>
                  <a:off x="4775580" y="2357327"/>
                  <a:ext cx="18947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8F9631D8-835B-47A8-BAC5-6C8DADEBA6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5580" y="2357327"/>
                  <a:ext cx="189474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29032" r="-25806" b="-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F5EA8593-9A0C-4C69-98B7-A7E6EA312168}"/>
                  </a:ext>
                </a:extLst>
              </p:cNvPr>
              <p:cNvSpPr txBox="1"/>
              <p:nvPr/>
            </p:nvSpPr>
            <p:spPr>
              <a:xfrm>
                <a:off x="6259512" y="5524147"/>
                <a:ext cx="18860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𝐸𝐴𝑐𝑜𝑠</m:t>
                      </m:r>
                      <m:r>
                        <a:rPr lang="en-I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sz="2400" b="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F5EA8593-9A0C-4C69-98B7-A7E6EA312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12" y="5524147"/>
                <a:ext cx="1886094" cy="461665"/>
              </a:xfrm>
              <a:prstGeom prst="rect">
                <a:avLst/>
              </a:prstGeom>
              <a:blipFill>
                <a:blip r:embed="rId4"/>
                <a:stretch>
                  <a:fillRect l="-324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17BB277-E623-4C91-8313-59E7DF5BD182}"/>
                  </a:ext>
                </a:extLst>
              </p:cNvPr>
              <p:cNvSpPr/>
              <p:nvPr/>
            </p:nvSpPr>
            <p:spPr>
              <a:xfrm>
                <a:off x="8217255" y="5538404"/>
                <a:ext cx="10851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I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917BB277-E623-4C91-8313-59E7DF5BD1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255" y="5538404"/>
                <a:ext cx="108510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ectangle 132">
            <a:extLst>
              <a:ext uri="{FF2B5EF4-FFF2-40B4-BE49-F238E27FC236}">
                <a16:creationId xmlns:a16="http://schemas.microsoft.com/office/drawing/2014/main" id="{EA63AC07-F823-4D00-98A6-D2ECA8E65B25}"/>
              </a:ext>
            </a:extLst>
          </p:cNvPr>
          <p:cNvSpPr/>
          <p:nvPr/>
        </p:nvSpPr>
        <p:spPr>
          <a:xfrm>
            <a:off x="1915795" y="4473192"/>
            <a:ext cx="8360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  <a:sym typeface="Symbol" panose="05050102010706020507" pitchFamily="18" charset="2"/>
              </a:rPr>
              <a:t>Electric Flux: Total number of field lines passing  through a </a:t>
            </a:r>
            <a:r>
              <a:rPr lang="en-IN" sz="2800" b="1" dirty="0" err="1">
                <a:solidFill>
                  <a:srgbClr val="FF0000"/>
                </a:solidFill>
                <a:sym typeface="Symbol" panose="05050102010706020507" pitchFamily="18" charset="2"/>
              </a:rPr>
              <a:t>surface,normal</a:t>
            </a:r>
            <a:r>
              <a:rPr lang="en-IN" sz="2800" b="1" dirty="0">
                <a:solidFill>
                  <a:srgbClr val="FF0000"/>
                </a:solidFill>
                <a:sym typeface="Symbol" panose="05050102010706020507" pitchFamily="18" charset="2"/>
              </a:rPr>
              <a:t>  to it.</a:t>
            </a:r>
            <a:endParaRPr lang="en-IN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E6F79E0-CDA5-4CAB-9704-4F80DE77F3BB}"/>
                  </a:ext>
                </a:extLst>
              </p:cNvPr>
              <p:cNvSpPr txBox="1"/>
              <p:nvPr/>
            </p:nvSpPr>
            <p:spPr>
              <a:xfrm>
                <a:off x="9573310" y="4569846"/>
                <a:ext cx="1479700" cy="674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𝝓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𝑨𝒄𝒐𝒔</m:t>
                          </m:r>
                          <m:r>
                            <a:rPr lang="en-I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E6F79E0-CDA5-4CAB-9704-4F80DE77F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310" y="4569846"/>
                <a:ext cx="1479700" cy="6744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9" name="Title"/>
          <p:cNvSpPr txBox="1"/>
          <p:nvPr/>
        </p:nvSpPr>
        <p:spPr>
          <a:xfrm>
            <a:off x="457200" y="152400"/>
            <a:ext cx="11277600" cy="55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800" b="1">
                <a:solidFill>
                  <a:srgbClr val="1E2761"/>
                </a:solidFill>
                <a:latin typeface="Cambria"/>
              </a:rPr>
              <a:t>Electric Flux — Case 2: Field at an Angle θ</a:t>
            </a:r>
          </a:p>
        </p:txBody>
      </p:sp>
      <p:sp>
        <p:nvSpPr>
          <p:cNvPr id="240" name="Explanation"/>
          <p:cNvSpPr txBox="1"/>
          <p:nvPr/>
        </p:nvSpPr>
        <p:spPr>
          <a:xfrm>
            <a:off x="457200" y="750000"/>
            <a:ext cx="5500000" cy="5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1500">
                <a:solidFill>
                  <a:srgbClr val="404040"/>
                </a:solidFill>
                <a:latin typeface="Calibri"/>
              </a:rPr>
              <a:t>When the surface is tilted, fewer field lines pass through it.</a:t>
            </a:r>
          </a:p>
          <a:p>
            <a:pPr algn="l">
              <a:spcBef>
                <a:spcPts val="200"/>
              </a:spcBef>
            </a:pPr>
            <a:r>
              <a:rPr lang="en-US" sz="1500">
                <a:solidFill>
                  <a:srgbClr val="404040"/>
                </a:solidFill>
                <a:latin typeface="Calibri"/>
              </a:rPr>
              <a:t>Only the component of area perpendicular to E contributes.</a:t>
            </a:r>
          </a:p>
        </p:txBody>
      </p:sp>
      <p:sp>
        <p:nvSpPr>
          <p:cNvPr id="241" name="FormulaBox"/>
          <p:cNvSpPr txBox="1"/>
          <p:nvPr/>
        </p:nvSpPr>
        <p:spPr>
          <a:xfrm>
            <a:off x="457200" y="5700000"/>
            <a:ext cx="60000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200" b="1">
                <a:solidFill>
                  <a:srgbClr val="C00000"/>
                </a:solidFill>
                <a:latin typeface="Cambria"/>
              </a:rPr>
              <a:t>Formula: φ = EA cosθ = E · A</a:t>
            </a:r>
          </a:p>
          <a:p>
            <a:pPr algn="l">
              <a:spcBef>
                <a:spcPts val="300"/>
              </a:spcBef>
            </a:pPr>
            <a:r>
              <a:rPr lang="en-US" sz="1400">
                <a:solidFill>
                  <a:srgbClr val="555555"/>
                </a:solidFill>
                <a:latin typeface="Calibri"/>
              </a:rPr>
              <a:t>θ = angle between E and the area vector (outward normal)</a:t>
            </a:r>
          </a:p>
        </p:txBody>
      </p:sp>
    </p:spTree>
    <p:extLst>
      <p:ext uri="{BB962C8B-B14F-4D97-AF65-F5344CB8AC3E}">
        <p14:creationId xmlns:p14="http://schemas.microsoft.com/office/powerpoint/2010/main" val="67049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9" grpId="0"/>
      <p:bldP spid="238" grpId="0"/>
      <p:bldP spid="133" grpId="0"/>
      <p:bldP spid="1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00000"/>
            <a:ext cx="11277600" cy="6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3200" b="1">
                <a:solidFill>
                  <a:srgbClr val="1E2761"/>
                </a:solidFill>
                <a:latin typeface="Cambria"/>
              </a:rPr>
              <a:t>What Is Electric Flux?</a:t>
            </a:r>
          </a:p>
        </p:txBody>
      </p:sp>
      <p:sp>
        <p:nvSpPr>
          <p:cNvPr id="3" name="AnalogyHeader"/>
          <p:cNvSpPr txBox="1"/>
          <p:nvPr/>
        </p:nvSpPr>
        <p:spPr>
          <a:xfrm>
            <a:off x="457200" y="1000000"/>
            <a:ext cx="5400000" cy="4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200" b="1">
                <a:solidFill>
                  <a:srgbClr val="C00000"/>
                </a:solidFill>
                <a:latin typeface="Cambria"/>
              </a:rPr>
              <a:t>Think of Rain Through a Window</a:t>
            </a:r>
          </a:p>
        </p:txBody>
      </p:sp>
      <p:sp>
        <p:nvSpPr>
          <p:cNvPr id="4" name="AnalogyBody"/>
          <p:cNvSpPr txBox="1"/>
          <p:nvPr/>
        </p:nvSpPr>
        <p:spPr>
          <a:xfrm>
            <a:off x="457200" y="1450000"/>
            <a:ext cx="5400000" cy="22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spcAft>
                <a:spcPts val="400"/>
              </a:spcAft>
            </a:pPr>
            <a:r>
              <a:rPr lang="en-US" sz="1600">
                <a:solidFill>
                  <a:srgbClr val="333333"/>
                </a:solidFill>
                <a:latin typeface="Calibri"/>
              </a:rPr>
              <a:t>Hold a window flat in the rain — maximum rain passes through.</a:t>
            </a:r>
          </a:p>
          <a:p>
            <a:pPr algn="l">
              <a:spcAft>
                <a:spcPts val="400"/>
              </a:spcAft>
            </a:pPr>
            <a:r>
              <a:rPr lang="en-US" sz="1600">
                <a:solidFill>
                  <a:srgbClr val="333333"/>
                </a:solidFill>
                <a:latin typeface="Calibri"/>
              </a:rPr>
              <a:t>Tilt the window — less rain gets through.</a:t>
            </a:r>
          </a:p>
          <a:p>
            <a:pPr algn="l">
              <a:spcAft>
                <a:spcPts val="400"/>
              </a:spcAft>
            </a:pPr>
            <a:r>
              <a:rPr lang="en-US" sz="1600">
                <a:solidFill>
                  <a:srgbClr val="333333"/>
                </a:solidFill>
                <a:latin typeface="Calibri"/>
              </a:rPr>
              <a:t>Turn it edge-on — no rain passes through at all.</a:t>
            </a:r>
          </a:p>
          <a:p>
            <a:pPr algn="l">
              <a:spcBef>
                <a:spcPts val="400"/>
              </a:spcBef>
            </a:pPr>
            <a:r>
              <a:rPr lang="en-US" sz="1600" b="1">
                <a:solidFill>
                  <a:srgbClr val="1E2761"/>
                </a:solidFill>
                <a:latin typeface="Calibri"/>
              </a:rPr>
              <a:t>Electric flux works the same way — replace rain with electric field lines, and the window with any surface.</a:t>
            </a:r>
          </a:p>
        </p:txBody>
      </p:sp>
      <p:sp>
        <p:nvSpPr>
          <p:cNvPr id="5" name="FormalDefHeader"/>
          <p:cNvSpPr txBox="1"/>
          <p:nvPr/>
        </p:nvSpPr>
        <p:spPr>
          <a:xfrm>
            <a:off x="457200" y="3900000"/>
            <a:ext cx="5400000" cy="4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200" b="1">
                <a:solidFill>
                  <a:srgbClr val="C00000"/>
                </a:solidFill>
                <a:latin typeface="Cambria"/>
              </a:rPr>
              <a:t>Formal Definition</a:t>
            </a:r>
          </a:p>
        </p:txBody>
      </p:sp>
      <p:sp>
        <p:nvSpPr>
          <p:cNvPr id="6" name="FormalDefBody"/>
          <p:cNvSpPr txBox="1"/>
          <p:nvPr/>
        </p:nvSpPr>
        <p:spPr>
          <a:xfrm>
            <a:off x="457200" y="4350000"/>
            <a:ext cx="5400000" cy="18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>
              <a:spcAft>
                <a:spcPts val="300"/>
              </a:spcAft>
            </a:pPr>
            <a:r>
              <a:rPr lang="en-US" sz="1600">
                <a:solidFill>
                  <a:srgbClr val="333333"/>
                </a:solidFill>
                <a:latin typeface="Calibri"/>
              </a:rPr>
              <a:t>Electric flux (φ) is a scalar quantity that measures how much electric field passes through a given surface.</a:t>
            </a:r>
          </a:p>
          <a:p>
            <a:pPr algn="l">
              <a:spcBef>
                <a:spcPts val="400"/>
              </a:spcBef>
            </a:pPr>
            <a:r>
              <a:rPr lang="en-US" sz="1600" b="1">
                <a:solidFill>
                  <a:srgbClr val="1E2761"/>
                </a:solidFill>
                <a:latin typeface="Calibri"/>
              </a:rPr>
              <a:t>SI Unit: </a:t>
            </a:r>
            <a:r>
              <a:rPr lang="en-US" sz="1600">
                <a:solidFill>
                  <a:srgbClr val="333333"/>
                </a:solidFill>
                <a:latin typeface="Calibri"/>
              </a:rPr>
              <a:t>N·m²/C  (newton-metre squared per coulomb)</a:t>
            </a:r>
          </a:p>
          <a:p>
            <a:pPr algn="l">
              <a:spcBef>
                <a:spcPts val="200"/>
              </a:spcBef>
            </a:pPr>
            <a:r>
              <a:rPr lang="en-US" sz="1600" b="1">
                <a:solidFill>
                  <a:srgbClr val="1E2761"/>
                </a:solidFill>
                <a:latin typeface="Calibri"/>
              </a:rPr>
              <a:t>Also written as: </a:t>
            </a:r>
            <a:r>
              <a:rPr lang="en-US" sz="1600">
                <a:solidFill>
                  <a:srgbClr val="333333"/>
                </a:solidFill>
                <a:latin typeface="Calibri"/>
              </a:rPr>
              <a:t>V·m  (volt-metres)</a:t>
            </a:r>
          </a:p>
        </p:txBody>
      </p:sp>
      <p:sp>
        <p:nvSpPr>
          <p:cNvPr id="7" name="FormulaBox"/>
          <p:cNvSpPr txBox="1"/>
          <p:nvPr/>
        </p:nvSpPr>
        <p:spPr>
          <a:xfrm>
            <a:off x="6400000" y="1200000"/>
            <a:ext cx="5000000" cy="4200000"/>
          </a:xfrm>
          <a:prstGeom prst="rect">
            <a:avLst/>
          </a:prstGeom>
          <a:solidFill>
            <a:srgbClr val="F0F4FA"/>
          </a:solidFill>
          <a:ln w="19050">
            <a:solidFill>
              <a:srgbClr val="1E2761"/>
            </a:solidFill>
            <a:prstDash val="solid"/>
          </a:ln>
        </p:spPr>
        <p:txBody>
          <a:bodyPr wrap="square" lIns="274320" tIns="182880" rIns="274320" bIns="182880" rtlCol="0" anchor="ctr"/>
          <a:lstStyle/>
          <a:p>
            <a:pPr algn="ctr"/>
            <a:r>
              <a:rPr lang="en-US" sz="1800" b="1">
                <a:solidFill>
                  <a:srgbClr val="1E2761"/>
                </a:solidFill>
                <a:latin typeface="Cambria"/>
              </a:rPr>
              <a:t>Key Formulas</a:t>
            </a:r>
          </a:p>
          <a:p>
            <a:pPr algn="ctr">
              <a:spcBef>
                <a:spcPts val="1000"/>
              </a:spcBef>
            </a:pPr>
            <a:r>
              <a:rPr lang="en-US" sz="1400">
                <a:solidFill>
                  <a:srgbClr val="555555"/>
                </a:solidFill>
                <a:latin typeface="Calibri"/>
              </a:rPr>
              <a:t>Uniform field, perpendicular:</a:t>
            </a:r>
          </a:p>
          <a:p>
            <a:pPr algn="ctr">
              <a:spcBef>
                <a:spcPts val="200"/>
              </a:spcBef>
            </a:pPr>
            <a:r>
              <a:rPr lang="en-US" sz="2800" b="1">
                <a:solidFill>
                  <a:srgbClr val="C00000"/>
                </a:solidFill>
                <a:latin typeface="Cambria"/>
              </a:rPr>
              <a:t>φ = EA</a:t>
            </a:r>
          </a:p>
          <a:p>
            <a:pPr algn="ctr">
              <a:spcBef>
                <a:spcPts val="800"/>
              </a:spcBef>
            </a:pPr>
            <a:r>
              <a:rPr lang="en-US" sz="1400">
                <a:solidFill>
                  <a:srgbClr val="555555"/>
                </a:solidFill>
                <a:latin typeface="Calibri"/>
              </a:rPr>
              <a:t>Uniform field, at angle θ:</a:t>
            </a:r>
          </a:p>
          <a:p>
            <a:pPr algn="ctr">
              <a:spcBef>
                <a:spcPts val="200"/>
              </a:spcBef>
            </a:pPr>
            <a:r>
              <a:rPr lang="en-US" sz="2800" b="1">
                <a:solidFill>
                  <a:srgbClr val="C00000"/>
                </a:solidFill>
                <a:latin typeface="Cambria"/>
              </a:rPr>
              <a:t>φ = EA cosθ</a:t>
            </a:r>
          </a:p>
          <a:p>
            <a:pPr algn="ctr">
              <a:spcBef>
                <a:spcPts val="800"/>
              </a:spcBef>
            </a:pPr>
            <a:r>
              <a:rPr lang="en-US" sz="1400">
                <a:solidFill>
                  <a:srgbClr val="555555"/>
                </a:solidFill>
                <a:latin typeface="Calibri"/>
              </a:rPr>
              <a:t>General (non-uniform / curved):</a:t>
            </a:r>
          </a:p>
          <a:p>
            <a:pPr algn="ctr">
              <a:spcBef>
                <a:spcPts val="200"/>
              </a:spcBef>
            </a:pPr>
            <a:r>
              <a:rPr lang="en-US" sz="2800" b="1">
                <a:solidFill>
                  <a:srgbClr val="C00000"/>
                </a:solidFill>
                <a:latin typeface="Cambria"/>
              </a:rPr>
              <a:t>φ = ∫ E⃗ · dA⃗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CE9BB94-2498-47C2-B883-F82CBE48F1CF}"/>
              </a:ext>
            </a:extLst>
          </p:cNvPr>
          <p:cNvSpPr/>
          <p:nvPr/>
        </p:nvSpPr>
        <p:spPr>
          <a:xfrm>
            <a:off x="8010659" y="5087155"/>
            <a:ext cx="206062" cy="463639"/>
          </a:xfrm>
          <a:custGeom>
            <a:avLst/>
            <a:gdLst>
              <a:gd name="connsiteX0" fmla="*/ 206062 w 206062"/>
              <a:gd name="connsiteY0" fmla="*/ 463639 h 463639"/>
              <a:gd name="connsiteX1" fmla="*/ 128789 w 206062"/>
              <a:gd name="connsiteY1" fmla="*/ 360608 h 463639"/>
              <a:gd name="connsiteX2" fmla="*/ 115910 w 206062"/>
              <a:gd name="connsiteY2" fmla="*/ 270456 h 463639"/>
              <a:gd name="connsiteX3" fmla="*/ 90152 w 206062"/>
              <a:gd name="connsiteY3" fmla="*/ 231820 h 463639"/>
              <a:gd name="connsiteX4" fmla="*/ 38637 w 206062"/>
              <a:gd name="connsiteY4" fmla="*/ 77273 h 463639"/>
              <a:gd name="connsiteX5" fmla="*/ 0 w 206062"/>
              <a:gd name="connsiteY5" fmla="*/ 0 h 46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062" h="463639">
                <a:moveTo>
                  <a:pt x="206062" y="463639"/>
                </a:moveTo>
                <a:cubicBezTo>
                  <a:pt x="180304" y="429295"/>
                  <a:pt x="146943" y="399510"/>
                  <a:pt x="128789" y="360608"/>
                </a:cubicBezTo>
                <a:cubicBezTo>
                  <a:pt x="115952" y="333100"/>
                  <a:pt x="124633" y="299532"/>
                  <a:pt x="115910" y="270456"/>
                </a:cubicBezTo>
                <a:cubicBezTo>
                  <a:pt x="111462" y="255630"/>
                  <a:pt x="98738" y="244699"/>
                  <a:pt x="90152" y="231820"/>
                </a:cubicBezTo>
                <a:cubicBezTo>
                  <a:pt x="71611" y="102034"/>
                  <a:pt x="94640" y="179947"/>
                  <a:pt x="38637" y="77273"/>
                </a:cubicBezTo>
                <a:cubicBezTo>
                  <a:pt x="24847" y="51991"/>
                  <a:pt x="0" y="0"/>
                  <a:pt x="0" y="0"/>
                </a:cubicBezTo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C99A8A4-BFAE-4D44-9F48-4D725DCECA79}"/>
                  </a:ext>
                </a:extLst>
              </p:cNvPr>
              <p:cNvSpPr/>
              <p:nvPr/>
            </p:nvSpPr>
            <p:spPr>
              <a:xfrm>
                <a:off x="6931228" y="1502705"/>
                <a:ext cx="2006575" cy="586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C99A8A4-BFAE-4D44-9F48-4D725DCECA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228" y="1502705"/>
                <a:ext cx="2006575" cy="5868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B26E4988-FCD6-4BCD-9224-46DB804052A3}"/>
              </a:ext>
            </a:extLst>
          </p:cNvPr>
          <p:cNvGrpSpPr/>
          <p:nvPr/>
        </p:nvGrpSpPr>
        <p:grpSpPr>
          <a:xfrm>
            <a:off x="2352675" y="893471"/>
            <a:ext cx="3743325" cy="4000500"/>
            <a:chOff x="2352675" y="893471"/>
            <a:chExt cx="3743325" cy="40005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C205FBB-7CDA-4753-9A18-9C50B7887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3810" l="9924" r="89822">
                          <a14:foregroundMark x1="42748" y1="93810" x2="42748" y2="93810"/>
                          <a14:foregroundMark x1="62595" y1="10238" x2="62595" y2="10238"/>
                          <a14:foregroundMark x1="62850" y1="15714" x2="62850" y2="15714"/>
                          <a14:foregroundMark x1="74555" y1="27619" x2="74555" y2="2761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52675" y="893471"/>
              <a:ext cx="3743325" cy="4000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5B0B156-8F9A-4FD5-BA87-4B5D10A8178E}"/>
                    </a:ext>
                  </a:extLst>
                </p:cNvPr>
                <p:cNvSpPr/>
                <p:nvPr/>
              </p:nvSpPr>
              <p:spPr>
                <a:xfrm>
                  <a:off x="4008322" y="893471"/>
                  <a:ext cx="43896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5B0B156-8F9A-4FD5-BA87-4B5D10A817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8322" y="893471"/>
                  <a:ext cx="438966" cy="4029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7CA95C6-4E7B-43E1-BBC1-9CD6D1A5B44B}"/>
                    </a:ext>
                  </a:extLst>
                </p:cNvPr>
                <p:cNvSpPr/>
                <p:nvPr/>
              </p:nvSpPr>
              <p:spPr>
                <a:xfrm>
                  <a:off x="5385873" y="1884445"/>
                  <a:ext cx="518732" cy="41030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𝑑𝐴</m:t>
                            </m:r>
                          </m:e>
                        </m:acc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27CA95C6-4E7B-43E1-BBC1-9CD6D1A5B4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5873" y="1884445"/>
                  <a:ext cx="518732" cy="41030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9CED65-B90D-453F-B440-324D02850E05}"/>
                  </a:ext>
                </a:extLst>
              </p:cNvPr>
              <p:cNvSpPr/>
              <p:nvPr/>
            </p:nvSpPr>
            <p:spPr>
              <a:xfrm>
                <a:off x="6970182" y="2600275"/>
                <a:ext cx="2080954" cy="586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∫</m:t>
                      </m:r>
                      <m:acc>
                        <m:accPr>
                          <m:chr m:val="⃗"/>
                          <m:ctrlPr>
                            <a:rPr lang="en-I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acc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29CED65-B90D-453F-B440-324D02850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182" y="2600275"/>
                <a:ext cx="2080954" cy="5868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"/>
          <p:cNvSpPr txBox="1"/>
          <p:nvPr/>
        </p:nvSpPr>
        <p:spPr>
          <a:xfrm>
            <a:off x="457200" y="152400"/>
            <a:ext cx="11277600" cy="55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800" b="1">
                <a:solidFill>
                  <a:srgbClr val="1E2761"/>
                </a:solidFill>
                <a:latin typeface="Cambria"/>
              </a:rPr>
              <a:t>General Case: Non-Uniform Fields &amp; Curved Surfaces</a:t>
            </a:r>
          </a:p>
        </p:txBody>
      </p:sp>
      <p:sp>
        <p:nvSpPr>
          <p:cNvPr id="16" name="Explanation"/>
          <p:cNvSpPr txBox="1"/>
          <p:nvPr/>
        </p:nvSpPr>
        <p:spPr>
          <a:xfrm>
            <a:off x="457200" y="750000"/>
            <a:ext cx="40000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1500">
                <a:solidFill>
                  <a:srgbClr val="404040"/>
                </a:solidFill>
                <a:latin typeface="Calibri"/>
              </a:rPr>
              <a:t>For curved surfaces or varying fields, we integrate</a:t>
            </a:r>
          </a:p>
          <a:p>
            <a:pPr algn="l">
              <a:spcBef>
                <a:spcPts val="200"/>
              </a:spcBef>
            </a:pPr>
            <a:r>
              <a:rPr lang="en-US" sz="1500">
                <a:solidFill>
                  <a:srgbClr val="404040"/>
                </a:solidFill>
                <a:latin typeface="Calibri"/>
              </a:rPr>
              <a:t>the flux over infinitesimal area elements dA.</a:t>
            </a:r>
          </a:p>
        </p:txBody>
      </p:sp>
      <p:sp>
        <p:nvSpPr>
          <p:cNvPr id="17" name="Summary"/>
          <p:cNvSpPr txBox="1"/>
          <p:nvPr/>
        </p:nvSpPr>
        <p:spPr>
          <a:xfrm>
            <a:off x="457200" y="5200000"/>
            <a:ext cx="8000000" cy="12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l"/>
            <a:r>
              <a:rPr lang="en-US" sz="2000" b="1">
                <a:solidFill>
                  <a:srgbClr val="1E2761"/>
                </a:solidFill>
                <a:latin typeface="Cambria"/>
              </a:rPr>
              <a:t>Summary of All Cases</a:t>
            </a:r>
          </a:p>
          <a:p>
            <a:pPr algn="l">
              <a:spcBef>
                <a:spcPts val="400"/>
              </a:spcBef>
            </a:pPr>
            <a:r>
              <a:rPr lang="en-US" sz="1500">
                <a:solidFill>
                  <a:srgbClr val="333333"/>
                </a:solidFill>
                <a:latin typeface="Calibri"/>
              </a:rPr>
              <a:t>Perpendicular field:  φ = EA</a:t>
            </a:r>
          </a:p>
          <a:p>
            <a:pPr algn="l">
              <a:spcBef>
                <a:spcPts val="200"/>
              </a:spcBef>
            </a:pPr>
            <a:r>
              <a:rPr lang="en-US" sz="1500">
                <a:solidFill>
                  <a:srgbClr val="333333"/>
                </a:solidFill>
                <a:latin typeface="Calibri"/>
              </a:rPr>
              <a:t>Field at angle θ:        φ = EA cosθ</a:t>
            </a:r>
          </a:p>
          <a:p>
            <a:pPr algn="l">
              <a:spcBef>
                <a:spcPts val="200"/>
              </a:spcBef>
            </a:pPr>
            <a:r>
              <a:rPr lang="en-US" sz="1500" b="1">
                <a:solidFill>
                  <a:srgbClr val="C00000"/>
                </a:solidFill>
                <a:latin typeface="Cambria"/>
              </a:rPr>
              <a:t>General case:           φ = ∫ E⃗ · dA⃗</a:t>
            </a:r>
          </a:p>
        </p:txBody>
      </p:sp>
    </p:spTree>
    <p:extLst>
      <p:ext uri="{BB962C8B-B14F-4D97-AF65-F5344CB8AC3E}">
        <p14:creationId xmlns:p14="http://schemas.microsoft.com/office/powerpoint/2010/main" val="3752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3655</TotalTime>
  <Words>3015</Words>
  <Application>Microsoft Office PowerPoint</Application>
  <PresentationFormat>Widescreen</PresentationFormat>
  <Paragraphs>352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Brush Script MT</vt:lpstr>
      <vt:lpstr>Calibri</vt:lpstr>
      <vt:lpstr>Cambria</vt:lpstr>
      <vt:lpstr>Cambria Math</vt:lpstr>
      <vt:lpstr>Georgia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97</cp:revision>
  <dcterms:created xsi:type="dcterms:W3CDTF">2020-07-03T02:55:28Z</dcterms:created>
  <dcterms:modified xsi:type="dcterms:W3CDTF">2026-05-17T17:07:44Z</dcterms:modified>
</cp:coreProperties>
</file>