
<file path=[Content_Types].xml><?xml version="1.0" encoding="utf-8"?>
<Types xmlns="http://schemas.openxmlformats.org/package/2006/content-types">
  <Default Extension="glb" ContentType="model/gltf.binary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71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F2uK6eUZHAe0DRK8PofrTQ==" hashData="W/nY8o6dt8Mw+lmIHcYQiRdn9lfaVoBAOmTo1+h9v0xqFTpWgdtKb/Nz4Dody7vizprgYPDcd/WUTb+12XsEfg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3315"/>
    <a:srgbClr val="005024"/>
    <a:srgbClr val="30804B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8EBFCB-E1A1-4CB0-B79E-B520C606D20B}" v="4" dt="2026-05-12T16:20:50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7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946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63A104-869C-4D8E-A19D-702179B15D88}" type="datetimeFigureOut">
              <a:rPr lang="en-IN" smtClean="0"/>
              <a:t>12-05-2026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E58E04-AA93-4F3F-B875-FA62D6119AE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6541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to this lesson on electric dipoles</a:t>
            </a:r>
          </a:p>
          <a:p>
            <a:r>
              <a:rPr lang="en-US" dirty="0"/>
              <a:t>An electric dipole is a fundamental concept in electrostatics that appears in many real-world systems</a:t>
            </a:r>
          </a:p>
          <a:p>
            <a:r>
              <a:rPr lang="en-US" dirty="0"/>
              <a:t>We will cover the definition, properties, and the electric field due to a dipole on the axial 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96700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electric dipole consists of two equal and opposite charges (+q and -q) separated by a small distance 2a</a:t>
            </a:r>
          </a:p>
          <a:p>
            <a:r>
              <a:rPr lang="en-US" dirty="0"/>
              <a:t>The dipole moment p = q times 2a, with SI unit coulomb-meter (C m)</a:t>
            </a:r>
          </a:p>
          <a:p>
            <a:r>
              <a:rPr lang="en-US" dirty="0"/>
              <a:t>The direction of the dipole moment vector points from the negative charge toward the positive charge</a:t>
            </a:r>
          </a:p>
          <a:p>
            <a:r>
              <a:rPr lang="en-US" dirty="0"/>
              <a:t>An ideal dipole has very large charges separated by an infinitesimally small distance, keeping p constant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6874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we derive the electric field at a point P on the axial line of the dipole</a:t>
            </a:r>
          </a:p>
          <a:p>
            <a:r>
              <a:rPr lang="en-US" dirty="0"/>
              <a:t>Point P is at distance r from the center of the dipole, along the line joining the two charges</a:t>
            </a:r>
          </a:p>
          <a:p>
            <a:r>
              <a:rPr lang="en-US" dirty="0"/>
              <a:t>We calculate the field contribution from each charge separately and then find the net field by superposition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07788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field due to the positive charge at P is directed away from +q</a:t>
            </a:r>
          </a:p>
          <a:p>
            <a:r>
              <a:rPr lang="en-US" dirty="0"/>
              <a:t>The field due to the negative charge at P is directed toward -q</a:t>
            </a:r>
          </a:p>
          <a:p>
            <a:r>
              <a:rPr lang="en-US" dirty="0"/>
              <a:t>Since P is on the axial line, both field contributions are along the same axis but differ in magnitude</a:t>
            </a:r>
          </a:p>
          <a:p>
            <a:r>
              <a:rPr lang="en-US" dirty="0"/>
              <a:t>The net field is the vector sum: E_axial = E_+q minus E_-q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9084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write the electric field from each charge using Coulomb's law</a:t>
            </a:r>
          </a:p>
          <a:p>
            <a:r>
              <a:rPr lang="en-US" dirty="0"/>
              <a:t>E from +q equals kq over (r minus a) squared, directed away from the dipole</a:t>
            </a:r>
          </a:p>
          <a:p>
            <a:r>
              <a:rPr lang="en-US" dirty="0"/>
              <a:t>E from -q equals kq over (r plus a) squared, directed toward the dipole</a:t>
            </a:r>
          </a:p>
          <a:p>
            <a:r>
              <a:rPr lang="en-US" dirty="0"/>
              <a:t>The net field is the difference of these two contributions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777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Combining the two expressions over a common denominator</a:t>
            </a:r>
          </a:p>
          <a:p>
            <a:r>
              <a:rPr lang="en-US" dirty="0"/>
              <a:t>The numerator simplifies using the expansion of (r+a) squared minus (r-a) squared, which gives 4ra</a:t>
            </a:r>
          </a:p>
          <a:p>
            <a:r>
              <a:rPr lang="en-US" dirty="0"/>
              <a:t>The denominator becomes (r squared minus a squared) squared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70653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E_axial equals k times q times 4ra divided by (r squared minus a squared) squared</a:t>
            </a:r>
          </a:p>
          <a:p>
            <a:r>
              <a:rPr lang="en-US" dirty="0"/>
              <a:t>Recall that the dipole moment p = q times 2a</a:t>
            </a:r>
          </a:p>
          <a:p>
            <a:r>
              <a:rPr lang="en-US" dirty="0"/>
              <a:t>Substituting, E_axial = k times 2pr divided by (r squared minus a squared) squared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5157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 short dipole or when the observation point is far from the dipole, r is much greater than a</a:t>
            </a:r>
          </a:p>
          <a:p>
            <a:r>
              <a:rPr lang="en-US" dirty="0"/>
              <a:t>In this approximation, a squared is negligible compared to r squared</a:t>
            </a:r>
          </a:p>
          <a:p>
            <a:r>
              <a:rPr lang="en-US" dirty="0"/>
              <a:t>The denominator simplifies from (r squared minus a squared) squared to r to the fourth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00261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Applying the far-field approximation, the axial field simplifies to E = 2kp over r cubed</a:t>
            </a:r>
          </a:p>
          <a:p>
            <a:r>
              <a:rPr lang="en-US" dirty="0"/>
              <a:t>This can also be written as E = 2p over 4 pi epsilon-naught r cubed</a:t>
            </a:r>
          </a:p>
          <a:p>
            <a:r>
              <a:rPr lang="en-US" dirty="0"/>
              <a:t>Key takeaway: the electric field on the axial line falls off as 1 over r cubed, unlike a point charge which falls off as 1 over r squared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5724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final result for the axial field of a dipole: E_axial = 2kp over r cubed</a:t>
            </a:r>
          </a:p>
          <a:p>
            <a:r>
              <a:rPr lang="en-US" dirty="0"/>
              <a:t>The field is directed along the dipole axis, from -q toward +q (same direction as p)</a:t>
            </a:r>
          </a:p>
          <a:p>
            <a:r>
              <a:rPr lang="en-US" dirty="0"/>
              <a:t>Remember this result is valid only in the far-field limit where r is much greater than a</a:t>
            </a:r>
          </a:p>
          <a:p>
            <a:r>
              <a:rPr lang="en-US" dirty="0"/>
              <a:t>Compare with the equatorial field (to be covered next), which is half the magnitude and opposite in direction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E58E04-AA93-4F3F-B875-FA62D6119AE0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547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66255" y="124691"/>
            <a:ext cx="11825992" cy="6567058"/>
          </a:xfrm>
          <a:prstGeom prst="rect">
            <a:avLst/>
          </a:prstGeom>
          <a:solidFill>
            <a:schemeClr val="bg2"/>
          </a:solidFill>
          <a:ln w="57150"/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80FF0730-3BA2-87EF-36A1-2DAACFEF92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33398" y="5373544"/>
            <a:ext cx="1221220" cy="12212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1F44DE-EA18-0783-21BC-CAFE96591727}"/>
              </a:ext>
            </a:extLst>
          </p:cNvPr>
          <p:cNvSpPr/>
          <p:nvPr userDrawn="1"/>
        </p:nvSpPr>
        <p:spPr>
          <a:xfrm>
            <a:off x="8662001" y="6229639"/>
            <a:ext cx="2458172" cy="36512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rtlCol="0" anchor="ctr"/>
          <a:lstStyle/>
          <a:p>
            <a:pPr algn="ctr"/>
            <a:r>
              <a:rPr lang="en-IN" sz="1400" dirty="0">
                <a:solidFill>
                  <a:srgbClr val="002060"/>
                </a:solidFill>
              </a:rPr>
              <a:t>Prepared by :  </a:t>
            </a:r>
            <a:r>
              <a:rPr lang="en-IN" sz="1400" dirty="0" err="1">
                <a:solidFill>
                  <a:srgbClr val="002060"/>
                </a:solidFill>
              </a:rPr>
              <a:t>Sumith</a:t>
            </a:r>
            <a:r>
              <a:rPr lang="en-IN" sz="1400" dirty="0">
                <a:solidFill>
                  <a:srgbClr val="002060"/>
                </a:solidFill>
              </a:rPr>
              <a:t> 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17/06/relationships/model3d" Target="../media/model3d1.glb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3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microsoft.com/office/2017/06/relationships/model3d" Target="../media/model3d1.glb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microsoft.com/office/2017/06/relationships/model3d" Target="../media/model3d1.glb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6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12" Type="http://schemas.openxmlformats.org/officeDocument/2006/relationships/image" Target="../media/image35.png"/><Relationship Id="rId1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microsoft.com/office/2017/06/relationships/model3d" Target="../media/model3d1.glb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38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43.png"/><Relationship Id="rId18" Type="http://schemas.openxmlformats.org/officeDocument/2006/relationships/image" Target="../media/image38.png"/><Relationship Id="rId3" Type="http://schemas.openxmlformats.org/officeDocument/2006/relationships/image" Target="../media/image25.png"/><Relationship Id="rId21" Type="http://schemas.openxmlformats.org/officeDocument/2006/relationships/image" Target="../media/image47.png"/><Relationship Id="rId7" Type="http://schemas.openxmlformats.org/officeDocument/2006/relationships/image" Target="../media/image3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10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6.pn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microsoft.com/office/2017/06/relationships/model3d" Target="../media/model3d1.glb"/><Relationship Id="rId11" Type="http://schemas.openxmlformats.org/officeDocument/2006/relationships/image" Target="../media/image31.png"/><Relationship Id="rId24" Type="http://schemas.openxmlformats.org/officeDocument/2006/relationships/image" Target="../media/image50.png"/><Relationship Id="rId5" Type="http://schemas.openxmlformats.org/officeDocument/2006/relationships/image" Target="../media/image27.png"/><Relationship Id="rId15" Type="http://schemas.openxmlformats.org/officeDocument/2006/relationships/image" Target="../media/image35.png"/><Relationship Id="rId23" Type="http://schemas.openxmlformats.org/officeDocument/2006/relationships/image" Target="../media/image49.png"/><Relationship Id="rId10" Type="http://schemas.openxmlformats.org/officeDocument/2006/relationships/image" Target="../media/image30.png"/><Relationship Id="rId19" Type="http://schemas.openxmlformats.org/officeDocument/2006/relationships/image" Target="../media/image45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44.png"/><Relationship Id="rId22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6.png"/><Relationship Id="rId18" Type="http://schemas.openxmlformats.org/officeDocument/2006/relationships/image" Target="../media/image53.png"/><Relationship Id="rId3" Type="http://schemas.openxmlformats.org/officeDocument/2006/relationships/image" Target="../media/image25.png"/><Relationship Id="rId7" Type="http://schemas.openxmlformats.org/officeDocument/2006/relationships/image" Target="../media/image3.png"/><Relationship Id="rId12" Type="http://schemas.openxmlformats.org/officeDocument/2006/relationships/image" Target="../media/image35.png"/><Relationship Id="rId17" Type="http://schemas.openxmlformats.org/officeDocument/2006/relationships/image" Target="../media/image5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1.png"/><Relationship Id="rId1" Type="http://schemas.openxmlformats.org/officeDocument/2006/relationships/slideLayout" Target="../slideLayouts/slideLayout1.xml"/><Relationship Id="rId6" Type="http://schemas.microsoft.com/office/2017/06/relationships/model3d" Target="../media/model3d1.glb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38.png"/><Relationship Id="rId10" Type="http://schemas.openxmlformats.org/officeDocument/2006/relationships/image" Target="../media/image30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Relationship Id="rId1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17/06/relationships/model3d" Target="../media/model3d1.glb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microsoft.com/office/2017/06/relationships/model3d" Target="../media/model3d1.glb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08C73DF-FC1F-49AD-85C4-162564B23E5C}"/>
              </a:ext>
            </a:extLst>
          </p:cNvPr>
          <p:cNvSpPr txBox="1"/>
          <p:nvPr/>
        </p:nvSpPr>
        <p:spPr>
          <a:xfrm>
            <a:off x="2191657" y="638629"/>
            <a:ext cx="23214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>
                <a:solidFill>
                  <a:srgbClr val="002060"/>
                </a:solidFill>
              </a:rPr>
              <a:t>Electric Dipole</a:t>
            </a:r>
          </a:p>
          <a:p>
            <a:endParaRPr lang="en-IN" b="1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>
                <a:extLst>
                  <a:ext uri="{FF2B5EF4-FFF2-40B4-BE49-F238E27FC236}">
                    <a16:creationId xmlns:a16="http://schemas.microsoft.com/office/drawing/2014/main" id="{05CA7FF7-82D7-4A70-B7BD-CAD96D2EA9F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869719418"/>
                  </p:ext>
                </p:extLst>
              </p:nvPr>
            </p:nvGraphicFramePr>
            <p:xfrm rot="2642932">
              <a:off x="1475944" y="3679901"/>
              <a:ext cx="3982081" cy="1245927"/>
            </p:xfrm>
            <a:graphic>
              <a:graphicData uri="http://schemas.microsoft.com/office/drawing/2017/model3d">
                <am3d:model3d r:embed="rId3">
                  <am3d:spPr>
                    <a:xfrm rot="2642932">
                      <a:off x="0" y="0"/>
                      <a:ext cx="3982081" cy="1245927"/>
                    </a:xfrm>
                    <a:prstGeom prst="rect">
                      <a:avLst/>
                    </a:prstGeom>
                  </am3d:spPr>
                  <am3d:camera>
                    <am3d:pos x="0" y="0" z="49866372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13240706" d="1000000"/>
                    <am3d:preTrans dx="51800198" dy="-3515331" dz="31625716"/>
                    <am3d:scale>
                      <am3d:sx n="1000000" d="1000000"/>
                      <am3d:sy n="1000000" d="1000000"/>
                      <am3d:sz n="1000000" d="1000000"/>
                    </am3d:scale>
                    <am3d:rot ax="-10696355" ay="-2757989" az="10725478"/>
                    <am3d:postTrans dx="0" dy="0" dz="0"/>
                  </am3d:trans>
                  <am3d:raster rName="Office3DRenderer" rVer="16.0.8326">
                    <am3d:blip r:embed="rId4"/>
                  </am3d:raster>
                  <am3d:objViewport viewportSz="495927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>
                <a:extLst>
                  <a:ext uri="{FF2B5EF4-FFF2-40B4-BE49-F238E27FC236}">
                    <a16:creationId xmlns:a16="http://schemas.microsoft.com/office/drawing/2014/main" id="{05CA7FF7-82D7-4A70-B7BD-CAD96D2EA9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642932">
                <a:off x="1475944" y="3679901"/>
                <a:ext cx="3982081" cy="1245927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56288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0" presetClass="entr" presetSubtype="1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sum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20"/>
                                          </p:val>
                                        </p:tav>
                                        <p:tav tm="3330">
                                          <p:val>
                                            <p:fltVal val="-19.9349"/>
                                          </p:val>
                                        </p:tav>
                                        <p:tav tm="6660">
                                          <p:val>
                                            <p:fltVal val="-19.7456"/>
                                          </p:val>
                                        </p:tav>
                                        <p:tav tm="9990">
                                          <p:val>
                                            <p:fltVal val="-19.441"/>
                                          </p:val>
                                        </p:tav>
                                        <p:tav tm="13320">
                                          <p:val>
                                            <p:fltVal val="-19.0299"/>
                                          </p:val>
                                        </p:tav>
                                        <p:tav tm="16650">
                                          <p:val>
                                            <p:fltVal val="-18.5212"/>
                                          </p:val>
                                        </p:tav>
                                        <p:tav tm="19970">
                                          <p:val>
                                            <p:fltVal val="-17.9257"/>
                                          </p:val>
                                        </p:tav>
                                        <p:tav tm="23290">
                                          <p:val>
                                            <p:fltVal val="-17.2507"/>
                                          </p:val>
                                        </p:tav>
                                        <p:tav tm="26620">
                                          <p:val>
                                            <p:fltVal val="-16.5027"/>
                                          </p:val>
                                        </p:tav>
                                        <p:tav tm="29950">
                                          <p:val>
                                            <p:fltVal val="-15.6925"/>
                                          </p:val>
                                        </p:tav>
                                        <p:tav tm="33280">
                                          <p:val>
                                            <p:fltVal val="-14.829"/>
                                          </p:val>
                                        </p:tav>
                                        <p:tav tm="36610">
                                          <p:val>
                                            <p:fltVal val="-13.9209"/>
                                          </p:val>
                                        </p:tav>
                                        <p:tav tm="39940">
                                          <p:val>
                                            <p:fltVal val="-12.9772"/>
                                          </p:val>
                                        </p:tav>
                                        <p:tav tm="43270">
                                          <p:val>
                                            <p:fltVal val="-12.0068"/>
                                          </p:val>
                                        </p:tav>
                                        <p:tav tm="46600">
                                          <p:val>
                                            <p:fltVal val="-11.0184"/>
                                          </p:val>
                                        </p:tav>
                                        <p:tav tm="49930">
                                          <p:val>
                                            <p:fltVal val="-10.0209"/>
                                          </p:val>
                                        </p:tav>
                                        <p:tav tm="53250">
                                          <p:val>
                                            <p:fltVal val="-9.0263"/>
                                          </p:val>
                                        </p:tav>
                                        <p:tav tm="56580">
                                          <p:val>
                                            <p:fltVal val="-8.0373"/>
                                          </p:val>
                                        </p:tav>
                                        <p:tav tm="59900">
                                          <p:val>
                                            <p:fltVal val="-7.0688"/>
                                          </p:val>
                                        </p:tav>
                                        <p:tav tm="63220">
                                          <p:val>
                                            <p:fltVal val="-6.1264"/>
                                          </p:val>
                                        </p:tav>
                                        <p:tav tm="66540">
                                          <p:val>
                                            <p:fltVal val="-5.2189"/>
                                          </p:val>
                                        </p:tav>
                                        <p:tav tm="69870">
                                          <p:val>
                                            <p:fltVal val="-4.3528"/>
                                          </p:val>
                                        </p:tav>
                                        <p:tav tm="73190">
                                          <p:val>
                                            <p:fltVal val="-3.5418"/>
                                          </p:val>
                                        </p:tav>
                                        <p:tav tm="76510">
                                          <p:val>
                                            <p:fltVal val="-2.7922"/>
                                          </p:val>
                                        </p:tav>
                                        <p:tav tm="79830">
                                          <p:val>
                                            <p:fltVal val="-2.1127"/>
                                          </p:val>
                                        </p:tav>
                                        <p:tav tm="83160">
                                          <p:val>
                                            <p:fltVal val="-1.5104"/>
                                          </p:val>
                                        </p:tav>
                                        <p:tav tm="86480">
                                          <p:val>
                                            <p:fltVal val="-0.9978"/>
                                          </p:val>
                                        </p:tav>
                                        <p:tav tm="89800">
                                          <p:val>
                                            <p:fltVal val="-0.5817"/>
                                          </p:val>
                                        </p:tav>
                                        <p:tav tm="93120">
                                          <p:val>
                                            <p:fltVal val="-0.2709"/>
                                          </p:val>
                                        </p:tav>
                                        <p:tav tm="96450">
                                          <p:val>
                                            <p:fltVal val="-0.0738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mult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3d.object.scale.z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8"/>
                                          </p:val>
                                        </p:tav>
                                        <p:tav tm="3330">
                                          <p:val>
                                            <p:fltVal val="0.8104"/>
                                          </p:val>
                                        </p:tav>
                                        <p:tav tm="6660">
                                          <p:val>
                                            <p:fltVal val="0.8208"/>
                                          </p:val>
                                        </p:tav>
                                        <p:tav tm="9990">
                                          <p:val>
                                            <p:fltVal val="0.8312"/>
                                          </p:val>
                                        </p:tav>
                                        <p:tav tm="13320">
                                          <p:val>
                                            <p:fltVal val="0.8415"/>
                                          </p:val>
                                        </p:tav>
                                        <p:tav tm="16650">
                                          <p:val>
                                            <p:fltVal val="0.8517"/>
                                          </p:val>
                                        </p:tav>
                                        <p:tav tm="19970">
                                          <p:val>
                                            <p:fltVal val="0.8617"/>
                                          </p:val>
                                        </p:tav>
                                        <p:tav tm="23290">
                                          <p:val>
                                            <p:fltVal val="0.8715"/>
                                          </p:val>
                                        </p:tav>
                                        <p:tav tm="26620">
                                          <p:val>
                                            <p:fltVal val="0.8812"/>
                                          </p:val>
                                        </p:tav>
                                        <p:tav tm="29950">
                                          <p:val>
                                            <p:fltVal val="0.8906"/>
                                          </p:val>
                                        </p:tav>
                                        <p:tav tm="33280">
                                          <p:val>
                                            <p:fltVal val="0.8998"/>
                                          </p:val>
                                        </p:tav>
                                        <p:tav tm="36610">
                                          <p:val>
                                            <p:fltVal val="0.9087"/>
                                          </p:val>
                                        </p:tav>
                                        <p:tav tm="39940">
                                          <p:val>
                                            <p:fltVal val="0.9174"/>
                                          </p:val>
                                        </p:tav>
                                        <p:tav tm="43270">
                                          <p:val>
                                            <p:fltVal val="0.9257"/>
                                          </p:val>
                                        </p:tav>
                                        <p:tav tm="46600">
                                          <p:val>
                                            <p:fltVal val="0.9336"/>
                                          </p:val>
                                        </p:tav>
                                        <p:tav tm="49930">
                                          <p:val>
                                            <p:fltVal val="0.9412"/>
                                          </p:val>
                                        </p:tav>
                                        <p:tav tm="53250">
                                          <p:val>
                                            <p:fltVal val="0.9484"/>
                                          </p:val>
                                        </p:tav>
                                        <p:tav tm="56580">
                                          <p:val>
                                            <p:fltVal val="0.9552"/>
                                          </p:val>
                                        </p:tav>
                                        <p:tav tm="59900">
                                          <p:val>
                                            <p:fltVal val="0.9616"/>
                                          </p:val>
                                        </p:tav>
                                        <p:tav tm="63220">
                                          <p:val>
                                            <p:fltVal val="0.9675"/>
                                          </p:val>
                                        </p:tav>
                                        <p:tav tm="66540">
                                          <p:val>
                                            <p:fltVal val="0.973"/>
                                          </p:val>
                                        </p:tav>
                                        <p:tav tm="69870">
                                          <p:val>
                                            <p:fltVal val="0.978"/>
                                          </p:val>
                                        </p:tav>
                                        <p:tav tm="73190">
                                          <p:val>
                                            <p:fltVal val="0.9825"/>
                                          </p:val>
                                        </p:tav>
                                        <p:tav tm="76510">
                                          <p:val>
                                            <p:fltVal val="0.9865"/>
                                          </p:val>
                                        </p:tav>
                                        <p:tav tm="79830">
                                          <p:val>
                                            <p:fltVal val="0.99"/>
                                          </p:val>
                                        </p:tav>
                                        <p:tav tm="83160">
                                          <p:val>
                                            <p:fltVal val="0.993"/>
                                          </p:val>
                                        </p:tav>
                                        <p:tav tm="86480">
                                          <p:val>
                                            <p:fltVal val="0.9955"/>
                                          </p:val>
                                        </p:tav>
                                        <p:tav tm="89800">
                                          <p:val>
                                            <p:fltVal val="0.9974"/>
                                          </p:val>
                                        </p:tav>
                                        <p:tav tm="93120">
                                          <p:val>
                                            <p:fltVal val="0.9988"/>
                                          </p:val>
                                        </p:tav>
                                        <p:tav tm="96450">
                                          <p:val>
                                            <p:fltVal val="0.9996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7" presetClass="emph" presetSubtype="128" accel="10000" decel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3d.view.rotation.y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4" name="3D Model 13">
                <a:extLst>
                  <a:ext uri="{FF2B5EF4-FFF2-40B4-BE49-F238E27FC236}">
                    <a16:creationId xmlns:a16="http://schemas.microsoft.com/office/drawing/2014/main" id="{05CA7FF7-82D7-4A70-B7BD-CAD96D2EA9F5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895436504"/>
                  </p:ext>
                </p:extLst>
              </p:nvPr>
            </p:nvGraphicFramePr>
            <p:xfrm rot="10544903">
              <a:off x="7728076" y="1829274"/>
              <a:ext cx="2987263" cy="704005"/>
            </p:xfrm>
            <a:graphic>
              <a:graphicData uri="http://schemas.microsoft.com/office/drawing/2017/model3d">
                <am3d:model3d r:embed="rId3">
                  <am3d:spPr>
                    <a:xfrm rot="10544903">
                      <a:off x="0" y="0"/>
                      <a:ext cx="2987263" cy="704005"/>
                    </a:xfrm>
                    <a:prstGeom prst="rect">
                      <a:avLst/>
                    </a:prstGeom>
                  </am3d:spPr>
                  <am3d:camera>
                    <am3d:pos x="0" y="0" z="49866372"/>
                    <am3d:up dx="0" dy="36000000" dz="0"/>
                    <am3d:lookAt x="0" y="0" z="0"/>
                    <am3d:perspective fov="694347"/>
                  </am3d:camera>
                  <am3d:trans>
                    <am3d:meterPerModelUnit n="13240706" d="1000000"/>
                    <am3d:preTrans dx="51800198" dy="-3515331" dz="31625716"/>
                    <am3d:scale>
                      <am3d:sx n="1000000" d="1000000"/>
                      <am3d:sy n="1000000" d="1000000"/>
                      <am3d:sz n="1000000" d="1000000"/>
                    </am3d:scale>
                    <am3d:rot ax="-3600003" ay="-1" az="-10799999"/>
                    <am3d:postTrans dx="0" dy="0" dz="0"/>
                  </am3d:trans>
                  <am3d:raster rName="Office3DRenderer" rVer="16.0.8326">
                    <am3d:blip r:embed="rId4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4" name="3D Model 13">
                <a:extLst>
                  <a:ext uri="{FF2B5EF4-FFF2-40B4-BE49-F238E27FC236}">
                    <a16:creationId xmlns:a16="http://schemas.microsoft.com/office/drawing/2014/main" id="{05CA7FF7-82D7-4A70-B7BD-CAD96D2EA9F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544903">
                <a:off x="7728076" y="1829274"/>
                <a:ext cx="2987263" cy="704005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208C73DF-FC1F-49AD-85C4-162564B23E5C}"/>
              </a:ext>
            </a:extLst>
          </p:cNvPr>
          <p:cNvSpPr txBox="1"/>
          <p:nvPr/>
        </p:nvSpPr>
        <p:spPr>
          <a:xfrm>
            <a:off x="970561" y="736062"/>
            <a:ext cx="232146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>
                <a:solidFill>
                  <a:srgbClr val="002060"/>
                </a:solidFill>
              </a:rPr>
              <a:t>Electric Dipole</a:t>
            </a:r>
          </a:p>
          <a:p>
            <a:endParaRPr lang="en-IN" b="1">
              <a:solidFill>
                <a:srgbClr val="002060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2ABAB5-BC30-47F0-818F-B4AB3035728C}"/>
              </a:ext>
            </a:extLst>
          </p:cNvPr>
          <p:cNvGrpSpPr/>
          <p:nvPr/>
        </p:nvGrpSpPr>
        <p:grpSpPr>
          <a:xfrm>
            <a:off x="8016306" y="1312266"/>
            <a:ext cx="2364066" cy="1615449"/>
            <a:chOff x="5445965" y="1953836"/>
            <a:chExt cx="2364066" cy="1615449"/>
          </a:xfrm>
          <a:scene3d>
            <a:camera prst="perspectiveContrastingRightFacing" fov="0">
              <a:rot lat="0" lon="0" rev="0"/>
            </a:camera>
            <a:lightRig rig="threePt" dir="t"/>
          </a:scene3d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F08CA63-5EFE-4AE1-87F2-5989B5369CDB}"/>
                </a:ext>
              </a:extLst>
            </p:cNvPr>
            <p:cNvGrpSpPr/>
            <p:nvPr/>
          </p:nvGrpSpPr>
          <p:grpSpPr>
            <a:xfrm>
              <a:off x="5445965" y="2561237"/>
              <a:ext cx="2364066" cy="566762"/>
              <a:chOff x="4429965" y="2561237"/>
              <a:chExt cx="2364066" cy="566762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D041052-9F44-4434-89F6-690AC6E6400A}"/>
                  </a:ext>
                </a:extLst>
              </p:cNvPr>
              <p:cNvSpPr txBox="1"/>
              <p:nvPr/>
            </p:nvSpPr>
            <p:spPr>
              <a:xfrm>
                <a:off x="6429829" y="2604779"/>
                <a:ext cx="36420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2800" b="1">
                    <a:solidFill>
                      <a:srgbClr val="002060"/>
                    </a:solidFill>
                  </a:rPr>
                  <a:t>+</a:t>
                </a:r>
                <a:endParaRPr lang="en-IN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2A9DB1E-85DA-4EE7-BDF6-705443F873D5}"/>
                  </a:ext>
                </a:extLst>
              </p:cNvPr>
              <p:cNvSpPr txBox="1"/>
              <p:nvPr/>
            </p:nvSpPr>
            <p:spPr>
              <a:xfrm>
                <a:off x="4429965" y="2561237"/>
                <a:ext cx="295274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2800" b="1">
                    <a:solidFill>
                      <a:srgbClr val="002060"/>
                    </a:solidFill>
                  </a:rPr>
                  <a:t>-</a:t>
                </a:r>
                <a:endParaRPr lang="en-IN" b="1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536788C-20B9-4C9F-919A-F0126F51C620}"/>
                </a:ext>
              </a:extLst>
            </p:cNvPr>
            <p:cNvCxnSpPr/>
            <p:nvPr/>
          </p:nvCxnSpPr>
          <p:spPr>
            <a:xfrm>
              <a:off x="5602514" y="2394857"/>
              <a:ext cx="2017486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2C00DA1-76C7-4132-BC65-C1F6F9C45D09}"/>
                </a:ext>
              </a:extLst>
            </p:cNvPr>
            <p:cNvSpPr/>
            <p:nvPr/>
          </p:nvSpPr>
          <p:spPr>
            <a:xfrm>
              <a:off x="6405111" y="1953836"/>
              <a:ext cx="41229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err="1">
                  <a:solidFill>
                    <a:srgbClr val="002060"/>
                  </a:solidFill>
                </a:rPr>
                <a:t>2a</a:t>
              </a:r>
              <a:endParaRPr lang="en-IN" b="1">
                <a:solidFill>
                  <a:srgbClr val="002060"/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2A34346-FFF2-4C60-A3D2-138B1C44BECE}"/>
                </a:ext>
              </a:extLst>
            </p:cNvPr>
            <p:cNvSpPr/>
            <p:nvPr/>
          </p:nvSpPr>
          <p:spPr>
            <a:xfrm>
              <a:off x="5833097" y="3127999"/>
              <a:ext cx="298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002060"/>
                  </a:solidFill>
                </a:rPr>
                <a:t>a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1E6654E-0C99-49EA-80D8-B9167EBF5D99}"/>
                </a:ext>
              </a:extLst>
            </p:cNvPr>
            <p:cNvCxnSpPr>
              <a:cxnSpLocks/>
            </p:cNvCxnSpPr>
            <p:nvPr/>
          </p:nvCxnSpPr>
          <p:spPr>
            <a:xfrm>
              <a:off x="5627206" y="3199436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447EB3A-6945-4442-97AB-65DCA193B628}"/>
                </a:ext>
              </a:extLst>
            </p:cNvPr>
            <p:cNvCxnSpPr>
              <a:cxnSpLocks/>
            </p:cNvCxnSpPr>
            <p:nvPr/>
          </p:nvCxnSpPr>
          <p:spPr>
            <a:xfrm>
              <a:off x="6850025" y="3199436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1D50027-D189-4950-8E8F-A377F6CC85E4}"/>
                </a:ext>
              </a:extLst>
            </p:cNvPr>
            <p:cNvSpPr/>
            <p:nvPr/>
          </p:nvSpPr>
          <p:spPr>
            <a:xfrm>
              <a:off x="7089737" y="3199953"/>
              <a:ext cx="298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002060"/>
                  </a:solidFill>
                </a:rPr>
                <a:t>a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2FF85D96-AC08-4F5C-82FE-2A1977715701}"/>
              </a:ext>
            </a:extLst>
          </p:cNvPr>
          <p:cNvSpPr/>
          <p:nvPr/>
        </p:nvSpPr>
        <p:spPr>
          <a:xfrm>
            <a:off x="1063106" y="1603759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800" b="1">
                <a:solidFill>
                  <a:srgbClr val="002060"/>
                </a:solidFill>
              </a:rPr>
              <a:t>Equal And Opposite charges separated by a small distance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E2425D6-869F-4C3E-A31B-F73D80AB625E}"/>
                  </a:ext>
                </a:extLst>
              </p:cNvPr>
              <p:cNvSpPr/>
              <p:nvPr/>
            </p:nvSpPr>
            <p:spPr>
              <a:xfrm>
                <a:off x="1703267" y="3132670"/>
                <a:ext cx="6096000" cy="944169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𝑫𝒊𝒑𝒐</m:t>
                    </m:r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𝒍𝒆𝑴𝒐𝒎𝒆𝒏𝒕</m:t>
                    </m:r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,</m:t>
                    </m:r>
                    <m:acc>
                      <m:accPr>
                        <m:chr m:val="⃗"/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acc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𝒒</m:t>
                    </m:r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acc>
                      <m:accPr>
                        <m:chr m:val="⃗"/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acc>
                  </m:oMath>
                </a14:m>
                <a:r>
                  <a:rPr lang="en-IN" b="1" dirty="0">
                    <a:solidFill>
                      <a:srgbClr val="002060"/>
                    </a:solidFill>
                  </a:rPr>
                  <a:t> </a:t>
                </a:r>
              </a:p>
              <a:p>
                <a:endParaRPr lang="en-IN" sz="2800" b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7E2425D6-869F-4C3E-A31B-F73D80AB6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267" y="3132670"/>
                <a:ext cx="6096000" cy="9441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7448C928-D270-4EDE-95E2-444057DE479D}"/>
              </a:ext>
            </a:extLst>
          </p:cNvPr>
          <p:cNvSpPr/>
          <p:nvPr/>
        </p:nvSpPr>
        <p:spPr>
          <a:xfrm>
            <a:off x="6954417" y="3198167"/>
            <a:ext cx="15033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400" b="1">
                <a:solidFill>
                  <a:srgbClr val="002060"/>
                </a:solidFill>
              </a:rPr>
              <a:t>Unit: Cm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D62894-FCD2-4F1B-8734-EDCA7E1155BF}"/>
              </a:ext>
            </a:extLst>
          </p:cNvPr>
          <p:cNvCxnSpPr>
            <a:cxnSpLocks/>
          </p:cNvCxnSpPr>
          <p:nvPr/>
        </p:nvCxnSpPr>
        <p:spPr>
          <a:xfrm>
            <a:off x="8069890" y="1963209"/>
            <a:ext cx="387872" cy="0"/>
          </a:xfrm>
          <a:prstGeom prst="straightConnector1">
            <a:avLst/>
          </a:prstGeom>
          <a:ln w="57150">
            <a:tailEnd type="triangle"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C0B8B569-52B6-4DFE-991E-050128443F4F}"/>
              </a:ext>
            </a:extLst>
          </p:cNvPr>
          <p:cNvSpPr/>
          <p:nvPr/>
        </p:nvSpPr>
        <p:spPr>
          <a:xfrm>
            <a:off x="2241641" y="4419245"/>
            <a:ext cx="831290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b="1">
                <a:solidFill>
                  <a:srgbClr val="002060"/>
                </a:solidFill>
              </a:rPr>
              <a:t>An ideal dipole is one with large charges separated by small distance</a:t>
            </a:r>
          </a:p>
        </p:txBody>
      </p:sp>
    </p:spTree>
    <p:extLst>
      <p:ext uri="{BB962C8B-B14F-4D97-AF65-F5344CB8AC3E}">
        <p14:creationId xmlns:p14="http://schemas.microsoft.com/office/powerpoint/2010/main" val="212983601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77 0.09422 L 0.17526 0.0932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6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3D Model 12">
                <a:extLst>
                  <a:ext uri="{FF2B5EF4-FFF2-40B4-BE49-F238E27FC236}">
                    <a16:creationId xmlns:a16="http://schemas.microsoft.com/office/drawing/2014/main" id="{37CF4963-C584-4A34-9DD1-C46006271C93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96559318"/>
                  </p:ext>
                </p:extLst>
              </p:nvPr>
            </p:nvGraphicFramePr>
            <p:xfrm rot="10544903">
              <a:off x="4748431" y="1505515"/>
              <a:ext cx="2987263" cy="704005"/>
            </p:xfrm>
            <a:graphic>
              <a:graphicData uri="http://schemas.microsoft.com/office/drawing/2017/model3d">
                <am3d:model3d r:embed="rId3">
                  <am3d:spPr>
                    <a:xfrm rot="10544903">
                      <a:off x="0" y="0"/>
                      <a:ext cx="2987263" cy="704005"/>
                    </a:xfrm>
                    <a:prstGeom prst="rect">
                      <a:avLst/>
                    </a:prstGeom>
                  </am3d:spPr>
                  <am3d:camera>
                    <am3d:pos x="0" y="0" z="49866372"/>
                    <am3d:up dx="0" dy="36000000" dz="0"/>
                    <am3d:lookAt x="0" y="0" z="0"/>
                    <am3d:perspective fov="694347"/>
                  </am3d:camera>
                  <am3d:trans>
                    <am3d:meterPerModelUnit n="13240706" d="1000000"/>
                    <am3d:preTrans dx="51800198" dy="-3515331" dz="31625716"/>
                    <am3d:scale>
                      <am3d:sx n="1000000" d="1000000"/>
                      <am3d:sy n="1000000" d="1000000"/>
                      <am3d:sz n="1000000" d="1000000"/>
                    </am3d:scale>
                    <am3d:rot ax="-3600003" ay="-1" az="-10799999"/>
                    <am3d:postTrans dx="0" dy="0" dz="0"/>
                  </am3d:trans>
                  <am3d:raster rName="Office3DRenderer" rVer="16.0.8326">
                    <am3d:blip r:embed="rId4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3D Model 12">
                <a:extLst>
                  <a:ext uri="{FF2B5EF4-FFF2-40B4-BE49-F238E27FC236}">
                    <a16:creationId xmlns:a16="http://schemas.microsoft.com/office/drawing/2014/main" id="{37CF4963-C584-4A34-9DD1-C46006271C9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544903">
                <a:off x="4748431" y="1505515"/>
                <a:ext cx="2987263" cy="704005"/>
              </a:xfrm>
              <a:prstGeom prst="rect">
                <a:avLst/>
              </a:prstGeom>
            </p:spPr>
          </p:pic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6C090C8E-EEE3-44A1-96AD-F185364A68C5}"/>
              </a:ext>
            </a:extLst>
          </p:cNvPr>
          <p:cNvGrpSpPr/>
          <p:nvPr/>
        </p:nvGrpSpPr>
        <p:grpSpPr>
          <a:xfrm>
            <a:off x="5062343" y="886476"/>
            <a:ext cx="2609326" cy="1646227"/>
            <a:chOff x="5445965" y="1953836"/>
            <a:chExt cx="2609326" cy="1646227"/>
          </a:xfrm>
          <a:scene3d>
            <a:camera prst="perspectiveContrastingRightFacing" fov="0">
              <a:rot lat="0" lon="0" rev="0"/>
            </a:camera>
            <a:lightRig rig="threePt" dir="t"/>
          </a:scene3d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AE89004-CACA-4957-9585-BA2E8FE095FB}"/>
                </a:ext>
              </a:extLst>
            </p:cNvPr>
            <p:cNvGrpSpPr/>
            <p:nvPr/>
          </p:nvGrpSpPr>
          <p:grpSpPr>
            <a:xfrm>
              <a:off x="5445965" y="2561237"/>
              <a:ext cx="2609326" cy="892552"/>
              <a:chOff x="4429965" y="2561237"/>
              <a:chExt cx="2609326" cy="892552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7B04AD7-2617-498A-81FD-563C94647224}"/>
                  </a:ext>
                </a:extLst>
              </p:cNvPr>
              <p:cNvSpPr txBox="1"/>
              <p:nvPr/>
            </p:nvSpPr>
            <p:spPr>
              <a:xfrm>
                <a:off x="6429829" y="2604779"/>
                <a:ext cx="6094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+q</a:t>
                </a:r>
                <a:endParaRPr lang="en-IN" sz="20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CEA45A8-55AD-4AF2-AC90-696056DE19A0}"/>
                  </a:ext>
                </a:extLst>
              </p:cNvPr>
              <p:cNvSpPr txBox="1"/>
              <p:nvPr/>
            </p:nvSpPr>
            <p:spPr>
              <a:xfrm>
                <a:off x="4429965" y="2561237"/>
                <a:ext cx="529312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-q</a:t>
                </a:r>
                <a:endParaRPr lang="en-IN" sz="2000" b="1">
                  <a:solidFill>
                    <a:srgbClr val="002060"/>
                  </a:solidFill>
                </a:endParaRPr>
              </a:p>
              <a:p>
                <a:endParaRPr lang="en-IN" sz="2000" b="1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45667F2-871D-4822-A13B-61CA0E068196}"/>
                </a:ext>
              </a:extLst>
            </p:cNvPr>
            <p:cNvCxnSpPr/>
            <p:nvPr/>
          </p:nvCxnSpPr>
          <p:spPr>
            <a:xfrm>
              <a:off x="5602514" y="2394857"/>
              <a:ext cx="2017486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B5D51D9-1AC1-4869-B59B-E95E0161467A}"/>
                </a:ext>
              </a:extLst>
            </p:cNvPr>
            <p:cNvSpPr/>
            <p:nvPr/>
          </p:nvSpPr>
          <p:spPr>
            <a:xfrm>
              <a:off x="6405111" y="1953836"/>
              <a:ext cx="4411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 err="1">
                  <a:solidFill>
                    <a:srgbClr val="002060"/>
                  </a:solidFill>
                </a:rPr>
                <a:t>2a</a:t>
              </a:r>
              <a:endParaRPr lang="en-IN" sz="2000" b="1">
                <a:solidFill>
                  <a:srgbClr val="002060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5E278F0-2464-40D3-9504-D0B80ECB2FDE}"/>
                </a:ext>
              </a:extLst>
            </p:cNvPr>
            <p:cNvSpPr/>
            <p:nvPr/>
          </p:nvSpPr>
          <p:spPr>
            <a:xfrm>
              <a:off x="5833097" y="3127999"/>
              <a:ext cx="3113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67934ED-18A9-4A3F-A480-BB283A47BF3E}"/>
                </a:ext>
              </a:extLst>
            </p:cNvPr>
            <p:cNvCxnSpPr>
              <a:cxnSpLocks/>
            </p:cNvCxnSpPr>
            <p:nvPr/>
          </p:nvCxnSpPr>
          <p:spPr>
            <a:xfrm>
              <a:off x="5627206" y="3199436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E50BCEBA-B8BA-41FD-89FF-6CDA2D0EA411}"/>
                </a:ext>
              </a:extLst>
            </p:cNvPr>
            <p:cNvCxnSpPr>
              <a:cxnSpLocks/>
            </p:cNvCxnSpPr>
            <p:nvPr/>
          </p:nvCxnSpPr>
          <p:spPr>
            <a:xfrm>
              <a:off x="6850025" y="3199436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8FA59E0-8427-4B4E-8C3D-248B4AD8DA5A}"/>
                </a:ext>
              </a:extLst>
            </p:cNvPr>
            <p:cNvSpPr/>
            <p:nvPr/>
          </p:nvSpPr>
          <p:spPr>
            <a:xfrm>
              <a:off x="7089737" y="3199953"/>
              <a:ext cx="3113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BD95B2C-8B05-4CEC-9094-093F9E6327B1}"/>
              </a:ext>
            </a:extLst>
          </p:cNvPr>
          <p:cNvGrpSpPr/>
          <p:nvPr/>
        </p:nvGrpSpPr>
        <p:grpSpPr>
          <a:xfrm>
            <a:off x="6294658" y="2449360"/>
            <a:ext cx="3472990" cy="400110"/>
            <a:chOff x="6294658" y="2449360"/>
            <a:chExt cx="3472990" cy="40011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9260871-D315-4C71-9747-2F3B95B0EE5C}"/>
                </a:ext>
              </a:extLst>
            </p:cNvPr>
            <p:cNvSpPr/>
            <p:nvPr/>
          </p:nvSpPr>
          <p:spPr>
            <a:xfrm>
              <a:off x="7900619" y="244936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BF5946D-B3F0-448A-83C5-55D49055BA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4658" y="2521314"/>
              <a:ext cx="3472990" cy="11389"/>
            </a:xfrm>
            <a:prstGeom prst="line">
              <a:avLst/>
            </a:prstGeom>
            <a:ln w="25400" cap="flat" cmpd="sng" algn="ctr">
              <a:solidFill>
                <a:srgbClr val="FFFF00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37C45BF5-2583-4E1C-B2B9-F1B6ED78DB74}"/>
              </a:ext>
            </a:extLst>
          </p:cNvPr>
          <p:cNvGrpSpPr/>
          <p:nvPr/>
        </p:nvGrpSpPr>
        <p:grpSpPr>
          <a:xfrm>
            <a:off x="7319758" y="1556808"/>
            <a:ext cx="3022288" cy="400110"/>
            <a:chOff x="7064633" y="1557943"/>
            <a:chExt cx="3022288" cy="400110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AA42846A-A336-4D88-8EFF-B22AD9AB0B2D}"/>
                </a:ext>
              </a:extLst>
            </p:cNvPr>
            <p:cNvCxnSpPr>
              <a:cxnSpLocks/>
            </p:cNvCxnSpPr>
            <p:nvPr/>
          </p:nvCxnSpPr>
          <p:spPr>
            <a:xfrm>
              <a:off x="7064633" y="1818418"/>
              <a:ext cx="2674453" cy="0"/>
            </a:xfrm>
            <a:prstGeom prst="line">
              <a:avLst/>
            </a:prstGeom>
            <a:ln w="25400" cap="flat" cmpd="sng" algn="ctr">
              <a:solidFill>
                <a:srgbClr val="0070C0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D7C5E75-A858-40D2-BC96-76B630B85B52}"/>
                </a:ext>
              </a:extLst>
            </p:cNvPr>
            <p:cNvSpPr/>
            <p:nvPr/>
          </p:nvSpPr>
          <p:spPr>
            <a:xfrm>
              <a:off x="9765999" y="1557943"/>
              <a:ext cx="3209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P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B80F1B9-4540-4CFE-B538-B7DA1B760819}"/>
                  </a:ext>
                </a:extLst>
              </p:cNvPr>
              <p:cNvSpPr/>
              <p:nvPr/>
            </p:nvSpPr>
            <p:spPr>
              <a:xfrm>
                <a:off x="902493" y="921851"/>
                <a:ext cx="2877205" cy="610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0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0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0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𝒓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−</m:t>
                        </m:r>
                        <m:r>
                          <a:rPr lang="en-IN" sz="20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𝐚</m:t>
                        </m:r>
                        <m:sSup>
                          <m:sSupPr>
                            <m:ctrlPr>
                              <a:rPr lang="en-IN" sz="20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)</m:t>
                            </m:r>
                          </m:e>
                          <m:sup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  <m:r>
                              <a:rPr lang="en-IN" sz="20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 </m:t>
                            </m:r>
                          </m:sup>
                        </m:sSup>
                      </m:den>
                    </m:f>
                  </m:oMath>
                </a14:m>
                <a:endParaRPr lang="en-IN" sz="20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3B80F1B9-4540-4CFE-B538-B7DA1B7608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93" y="921851"/>
                <a:ext cx="2877205" cy="61074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CA58610-32EA-4B20-934D-F298AE1454DD}"/>
                  </a:ext>
                </a:extLst>
              </p:cNvPr>
              <p:cNvSpPr/>
              <p:nvPr/>
            </p:nvSpPr>
            <p:spPr>
              <a:xfrm>
                <a:off x="773089" y="1716588"/>
                <a:ext cx="2724079" cy="7743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𝑬</m:t>
                              </m:r>
                            </m:e>
                          </m:acc>
                        </m:e>
                        <m:sub>
                          <m:r>
                            <a:rPr lang="en-IN" sz="2000" b="1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</m:sub>
                      </m:sSub>
                      <m:r>
                        <a:rPr lang="en-IN" sz="2000" b="1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0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000" b="1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  <m:sSub>
                            <m:sSubPr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𝜺</m:t>
                              </m:r>
                            </m:e>
                            <m:sub>
                              <m:r>
                                <a:rPr lang="en-IN" sz="20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b="1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𝐪</m:t>
                          </m:r>
                        </m:num>
                        <m:den>
                          <m:d>
                            <m:dPr>
                              <m:endChr m:val=""/>
                              <m:ctrlPr>
                                <a:rPr lang="en-IN" sz="20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20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  <m:r>
                                <a:rPr lang="en-IN" sz="20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2000" b="1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𝐚</m:t>
                              </m:r>
                              <m:sSup>
                                <m:sSupPr>
                                  <m:ctrlPr>
                                    <a:rPr lang="en-IN" sz="20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000" b="1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IN" sz="20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3CA58610-32EA-4B20-934D-F298AE1454D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089" y="1716588"/>
                <a:ext cx="2724079" cy="7743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A89DC32-39C4-49D8-984B-F70E2F91370F}"/>
                  </a:ext>
                </a:extLst>
              </p:cNvPr>
              <p:cNvSpPr/>
              <p:nvPr/>
            </p:nvSpPr>
            <p:spPr>
              <a:xfrm>
                <a:off x="1224452" y="2706537"/>
                <a:ext cx="2023839" cy="434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000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</m:ctrlPr>
                      </m:accPr>
                      <m:e>
                        <m: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𝐸</m:t>
                        </m:r>
                      </m:e>
                    </m:acc>
                    <m:r>
                      <a:rPr lang="en-IN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sSub>
                      <m:sSubPr>
                        <m:ctrlP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0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+</m:t>
                    </m:r>
                    <m:sSub>
                      <m:sSubPr>
                        <m:ctrlP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</m:ctrlPr>
                          </m:accPr>
                          <m:e>
                            <m:r>
                              <a:rPr lang="en-IN" sz="20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𝐸</m:t>
                            </m:r>
                          </m:e>
                        </m:acc>
                      </m:e>
                      <m:sub>
                        <m:r>
                          <a:rPr lang="en-IN" sz="20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</m:oMath>
                </a14:m>
                <a:endParaRPr lang="en-IN" sz="2000">
                  <a:solidFill>
                    <a:srgbClr val="00206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Kartika" panose="02020503030404060203" pitchFamily="18" charset="0"/>
                </a:endParaRPr>
              </a:p>
            </p:txBody>
          </p:sp>
        </mc:Choice>
        <mc:Fallback xmlns=""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9A89DC32-39C4-49D8-984B-F70E2F9137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4452" y="2706537"/>
                <a:ext cx="2023839" cy="43499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A0A5616-4598-497E-916D-AE006AE9A722}"/>
                  </a:ext>
                </a:extLst>
              </p:cNvPr>
              <p:cNvSpPr/>
              <p:nvPr/>
            </p:nvSpPr>
            <p:spPr>
              <a:xfrm>
                <a:off x="1121525" y="3297227"/>
                <a:ext cx="3718903" cy="7743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d>
                            <m:dPr>
                              <m:endChr m:val=""/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a:rPr lang="en-IN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sSup>
                                <m:sSupPr>
                                  <m:ctrlPr>
                                    <a:rPr lang="en-IN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00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  <m:r>
                        <a:rPr lang="en-IN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d>
                            <m:dPr>
                              <m:endChr m:val=""/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r</m:t>
                              </m:r>
                              <m:r>
                                <a:rPr lang="en-IN" sz="2000" b="0" i="0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sty m:val="p"/>
                                </m:rP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sSup>
                                <m:sSupPr>
                                  <m:ctrlPr>
                                    <a:rPr lang="en-IN" sz="200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IN" sz="200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den>
                      </m:f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FA0A5616-4598-497E-916D-AE006AE9A7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1525" y="3297227"/>
                <a:ext cx="3718903" cy="77437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8208A7A-BCD2-40E8-8FC1-D0A8190CBAE2}"/>
                  </a:ext>
                </a:extLst>
              </p:cNvPr>
              <p:cNvSpPr/>
              <p:nvPr/>
            </p:nvSpPr>
            <p:spPr>
              <a:xfrm>
                <a:off x="5229430" y="3208681"/>
                <a:ext cx="3330912" cy="8313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endChr m:val=""/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d>
                                <m:dPr>
                                  <m:endChr m:val=""/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a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68208A7A-BCD2-40E8-8FC1-D0A8190CBA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430" y="3208681"/>
                <a:ext cx="3330912" cy="83138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3193702-0A51-4EDD-A969-ABD0C6C97796}"/>
                  </a:ext>
                </a:extLst>
              </p:cNvPr>
              <p:cNvSpPr/>
              <p:nvPr/>
            </p:nvSpPr>
            <p:spPr>
              <a:xfrm>
                <a:off x="986222" y="4290374"/>
                <a:ext cx="4997907" cy="813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20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ra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)−(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ra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d>
                                <m:dPr>
                                  <m:begChr m:val="["/>
                                  <m:endChr m:val=""/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]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3193702-0A51-4EDD-A969-ABD0C6C977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22" y="4290374"/>
                <a:ext cx="4997907" cy="81374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C339D7B-7997-416D-9D5A-7B9FC210C05C}"/>
                  </a:ext>
                </a:extLst>
              </p:cNvPr>
              <p:cNvSpPr/>
              <p:nvPr/>
            </p:nvSpPr>
            <p:spPr>
              <a:xfrm>
                <a:off x="6290890" y="4249561"/>
                <a:ext cx="4730206" cy="8137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ra</m:t>
                                  </m:r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+2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ra</m:t>
                                  </m:r>
                                  <m: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num>
                            <m:den>
                              <m:d>
                                <m:dPr>
                                  <m:begChr m:val="["/>
                                  <m:endChr m:val=""/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</m:d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r</m:t>
                                      </m:r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m:rPr>
                                          <m:sty m:val="p"/>
                                        </m:rP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</m:d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]</m:t>
                                      </m:r>
                                    </m:e>
                                    <m: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7C339D7B-7997-416D-9D5A-7B9FC210C0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0890" y="4249561"/>
                <a:ext cx="4730206" cy="81374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1695375-0FDA-4228-A9B2-88DD629DA3B8}"/>
                  </a:ext>
                </a:extLst>
              </p:cNvPr>
              <p:cNvSpPr/>
              <p:nvPr/>
            </p:nvSpPr>
            <p:spPr>
              <a:xfrm>
                <a:off x="1329265" y="5379198"/>
                <a:ext cx="2394823" cy="72167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q</m:t>
                          </m:r>
                        </m:num>
                        <m:den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m:rPr>
                                  <m:sty m:val="p"/>
                                </m:rP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ra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IN" sz="2000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sz="200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r</m:t>
                                          </m:r>
                                        </m:e>
                                        <m:sup>
                                          <m:r>
                                            <a:rPr lang="en-IN" sz="200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r>
                                        <a:rPr lang="en-IN" sz="200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p>
                                        <m:sSupPr>
                                          <m:ctrlPr>
                                            <a:rPr lang="en-IN" sz="2000" i="1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sz="200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a</m:t>
                                          </m:r>
                                        </m:e>
                                        <m:sup>
                                          <m:r>
                                            <a:rPr lang="en-IN" sz="2000">
                                              <a:solidFill>
                                                <a:srgbClr val="00206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  <m:sup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IN" sz="20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11695375-0FDA-4228-A9B2-88DD629DA3B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9265" y="5379198"/>
                <a:ext cx="2394823" cy="7216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F50A18D-136D-4A04-B64E-44414BA7CE40}"/>
                  </a:ext>
                </a:extLst>
              </p:cNvPr>
              <p:cNvSpPr/>
              <p:nvPr/>
            </p:nvSpPr>
            <p:spPr>
              <a:xfrm>
                <a:off x="3796264" y="5437741"/>
                <a:ext cx="2297104" cy="730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2(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×2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sz="20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IN" sz="20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2F50A18D-136D-4A04-B64E-44414BA7CE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6264" y="5437741"/>
                <a:ext cx="2297104" cy="730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CB3AFC8-359A-4B03-9E12-31C3C50EDFC3}"/>
                  </a:ext>
                </a:extLst>
              </p:cNvPr>
              <p:cNvSpPr/>
              <p:nvPr/>
            </p:nvSpPr>
            <p:spPr>
              <a:xfrm>
                <a:off x="6311979" y="5379198"/>
                <a:ext cx="2242858" cy="722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𝑝𝑟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sz="20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IN" sz="20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BCB3AFC8-359A-4B03-9E12-31C3C50EDF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11979" y="5379198"/>
                <a:ext cx="2242858" cy="72276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8" name="Group 57">
            <a:extLst>
              <a:ext uri="{FF2B5EF4-FFF2-40B4-BE49-F238E27FC236}">
                <a16:creationId xmlns:a16="http://schemas.microsoft.com/office/drawing/2014/main" id="{C116EC96-989A-4D23-A4E5-4597089CEAB6}"/>
              </a:ext>
            </a:extLst>
          </p:cNvPr>
          <p:cNvGrpSpPr/>
          <p:nvPr/>
        </p:nvGrpSpPr>
        <p:grpSpPr>
          <a:xfrm>
            <a:off x="10021124" y="1153877"/>
            <a:ext cx="1181789" cy="663406"/>
            <a:chOff x="10021124" y="1153877"/>
            <a:chExt cx="1181789" cy="663406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D85B190-F483-41F9-A486-897474ED6F83}"/>
                </a:ext>
              </a:extLst>
            </p:cNvPr>
            <p:cNvCxnSpPr>
              <a:cxnSpLocks/>
            </p:cNvCxnSpPr>
            <p:nvPr/>
          </p:nvCxnSpPr>
          <p:spPr>
            <a:xfrm>
              <a:off x="10021124" y="1817283"/>
              <a:ext cx="118178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22898D0-B2F7-45BB-B873-95583951143F}"/>
                    </a:ext>
                  </a:extLst>
                </p:cNvPr>
                <p:cNvSpPr/>
                <p:nvPr/>
              </p:nvSpPr>
              <p:spPr>
                <a:xfrm>
                  <a:off x="10683284" y="1153877"/>
                  <a:ext cx="519629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IN" b="1">
                      <a:solidFill>
                        <a:srgbClr val="00206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Kartika" panose="02020503030404060203" pitchFamily="18" charset="0"/>
                    </a:rPr>
                    <a:t> 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Kartika" panose="02020503030404060203" pitchFamily="18" charset="0"/>
                                </a:rPr>
                                <m:t>𝑬</m:t>
                              </m:r>
                            </m:e>
                          </m:acc>
                        </m:e>
                        <m: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  <m:t>+</m:t>
                          </m:r>
                        </m:sub>
                      </m:sSub>
                    </m:oMath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922898D0-B2F7-45BB-B873-9558395114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3284" y="1153877"/>
                  <a:ext cx="519629" cy="402931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1BB40DD7-2DC3-4603-B5C3-90DEDCD821A8}"/>
              </a:ext>
            </a:extLst>
          </p:cNvPr>
          <p:cNvGrpSpPr/>
          <p:nvPr/>
        </p:nvGrpSpPr>
        <p:grpSpPr>
          <a:xfrm>
            <a:off x="8952662" y="1176640"/>
            <a:ext cx="1041549" cy="640643"/>
            <a:chOff x="8952662" y="1176640"/>
            <a:chExt cx="1041549" cy="640643"/>
          </a:xfrm>
        </p:grpSpPr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8CE28506-2AE7-4532-ADA4-D8D7F38A81C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7886" y="1817283"/>
              <a:ext cx="966325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C2D6F9B-2F67-4BC3-AEFD-B5C829C17C3E}"/>
                    </a:ext>
                  </a:extLst>
                </p:cNvPr>
                <p:cNvSpPr/>
                <p:nvPr/>
              </p:nvSpPr>
              <p:spPr>
                <a:xfrm>
                  <a:off x="8952662" y="1176640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C2D6F9B-2F67-4BC3-AEFD-B5C829C17C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2662" y="1176640"/>
                  <a:ext cx="570926" cy="402931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55875AE6-D1B4-4342-A3F5-0CAF9027D653}"/>
              </a:ext>
            </a:extLst>
          </p:cNvPr>
          <p:cNvSpPr txBox="1"/>
          <p:nvPr/>
        </p:nvSpPr>
        <p:spPr>
          <a:xfrm>
            <a:off x="986222" y="521741"/>
            <a:ext cx="5446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u="sng">
                <a:solidFill>
                  <a:srgbClr val="002060"/>
                </a:solidFill>
              </a:rPr>
              <a:t>Field Due  To Electric Dipole- On axial line</a:t>
            </a:r>
          </a:p>
          <a:p>
            <a:endParaRPr lang="en-IN" sz="1600" b="1" u="sng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960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6" grpId="0"/>
      <p:bldP spid="48" grpId="0"/>
      <p:bldP spid="49" grpId="0"/>
      <p:bldP spid="50" grpId="0"/>
      <p:bldP spid="52" grpId="0"/>
      <p:bldP spid="53" grpId="0"/>
      <p:bldP spid="54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6CDFE46-FF7D-49DD-AEAE-135C92D49F24}"/>
              </a:ext>
            </a:extLst>
          </p:cNvPr>
          <p:cNvGrpSpPr/>
          <p:nvPr/>
        </p:nvGrpSpPr>
        <p:grpSpPr>
          <a:xfrm>
            <a:off x="4774113" y="886476"/>
            <a:ext cx="2987263" cy="1646227"/>
            <a:chOff x="7728076" y="1312266"/>
            <a:chExt cx="2987263" cy="1646227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" name="3D Model 2">
                  <a:extLst>
                    <a:ext uri="{FF2B5EF4-FFF2-40B4-BE49-F238E27FC236}">
                      <a16:creationId xmlns:a16="http://schemas.microsoft.com/office/drawing/2014/main" id="{E427E12E-B387-40A0-862E-605AEDAB4B0D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812476710"/>
                    </p:ext>
                  </p:extLst>
                </p:nvPr>
              </p:nvGraphicFramePr>
              <p:xfrm rot="10544903">
                <a:off x="7728076" y="1829274"/>
                <a:ext cx="2987263" cy="704005"/>
              </p:xfrm>
              <a:graphic>
                <a:graphicData uri="http://schemas.microsoft.com/office/drawing/2017/model3d">
                  <am3d:model3d r:embed="rId3">
                    <am3d:spPr>
                      <a:xfrm rot="10544903">
                        <a:off x="0" y="0"/>
                        <a:ext cx="2987263" cy="704005"/>
                      </a:xfrm>
                      <a:prstGeom prst="rect">
                        <a:avLst/>
                      </a:prstGeom>
                    </am3d:spPr>
                    <am3d:camera>
                      <am3d:pos x="0" y="0" z="49866372"/>
                      <am3d:up dx="0" dy="36000000" dz="0"/>
                      <am3d:lookAt x="0" y="0" z="0"/>
                      <am3d:perspective fov="694347"/>
                    </am3d:camera>
                    <am3d:trans>
                      <am3d:meterPerModelUnit n="13240706" d="1000000"/>
                      <am3d:preTrans dx="51800198" dy="-3515331" dz="31625716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3600003" ay="-1" az="-10799999"/>
                      <am3d:postTrans dx="0" dy="0" dz="0"/>
                    </am3d:trans>
                    <am3d:raster rName="Office3DRenderer" rVer="16.0.8326">
                      <am3d:blip r:embed="rId4"/>
                    </am3d:raster>
                    <am3d:winViewport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" name="3D Model 2">
                  <a:extLst>
                    <a:ext uri="{FF2B5EF4-FFF2-40B4-BE49-F238E27FC236}">
                      <a16:creationId xmlns:a16="http://schemas.microsoft.com/office/drawing/2014/main" id="{E427E12E-B387-40A0-862E-605AEDAB4B0D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10544903">
                  <a:off x="4774113" y="1403484"/>
                  <a:ext cx="2987263" cy="70400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ED154371-3A01-41BF-8C77-F51A2DF37F2D}"/>
                </a:ext>
              </a:extLst>
            </p:cNvPr>
            <p:cNvGrpSpPr/>
            <p:nvPr/>
          </p:nvGrpSpPr>
          <p:grpSpPr>
            <a:xfrm>
              <a:off x="8016306" y="1312266"/>
              <a:ext cx="2609326" cy="1646227"/>
              <a:chOff x="5445965" y="1953836"/>
              <a:chExt cx="2609326" cy="1646227"/>
            </a:xfrm>
            <a:scene3d>
              <a:camera prst="perspectiveContrastingRightFacing" fov="0">
                <a:rot lat="0" lon="0" rev="0"/>
              </a:camera>
              <a:lightRig rig="threePt" dir="t"/>
            </a:scene3d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9DF0D971-2268-41AA-ADAE-7EC06F93714A}"/>
                  </a:ext>
                </a:extLst>
              </p:cNvPr>
              <p:cNvGrpSpPr/>
              <p:nvPr/>
            </p:nvGrpSpPr>
            <p:grpSpPr>
              <a:xfrm>
                <a:off x="5445965" y="2561237"/>
                <a:ext cx="2609326" cy="892552"/>
                <a:chOff x="4429965" y="2561237"/>
                <a:chExt cx="2609326" cy="892552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3A8BF49D-2342-427D-BE92-EFC019686104}"/>
                    </a:ext>
                  </a:extLst>
                </p:cNvPr>
                <p:cNvSpPr txBox="1"/>
                <p:nvPr/>
              </p:nvSpPr>
              <p:spPr>
                <a:xfrm>
                  <a:off x="6429829" y="2604779"/>
                  <a:ext cx="609462" cy="58477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3200" b="1">
                      <a:solidFill>
                        <a:srgbClr val="002060"/>
                      </a:solidFill>
                    </a:rPr>
                    <a:t>+q</a:t>
                  </a:r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378FBABB-F2F8-43CF-BC5B-78018F5785F0}"/>
                    </a:ext>
                  </a:extLst>
                </p:cNvPr>
                <p:cNvSpPr txBox="1"/>
                <p:nvPr/>
              </p:nvSpPr>
              <p:spPr>
                <a:xfrm>
                  <a:off x="4429965" y="2561237"/>
                  <a:ext cx="529312" cy="89255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3200" b="1">
                      <a:solidFill>
                        <a:srgbClr val="002060"/>
                      </a:solidFill>
                    </a:rPr>
                    <a:t>-q</a:t>
                  </a:r>
                  <a:endParaRPr lang="en-IN" sz="2000" b="1">
                    <a:solidFill>
                      <a:srgbClr val="002060"/>
                    </a:solidFill>
                  </a:endParaRPr>
                </a:p>
                <a:p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p:grp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A4CCD67B-9D2A-43A1-9A52-CC80EDE52E68}"/>
                  </a:ext>
                </a:extLst>
              </p:cNvPr>
              <p:cNvCxnSpPr/>
              <p:nvPr/>
            </p:nvCxnSpPr>
            <p:spPr>
              <a:xfrm>
                <a:off x="5602514" y="2394857"/>
                <a:ext cx="2017486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456AA9D-7B58-4C9E-8EC8-F9BF3C09D665}"/>
                  </a:ext>
                </a:extLst>
              </p:cNvPr>
              <p:cNvSpPr/>
              <p:nvPr/>
            </p:nvSpPr>
            <p:spPr>
              <a:xfrm>
                <a:off x="6405111" y="1953836"/>
                <a:ext cx="44114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000" b="1" err="1">
                    <a:solidFill>
                      <a:srgbClr val="002060"/>
                    </a:solidFill>
                  </a:rPr>
                  <a:t>2a</a:t>
                </a:r>
                <a:endParaRPr lang="en-IN" sz="20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01033A6-4374-4CCE-A96A-DF21E1C099D6}"/>
                  </a:ext>
                </a:extLst>
              </p:cNvPr>
              <p:cNvSpPr/>
              <p:nvPr/>
            </p:nvSpPr>
            <p:spPr>
              <a:xfrm>
                <a:off x="5833097" y="3127999"/>
                <a:ext cx="3113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000" b="1">
                    <a:solidFill>
                      <a:srgbClr val="002060"/>
                    </a:solidFill>
                  </a:rPr>
                  <a:t>a</a:t>
                </a:r>
              </a:p>
            </p:txBody>
          </p: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2AD9C84-44A1-4D60-937C-A127A01E2B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627206" y="3199436"/>
                <a:ext cx="777905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AF0FF201-22A5-4388-B437-AFE394862A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0025" y="3199436"/>
                <a:ext cx="777905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A5A9EFF-ADFC-4FEB-9953-70E4A2638100}"/>
                  </a:ext>
                </a:extLst>
              </p:cNvPr>
              <p:cNvSpPr/>
              <p:nvPr/>
            </p:nvSpPr>
            <p:spPr>
              <a:xfrm>
                <a:off x="7089737" y="3199953"/>
                <a:ext cx="3113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000" b="1">
                    <a:solidFill>
                      <a:srgbClr val="002060"/>
                    </a:solidFill>
                  </a:rPr>
                  <a:t>a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1AC2AC3-1206-4ECD-B795-E81D7BD9546E}"/>
              </a:ext>
            </a:extLst>
          </p:cNvPr>
          <p:cNvGrpSpPr/>
          <p:nvPr/>
        </p:nvGrpSpPr>
        <p:grpSpPr>
          <a:xfrm>
            <a:off x="6294658" y="2449360"/>
            <a:ext cx="3472990" cy="400110"/>
            <a:chOff x="6294658" y="2449360"/>
            <a:chExt cx="3472990" cy="400110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5201240-713B-4BBC-8D0B-37911FFB3B42}"/>
                </a:ext>
              </a:extLst>
            </p:cNvPr>
            <p:cNvSpPr/>
            <p:nvPr/>
          </p:nvSpPr>
          <p:spPr>
            <a:xfrm>
              <a:off x="7900619" y="2449360"/>
              <a:ext cx="2760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2F06052-B061-4FB3-BFF6-4441AA7C45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94658" y="2521314"/>
              <a:ext cx="3472990" cy="11389"/>
            </a:xfrm>
            <a:prstGeom prst="line">
              <a:avLst/>
            </a:prstGeom>
            <a:ln w="25400" cap="flat" cmpd="sng" algn="ctr">
              <a:solidFill>
                <a:srgbClr val="FFFF00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65E514D-1558-4F5B-8648-20BA5D2C769D}"/>
              </a:ext>
            </a:extLst>
          </p:cNvPr>
          <p:cNvGrpSpPr/>
          <p:nvPr/>
        </p:nvGrpSpPr>
        <p:grpSpPr>
          <a:xfrm>
            <a:off x="7319758" y="1556808"/>
            <a:ext cx="3022288" cy="400110"/>
            <a:chOff x="7064633" y="1557943"/>
            <a:chExt cx="3022288" cy="40011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5EDEB39C-A5C5-4BFF-A16D-2078001975B7}"/>
                </a:ext>
              </a:extLst>
            </p:cNvPr>
            <p:cNvCxnSpPr>
              <a:cxnSpLocks/>
            </p:cNvCxnSpPr>
            <p:nvPr/>
          </p:nvCxnSpPr>
          <p:spPr>
            <a:xfrm>
              <a:off x="7064633" y="1818418"/>
              <a:ext cx="2674453" cy="0"/>
            </a:xfrm>
            <a:prstGeom prst="line">
              <a:avLst/>
            </a:prstGeom>
            <a:ln w="25400" cap="flat" cmpd="sng" algn="ctr">
              <a:solidFill>
                <a:srgbClr val="0070C0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F78E5FC-D2B8-43C6-87EF-7567D2B8185C}"/>
                </a:ext>
              </a:extLst>
            </p:cNvPr>
            <p:cNvSpPr/>
            <p:nvPr/>
          </p:nvSpPr>
          <p:spPr>
            <a:xfrm>
              <a:off x="9765999" y="1557943"/>
              <a:ext cx="3209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P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E7EC5AF-6AEC-4611-B2C0-8A85BE3A0583}"/>
              </a:ext>
            </a:extLst>
          </p:cNvPr>
          <p:cNvGrpSpPr/>
          <p:nvPr/>
        </p:nvGrpSpPr>
        <p:grpSpPr>
          <a:xfrm>
            <a:off x="10021124" y="1153877"/>
            <a:ext cx="1181789" cy="663406"/>
            <a:chOff x="10021124" y="1153877"/>
            <a:chExt cx="1181789" cy="663406"/>
          </a:xfrm>
        </p:grpSpPr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695046DA-52ED-41CD-B89C-8A86A5B751A8}"/>
                </a:ext>
              </a:extLst>
            </p:cNvPr>
            <p:cNvCxnSpPr>
              <a:cxnSpLocks/>
            </p:cNvCxnSpPr>
            <p:nvPr/>
          </p:nvCxnSpPr>
          <p:spPr>
            <a:xfrm>
              <a:off x="10021124" y="1817283"/>
              <a:ext cx="1181789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0E85CED-D39E-4F29-BF36-5EAF11898FE9}"/>
                    </a:ext>
                  </a:extLst>
                </p:cNvPr>
                <p:cNvSpPr/>
                <p:nvPr/>
              </p:nvSpPr>
              <p:spPr>
                <a:xfrm>
                  <a:off x="10683284" y="1153877"/>
                  <a:ext cx="519629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IN" b="1">
                      <a:solidFill>
                        <a:srgbClr val="002060"/>
                      </a:solidFill>
                      <a:latin typeface="Calibri" panose="020F0502020204030204" pitchFamily="34" charset="0"/>
                      <a:ea typeface="Times New Roman" panose="02020603050405020304" pitchFamily="18" charset="0"/>
                      <a:cs typeface="Kartika" panose="02020503030404060203" pitchFamily="18" charset="0"/>
                    </a:rPr>
                    <a:t> 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Kartika" panose="02020503030404060203" pitchFamily="18" charset="0"/>
                                </a:rPr>
                                <m:t>𝑬</m:t>
                              </m:r>
                            </m:e>
                          </m:acc>
                        </m:e>
                        <m:sub>
                          <m:r>
                            <a:rPr lang="en-IN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  <m:t>+</m:t>
                          </m:r>
                        </m:sub>
                      </m:sSub>
                    </m:oMath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D0E85CED-D39E-4F29-BF36-5EAF11898FE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83284" y="1153877"/>
                  <a:ext cx="519629" cy="4029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1ACD98-4C91-43B6-9854-337DDCC8B8B9}"/>
              </a:ext>
            </a:extLst>
          </p:cNvPr>
          <p:cNvGrpSpPr/>
          <p:nvPr/>
        </p:nvGrpSpPr>
        <p:grpSpPr>
          <a:xfrm>
            <a:off x="8952662" y="1176640"/>
            <a:ext cx="1041549" cy="640643"/>
            <a:chOff x="8952662" y="1176640"/>
            <a:chExt cx="1041549" cy="640643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2E56C116-4938-4D26-AAEE-FD97D51F37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7886" y="1817283"/>
              <a:ext cx="966325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6B6BA5A-760C-4CDB-A3FE-5AE1005A0FC1}"/>
                    </a:ext>
                  </a:extLst>
                </p:cNvPr>
                <p:cNvSpPr/>
                <p:nvPr/>
              </p:nvSpPr>
              <p:spPr>
                <a:xfrm>
                  <a:off x="8952662" y="1176640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6B6BA5A-760C-4CDB-A3FE-5AE1005A0F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52662" y="1176640"/>
                  <a:ext cx="570926" cy="402931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846F243-9511-4FFD-8FCD-46FDB67C29BC}"/>
                  </a:ext>
                </a:extLst>
              </p:cNvPr>
              <p:cNvSpPr/>
              <p:nvPr/>
            </p:nvSpPr>
            <p:spPr>
              <a:xfrm>
                <a:off x="1046032" y="1300190"/>
                <a:ext cx="2461571" cy="722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sz="2000" b="0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IN" sz="20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𝑝𝑟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sz="20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IN" sz="2000" i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IN" sz="20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IN" sz="20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0846F243-9511-4FFD-8FCD-46FDB67C29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32" y="1300190"/>
                <a:ext cx="2461571" cy="72276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C39023C-19A8-4938-9370-74B344033A4B}"/>
                  </a:ext>
                </a:extLst>
              </p:cNvPr>
              <p:cNvSpPr/>
              <p:nvPr/>
            </p:nvSpPr>
            <p:spPr>
              <a:xfrm>
                <a:off x="1298549" y="2664804"/>
                <a:ext cx="1620252" cy="426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𝐼𝑓</m:t>
                          </m:r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/>
                      </m:sSup>
                      <m:r>
                        <a:rPr lang="en-IN" sz="20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  <m:sSup>
                        <m:sSup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/>
                      </m:sSup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C39023C-19A8-4938-9370-74B344033A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549" y="2664804"/>
                <a:ext cx="1620252" cy="426463"/>
              </a:xfrm>
              <a:prstGeom prst="rect">
                <a:avLst/>
              </a:prstGeom>
              <a:blipFill>
                <a:blip r:embed="rId8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141A3D4-DADB-480F-B4AC-D2C25CB11355}"/>
                  </a:ext>
                </a:extLst>
              </p:cNvPr>
              <p:cNvSpPr/>
              <p:nvPr/>
            </p:nvSpPr>
            <p:spPr>
              <a:xfrm>
                <a:off x="1294057" y="3462484"/>
                <a:ext cx="1957074" cy="8489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4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i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𝑝𝑟</m:t>
                          </m:r>
                        </m:num>
                        <m:den>
                          <m:sSup>
                            <m:sSupPr>
                              <m:ctrlP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4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4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4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sz="2400" i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IN" sz="2400" i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141A3D4-DADB-480F-B4AC-D2C25CB1135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4057" y="3462484"/>
                <a:ext cx="1957074" cy="8489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6F3F54-EF05-42E2-A35E-2ACA365B300D}"/>
                  </a:ext>
                </a:extLst>
              </p:cNvPr>
              <p:cNvSpPr/>
              <p:nvPr/>
            </p:nvSpPr>
            <p:spPr>
              <a:xfrm>
                <a:off x="3394451" y="3525578"/>
                <a:ext cx="1730410" cy="7327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𝑝𝑟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IN" sz="2000" i="1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IN" sz="2000" b="0" i="0" smtClean="0">
                                          <a:solidFill>
                                            <a:srgbClr val="00206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/>
                          </m:sSup>
                        </m:den>
                      </m:f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F6F3F54-EF05-42E2-A35E-2ACA365B30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94451" y="3525578"/>
                <a:ext cx="1730410" cy="7327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2279E3A-36EB-4B1E-A0C8-59F5758D8540}"/>
                  </a:ext>
                </a:extLst>
              </p:cNvPr>
              <p:cNvSpPr/>
              <p:nvPr/>
            </p:nvSpPr>
            <p:spPr>
              <a:xfrm>
                <a:off x="5411069" y="3579536"/>
                <a:ext cx="1369862" cy="72276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0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00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sSup>
                            <m:sSupPr>
                              <m:ctrlP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sz="20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2279E3A-36EB-4B1E-A0C8-59F5758D85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1069" y="3579536"/>
                <a:ext cx="1369862" cy="72276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" name="Group 44">
            <a:extLst>
              <a:ext uri="{FF2B5EF4-FFF2-40B4-BE49-F238E27FC236}">
                <a16:creationId xmlns:a16="http://schemas.microsoft.com/office/drawing/2014/main" id="{D2781E64-10B4-4519-8B85-9B5FC906BD9B}"/>
              </a:ext>
            </a:extLst>
          </p:cNvPr>
          <p:cNvGrpSpPr/>
          <p:nvPr/>
        </p:nvGrpSpPr>
        <p:grpSpPr>
          <a:xfrm>
            <a:off x="7925477" y="3662891"/>
            <a:ext cx="2674453" cy="1190776"/>
            <a:chOff x="7496173" y="4490574"/>
            <a:chExt cx="2674453" cy="1190776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6858E063-8E54-489F-8375-FD59A672E4DB}"/>
                </a:ext>
              </a:extLst>
            </p:cNvPr>
            <p:cNvGrpSpPr/>
            <p:nvPr/>
          </p:nvGrpSpPr>
          <p:grpSpPr>
            <a:xfrm>
              <a:off x="7647907" y="4750853"/>
              <a:ext cx="2064910" cy="722762"/>
              <a:chOff x="7647907" y="4750853"/>
              <a:chExt cx="2064910" cy="7227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CD9CD610-A3F5-4CAC-AF80-65551BA1A113}"/>
                      </a:ext>
                    </a:extLst>
                  </p:cNvPr>
                  <p:cNvSpPr/>
                  <p:nvPr/>
                </p:nvSpPr>
                <p:spPr>
                  <a:xfrm>
                    <a:off x="8342955" y="4750853"/>
                    <a:ext cx="1369862" cy="72276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en-IN" sz="200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1" name="Rectangle 40">
                    <a:extLst>
                      <a:ext uri="{FF2B5EF4-FFF2-40B4-BE49-F238E27FC236}">
                        <a16:creationId xmlns:a16="http://schemas.microsoft.com/office/drawing/2014/main" id="{CD9CD610-A3F5-4CAC-AF80-65551BA1A11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2955" y="4750853"/>
                    <a:ext cx="1369862" cy="722762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A39A3E43-5A29-45F0-8CDF-4FF70F58692B}"/>
                      </a:ext>
                    </a:extLst>
                  </p:cNvPr>
                  <p:cNvSpPr/>
                  <p:nvPr/>
                </p:nvSpPr>
                <p:spPr>
                  <a:xfrm>
                    <a:off x="7647907" y="4882954"/>
                    <a:ext cx="76649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axial</m:t>
                              </m:r>
                            </m:sub>
                          </m:sSub>
                        </m:oMath>
                      </m:oMathPara>
                    </a14:m>
                    <a:endParaRPr lang="en-IN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2" name="Rectangle 41">
                    <a:extLst>
                      <a:ext uri="{FF2B5EF4-FFF2-40B4-BE49-F238E27FC236}">
                        <a16:creationId xmlns:a16="http://schemas.microsoft.com/office/drawing/2014/main" id="{A39A3E43-5A29-45F0-8CDF-4FF70F58692B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47907" y="4882954"/>
                    <a:ext cx="766492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D2E8C6C-65EC-4F1C-88BC-63024F6D0EDE}"/>
                </a:ext>
              </a:extLst>
            </p:cNvPr>
            <p:cNvSpPr/>
            <p:nvPr/>
          </p:nvSpPr>
          <p:spPr>
            <a:xfrm>
              <a:off x="7496173" y="4490574"/>
              <a:ext cx="2674453" cy="1190776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899B8CCA-DBDF-4C3C-B47B-EBB7AD36C536}"/>
              </a:ext>
            </a:extLst>
          </p:cNvPr>
          <p:cNvSpPr txBox="1"/>
          <p:nvPr/>
        </p:nvSpPr>
        <p:spPr>
          <a:xfrm>
            <a:off x="986222" y="521741"/>
            <a:ext cx="54466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b="1" u="sng">
                <a:solidFill>
                  <a:srgbClr val="002060"/>
                </a:solidFill>
              </a:rPr>
              <a:t>Field Due  To Electric Dipole- On axial line</a:t>
            </a:r>
          </a:p>
          <a:p>
            <a:endParaRPr lang="en-IN" sz="1600" b="1" u="sng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827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BCD2297-C70B-4A1A-91CC-BAE5A1E8EE04}"/>
              </a:ext>
            </a:extLst>
          </p:cNvPr>
          <p:cNvSpPr/>
          <p:nvPr/>
        </p:nvSpPr>
        <p:spPr>
          <a:xfrm>
            <a:off x="8392645" y="3397046"/>
            <a:ext cx="184731" cy="400110"/>
          </a:xfrm>
          <a:prstGeom prst="rect">
            <a:avLst/>
          </a:prstGeom>
          <a:scene3d>
            <a:camera prst="perspectiveContrastingRightFacing" fov="0">
              <a:rot lat="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endParaRPr lang="en-IN" sz="2000" b="1">
              <a:solidFill>
                <a:srgbClr val="002060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55EC3F-2073-4FA5-9701-2E3833E1CE71}"/>
              </a:ext>
            </a:extLst>
          </p:cNvPr>
          <p:cNvGrpSpPr/>
          <p:nvPr/>
        </p:nvGrpSpPr>
        <p:grpSpPr>
          <a:xfrm>
            <a:off x="8728805" y="1494186"/>
            <a:ext cx="549910" cy="2803426"/>
            <a:chOff x="8698087" y="1452742"/>
            <a:chExt cx="549910" cy="28034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03C442-084C-444E-85E9-AD1DC4039E49}"/>
                </a:ext>
              </a:extLst>
            </p:cNvPr>
            <p:cNvSpPr/>
            <p:nvPr/>
          </p:nvSpPr>
          <p:spPr>
            <a:xfrm>
              <a:off x="8927075" y="1452742"/>
              <a:ext cx="320922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P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C9C893F-E5E0-4915-AE64-9C7CDE2BD0D7}"/>
                </a:ext>
              </a:extLst>
            </p:cNvPr>
            <p:cNvSpPr/>
            <p:nvPr/>
          </p:nvSpPr>
          <p:spPr>
            <a:xfrm>
              <a:off x="8698087" y="2996936"/>
              <a:ext cx="276038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BD7AD8-55AF-45D8-9156-A522330E8CDA}"/>
                </a:ext>
              </a:extLst>
            </p:cNvPr>
            <p:cNvCxnSpPr>
              <a:cxnSpLocks/>
            </p:cNvCxnSpPr>
            <p:nvPr/>
          </p:nvCxnSpPr>
          <p:spPr>
            <a:xfrm>
              <a:off x="8738162" y="1813302"/>
              <a:ext cx="0" cy="2442866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25BAA5-70C4-43AD-A466-92BE55D0539A}"/>
              </a:ext>
            </a:extLst>
          </p:cNvPr>
          <p:cNvSpPr/>
          <p:nvPr/>
        </p:nvSpPr>
        <p:spPr>
          <a:xfrm>
            <a:off x="9263530" y="225946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b="1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Kartika" panose="02020503030404060203" pitchFamily="18" charset="0"/>
            </a:endParaRPr>
          </a:p>
          <a:p>
            <a:endParaRPr lang="en-IN">
              <a:solidFill>
                <a:srgbClr val="00206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0F1F29-8DC2-4B52-8E6E-D355EAB862B8}"/>
              </a:ext>
            </a:extLst>
          </p:cNvPr>
          <p:cNvGrpSpPr/>
          <p:nvPr/>
        </p:nvGrpSpPr>
        <p:grpSpPr>
          <a:xfrm>
            <a:off x="8043459" y="751174"/>
            <a:ext cx="799400" cy="993530"/>
            <a:chOff x="7962812" y="819771"/>
            <a:chExt cx="799400" cy="993530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E83BC24-5E26-443E-A16F-0B0A299CAB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23684" y="819771"/>
              <a:ext cx="23011" cy="99353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1BCA6F5-1F71-45AC-A09C-04D456405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776195"/>
              <a:ext cx="799400" cy="1206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CB77F51-FA00-4833-A05D-80AA673C5ECD}"/>
              </a:ext>
            </a:extLst>
          </p:cNvPr>
          <p:cNvGrpSpPr/>
          <p:nvPr/>
        </p:nvGrpSpPr>
        <p:grpSpPr>
          <a:xfrm>
            <a:off x="8033412" y="1703155"/>
            <a:ext cx="771877" cy="992565"/>
            <a:chOff x="7962812" y="1812786"/>
            <a:chExt cx="771877" cy="992565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AF07382-9930-4B55-A619-2587EF5E1573}"/>
                </a:ext>
              </a:extLst>
            </p:cNvPr>
            <p:cNvCxnSpPr>
              <a:cxnSpLocks/>
            </p:cNvCxnSpPr>
            <p:nvPr/>
          </p:nvCxnSpPr>
          <p:spPr>
            <a:xfrm>
              <a:off x="8720211" y="1812786"/>
              <a:ext cx="14478" cy="99256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EF491F2-DF64-44B5-BA46-3A839A65C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823048"/>
              <a:ext cx="759136" cy="359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B0E963-F236-477E-83F9-0A0276CD3E60}"/>
              </a:ext>
            </a:extLst>
          </p:cNvPr>
          <p:cNvGrpSpPr/>
          <p:nvPr/>
        </p:nvGrpSpPr>
        <p:grpSpPr>
          <a:xfrm>
            <a:off x="7791145" y="1715298"/>
            <a:ext cx="1923331" cy="2631246"/>
            <a:chOff x="7807214" y="1744957"/>
            <a:chExt cx="1923331" cy="263124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2430E52-A993-4D53-99ED-DC182CC0BCF7}"/>
                </a:ext>
              </a:extLst>
            </p:cNvPr>
            <p:cNvGrpSpPr/>
            <p:nvPr/>
          </p:nvGrpSpPr>
          <p:grpSpPr>
            <a:xfrm>
              <a:off x="7807214" y="1744957"/>
              <a:ext cx="1923331" cy="2474374"/>
              <a:chOff x="7759594" y="1856793"/>
              <a:chExt cx="1923331" cy="247437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8C912EE-2479-4993-890C-10B413FFBA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78238" y="1862820"/>
                <a:ext cx="904687" cy="2436795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56E75CF-6946-477E-890C-017DFBF6F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59594" y="1862820"/>
                <a:ext cx="938493" cy="2468347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A33949C-74B0-437C-9738-28FC35FEE5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2398" y="1856793"/>
                <a:ext cx="1163497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/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/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5C0831-C2D8-4B47-AEB3-178FF39B0CA9}"/>
              </a:ext>
            </a:extLst>
          </p:cNvPr>
          <p:cNvGrpSpPr/>
          <p:nvPr/>
        </p:nvGrpSpPr>
        <p:grpSpPr>
          <a:xfrm>
            <a:off x="8218014" y="1228293"/>
            <a:ext cx="419084" cy="889277"/>
            <a:chOff x="8218014" y="1228293"/>
            <a:chExt cx="419084" cy="8892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/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/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9EC7A81-63EE-46EE-9E51-4CA71756282F}"/>
              </a:ext>
            </a:extLst>
          </p:cNvPr>
          <p:cNvGrpSpPr/>
          <p:nvPr/>
        </p:nvGrpSpPr>
        <p:grpSpPr>
          <a:xfrm>
            <a:off x="7280514" y="3976817"/>
            <a:ext cx="2987263" cy="1429702"/>
            <a:chOff x="7284606" y="4069483"/>
            <a:chExt cx="2987263" cy="14297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2225076820"/>
                    </p:ext>
                  </p:extLst>
                </p:nvPr>
              </p:nvGraphicFramePr>
              <p:xfrm rot="10544903">
                <a:off x="7284606" y="4069483"/>
                <a:ext cx="2987263" cy="704005"/>
              </p:xfrm>
              <a:graphic>
                <a:graphicData uri="http://schemas.microsoft.com/office/drawing/2017/model3d">
                  <am3d:model3d r:embed="rId6">
                    <am3d:spPr>
                      <a:xfrm rot="10544903">
                        <a:off x="0" y="0"/>
                        <a:ext cx="2987263" cy="704005"/>
                      </a:xfrm>
                      <a:prstGeom prst="rect">
                        <a:avLst/>
                      </a:prstGeom>
                    </am3d:spPr>
                    <am3d:camera>
                      <am3d:pos x="0" y="0" z="49866372"/>
                      <am3d:up dx="0" dy="36000000" dz="0"/>
                      <am3d:lookAt x="0" y="0" z="0"/>
                      <am3d:perspective fov="694347"/>
                    </am3d:camera>
                    <am3d:trans>
                      <am3d:meterPerModelUnit n="13240706" d="1000000"/>
                      <am3d:preTrans dx="51800198" dy="-3515331" dz="31625716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3600003" ay="-1" az="-10799999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winViewport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0544903">
                  <a:off x="7280514" y="3976817"/>
                  <a:ext cx="2987263" cy="70400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48BEBD-6827-48A4-AFF8-477DCA4B41C7}"/>
                </a:ext>
              </a:extLst>
            </p:cNvPr>
            <p:cNvGrpSpPr/>
            <p:nvPr/>
          </p:nvGrpSpPr>
          <p:grpSpPr>
            <a:xfrm>
              <a:off x="7383338" y="4097432"/>
              <a:ext cx="2609326" cy="892552"/>
              <a:chOff x="4429965" y="2561237"/>
              <a:chExt cx="2609326" cy="892552"/>
            </a:xfrm>
            <a:scene3d>
              <a:camera prst="perspectiveContrastingRightFacing" fov="0">
                <a:rot lat="0" lon="0" rev="0"/>
              </a:camera>
              <a:lightRig rig="threePt" dir="t"/>
            </a:scene3d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D6266D-9B6E-41A6-B281-4D0974A47D13}"/>
                  </a:ext>
                </a:extLst>
              </p:cNvPr>
              <p:cNvSpPr txBox="1"/>
              <p:nvPr/>
            </p:nvSpPr>
            <p:spPr>
              <a:xfrm>
                <a:off x="6429829" y="2604779"/>
                <a:ext cx="6094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+q</a:t>
                </a:r>
                <a:endParaRPr lang="en-IN" sz="20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DF331B-030C-40AF-A3E4-62BCAA9D37FA}"/>
                  </a:ext>
                </a:extLst>
              </p:cNvPr>
              <p:cNvSpPr txBox="1"/>
              <p:nvPr/>
            </p:nvSpPr>
            <p:spPr>
              <a:xfrm>
                <a:off x="4429965" y="2561237"/>
                <a:ext cx="529312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-q</a:t>
                </a:r>
                <a:endParaRPr lang="en-IN" sz="2000" b="1">
                  <a:solidFill>
                    <a:srgbClr val="002060"/>
                  </a:solidFill>
                </a:endParaRPr>
              </a:p>
              <a:p>
                <a:endParaRPr lang="en-IN" sz="2000" b="1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8F197D-0A75-4521-808C-DBBF4FB44DB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044643"/>
              <a:ext cx="213216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B96CC4-2A8B-4DAA-BD12-64C6F5B18BC3}"/>
                </a:ext>
              </a:extLst>
            </p:cNvPr>
            <p:cNvSpPr/>
            <p:nvPr/>
          </p:nvSpPr>
          <p:spPr>
            <a:xfrm>
              <a:off x="7891899" y="4649346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9AA4565-346D-4C6F-BF12-67C78CFC21B1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CA7815-78DC-4CFF-A6F2-6D9AB7D112F7}"/>
                </a:ext>
              </a:extLst>
            </p:cNvPr>
            <p:cNvCxnSpPr>
              <a:cxnSpLocks/>
            </p:cNvCxnSpPr>
            <p:nvPr/>
          </p:nvCxnSpPr>
          <p:spPr>
            <a:xfrm>
              <a:off x="8908827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7391BA-1F55-413A-B9C7-521F24033800}"/>
                </a:ext>
              </a:extLst>
            </p:cNvPr>
            <p:cNvSpPr/>
            <p:nvPr/>
          </p:nvSpPr>
          <p:spPr>
            <a:xfrm>
              <a:off x="8601683" y="5129853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err="1">
                  <a:solidFill>
                    <a:srgbClr val="002060"/>
                  </a:solidFill>
                </a:rPr>
                <a:t>2a</a:t>
              </a:r>
              <a:endParaRPr lang="en-IN">
                <a:solidFill>
                  <a:srgbClr val="002060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50D709-5AA1-480D-AF5E-E6F722FBA3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399187"/>
              <a:ext cx="2171523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0FF8E49-BA7A-4725-A01B-EA8C32CAAA2F}"/>
                </a:ext>
              </a:extLst>
            </p:cNvPr>
            <p:cNvSpPr/>
            <p:nvPr/>
          </p:nvSpPr>
          <p:spPr>
            <a:xfrm>
              <a:off x="9222351" y="4680182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CC23D21-3500-4D2E-986C-372F655EE153}"/>
              </a:ext>
            </a:extLst>
          </p:cNvPr>
          <p:cNvGrpSpPr/>
          <p:nvPr/>
        </p:nvGrpSpPr>
        <p:grpSpPr>
          <a:xfrm>
            <a:off x="7779488" y="501452"/>
            <a:ext cx="1006739" cy="1203155"/>
            <a:chOff x="7810113" y="593237"/>
            <a:chExt cx="1006739" cy="1203155"/>
          </a:xfrm>
        </p:grpSpPr>
        <p:cxnSp>
          <p:nvCxnSpPr>
            <p:cNvPr id="26" name="upfield">
              <a:extLst>
                <a:ext uri="{FF2B5EF4-FFF2-40B4-BE49-F238E27FC236}">
                  <a16:creationId xmlns:a16="http://schemas.microsoft.com/office/drawing/2014/main" id="{C4C3794C-1612-4DCD-A135-BA4093AC8B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2645" y="686440"/>
              <a:ext cx="424207" cy="11099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/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869F76F-0612-4CE9-A2F2-4F451E3366A5}"/>
              </a:ext>
            </a:extLst>
          </p:cNvPr>
          <p:cNvGrpSpPr/>
          <p:nvPr/>
        </p:nvGrpSpPr>
        <p:grpSpPr>
          <a:xfrm>
            <a:off x="7793706" y="1687005"/>
            <a:ext cx="969332" cy="1037977"/>
            <a:chOff x="7793706" y="1687005"/>
            <a:chExt cx="969332" cy="10379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/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downfield">
              <a:extLst>
                <a:ext uri="{FF2B5EF4-FFF2-40B4-BE49-F238E27FC236}">
                  <a16:creationId xmlns:a16="http://schemas.microsoft.com/office/drawing/2014/main" id="{ADC1793D-DBE3-44EA-860E-1CCC9291B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68921" y="1687005"/>
              <a:ext cx="394117" cy="103797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/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/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73E47D7-EF43-472C-ADD4-1CE407C55EA6}"/>
                  </a:ext>
                </a:extLst>
              </p:cNvPr>
              <p:cNvSpPr/>
              <p:nvPr/>
            </p:nvSpPr>
            <p:spPr>
              <a:xfrm>
                <a:off x="824407" y="1076260"/>
                <a:ext cx="2877205" cy="817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8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𝐚</m:t>
                            </m:r>
                          </m:e>
                          <m:sup>
                            <m: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73E47D7-EF43-472C-ADD4-1CE407C55E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07" y="1076260"/>
                <a:ext cx="2877205" cy="81798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2F1AB5AC-9D7B-4355-88CC-56D909D41D69}"/>
                  </a:ext>
                </a:extLst>
              </p:cNvPr>
              <p:cNvSpPr/>
              <p:nvPr/>
            </p:nvSpPr>
            <p:spPr>
              <a:xfrm>
                <a:off x="3875594" y="1149631"/>
                <a:ext cx="2877205" cy="817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8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𝐚</m:t>
                            </m:r>
                          </m:e>
                          <m:sup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2F1AB5AC-9D7B-4355-88CC-56D909D41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594" y="1149631"/>
                <a:ext cx="2877205" cy="81798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9BFD740-E70A-4472-AD25-CA14B17257C4}"/>
                  </a:ext>
                </a:extLst>
              </p:cNvPr>
              <p:cNvSpPr/>
              <p:nvPr/>
            </p:nvSpPr>
            <p:spPr>
              <a:xfrm>
                <a:off x="1450165" y="1894296"/>
                <a:ext cx="1622432" cy="516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|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| </m:t>
                    </m:r>
                  </m:oMath>
                </a14:m>
                <a:r>
                  <a:rPr lang="en-IN" sz="2400" b="1">
                    <a:solidFill>
                      <a:srgbClr val="002060"/>
                    </a:solidFill>
                    <a:ea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|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|</m:t>
                    </m:r>
                  </m:oMath>
                </a14:m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9BFD740-E70A-4472-AD25-CA14B17257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0165" y="1894296"/>
                <a:ext cx="1622432" cy="516360"/>
              </a:xfrm>
              <a:prstGeom prst="rect">
                <a:avLst/>
              </a:prstGeom>
              <a:blipFill>
                <a:blip r:embed="rId14"/>
                <a:stretch>
                  <a:fillRect b="-27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/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/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/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/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3D80386-EDFE-454B-9EB0-338F91EE744A}"/>
                  </a:ext>
                </a:extLst>
              </p:cNvPr>
              <p:cNvSpPr/>
              <p:nvPr/>
            </p:nvSpPr>
            <p:spPr>
              <a:xfrm>
                <a:off x="982991" y="2365488"/>
                <a:ext cx="3622979" cy="5481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𝑬𝒒𝒊𝒕𝒐𝒓𝒊𝒂𝒍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𝟐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IN" sz="2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3D80386-EDFE-454B-9EB0-338F91EE74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91" y="2365488"/>
                <a:ext cx="3622979" cy="54816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30A83F4-8A77-4C7A-AEA6-E21763D946B4}"/>
                  </a:ext>
                </a:extLst>
              </p:cNvPr>
              <p:cNvSpPr/>
              <p:nvPr/>
            </p:nvSpPr>
            <p:spPr>
              <a:xfrm>
                <a:off x="4391190" y="2238931"/>
                <a:ext cx="3317062" cy="673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𝟐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×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𝐚</m:t>
                            </m:r>
                          </m:e>
                          <m:sup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)</m:t>
                        </m:r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30A83F4-8A77-4C7A-AEA6-E21763D946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1190" y="2238931"/>
                <a:ext cx="3317062" cy="67371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231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85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8" grpId="0"/>
      <p:bldP spid="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BCD2297-C70B-4A1A-91CC-BAE5A1E8EE04}"/>
              </a:ext>
            </a:extLst>
          </p:cNvPr>
          <p:cNvSpPr/>
          <p:nvPr/>
        </p:nvSpPr>
        <p:spPr>
          <a:xfrm>
            <a:off x="8392645" y="3397046"/>
            <a:ext cx="184731" cy="400110"/>
          </a:xfrm>
          <a:prstGeom prst="rect">
            <a:avLst/>
          </a:prstGeom>
          <a:scene3d>
            <a:camera prst="perspectiveContrastingRightFacing" fov="0">
              <a:rot lat="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endParaRPr lang="en-IN" sz="2000" b="1">
              <a:solidFill>
                <a:srgbClr val="002060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55EC3F-2073-4FA5-9701-2E3833E1CE71}"/>
              </a:ext>
            </a:extLst>
          </p:cNvPr>
          <p:cNvGrpSpPr/>
          <p:nvPr/>
        </p:nvGrpSpPr>
        <p:grpSpPr>
          <a:xfrm>
            <a:off x="8728805" y="1494186"/>
            <a:ext cx="549910" cy="2803426"/>
            <a:chOff x="8698087" y="1452742"/>
            <a:chExt cx="549910" cy="28034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03C442-084C-444E-85E9-AD1DC4039E49}"/>
                </a:ext>
              </a:extLst>
            </p:cNvPr>
            <p:cNvSpPr/>
            <p:nvPr/>
          </p:nvSpPr>
          <p:spPr>
            <a:xfrm>
              <a:off x="8927075" y="1452742"/>
              <a:ext cx="320922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P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C9C893F-E5E0-4915-AE64-9C7CDE2BD0D7}"/>
                </a:ext>
              </a:extLst>
            </p:cNvPr>
            <p:cNvSpPr/>
            <p:nvPr/>
          </p:nvSpPr>
          <p:spPr>
            <a:xfrm>
              <a:off x="8698087" y="2996936"/>
              <a:ext cx="276038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BD7AD8-55AF-45D8-9156-A522330E8CDA}"/>
                </a:ext>
              </a:extLst>
            </p:cNvPr>
            <p:cNvCxnSpPr>
              <a:cxnSpLocks/>
            </p:cNvCxnSpPr>
            <p:nvPr/>
          </p:nvCxnSpPr>
          <p:spPr>
            <a:xfrm>
              <a:off x="8738162" y="1813302"/>
              <a:ext cx="0" cy="2442866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25BAA5-70C4-43AD-A466-92BE55D0539A}"/>
              </a:ext>
            </a:extLst>
          </p:cNvPr>
          <p:cNvSpPr/>
          <p:nvPr/>
        </p:nvSpPr>
        <p:spPr>
          <a:xfrm>
            <a:off x="9263530" y="225946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b="1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Kartika" panose="02020503030404060203" pitchFamily="18" charset="0"/>
            </a:endParaRPr>
          </a:p>
          <a:p>
            <a:endParaRPr lang="en-IN">
              <a:solidFill>
                <a:srgbClr val="00206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0F1F29-8DC2-4B52-8E6E-D355EAB862B8}"/>
              </a:ext>
            </a:extLst>
          </p:cNvPr>
          <p:cNvGrpSpPr/>
          <p:nvPr/>
        </p:nvGrpSpPr>
        <p:grpSpPr>
          <a:xfrm>
            <a:off x="8043459" y="751174"/>
            <a:ext cx="799400" cy="993530"/>
            <a:chOff x="7962812" y="819771"/>
            <a:chExt cx="799400" cy="993530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E83BC24-5E26-443E-A16F-0B0A299CAB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23684" y="819771"/>
              <a:ext cx="23011" cy="99353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1BCA6F5-1F71-45AC-A09C-04D456405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776195"/>
              <a:ext cx="799400" cy="1206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CB77F51-FA00-4833-A05D-80AA673C5ECD}"/>
              </a:ext>
            </a:extLst>
          </p:cNvPr>
          <p:cNvGrpSpPr/>
          <p:nvPr/>
        </p:nvGrpSpPr>
        <p:grpSpPr>
          <a:xfrm>
            <a:off x="8033412" y="1703155"/>
            <a:ext cx="771877" cy="992565"/>
            <a:chOff x="7962812" y="1812786"/>
            <a:chExt cx="771877" cy="992565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AF07382-9930-4B55-A619-2587EF5E1573}"/>
                </a:ext>
              </a:extLst>
            </p:cNvPr>
            <p:cNvCxnSpPr>
              <a:cxnSpLocks/>
            </p:cNvCxnSpPr>
            <p:nvPr/>
          </p:nvCxnSpPr>
          <p:spPr>
            <a:xfrm>
              <a:off x="8720211" y="1812786"/>
              <a:ext cx="14478" cy="99256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EF491F2-DF64-44B5-BA46-3A839A65C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823048"/>
              <a:ext cx="759136" cy="359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B0E963-F236-477E-83F9-0A0276CD3E60}"/>
              </a:ext>
            </a:extLst>
          </p:cNvPr>
          <p:cNvGrpSpPr/>
          <p:nvPr/>
        </p:nvGrpSpPr>
        <p:grpSpPr>
          <a:xfrm>
            <a:off x="7791145" y="1715298"/>
            <a:ext cx="1923331" cy="2631246"/>
            <a:chOff x="7807214" y="1744957"/>
            <a:chExt cx="1923331" cy="263124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2430E52-A993-4D53-99ED-DC182CC0BCF7}"/>
                </a:ext>
              </a:extLst>
            </p:cNvPr>
            <p:cNvGrpSpPr/>
            <p:nvPr/>
          </p:nvGrpSpPr>
          <p:grpSpPr>
            <a:xfrm>
              <a:off x="7807214" y="1744957"/>
              <a:ext cx="1923331" cy="2474374"/>
              <a:chOff x="7759594" y="1856793"/>
              <a:chExt cx="1923331" cy="247437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8C912EE-2479-4993-890C-10B413FFBA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78238" y="1862820"/>
                <a:ext cx="904687" cy="2436795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56E75CF-6946-477E-890C-017DFBF6F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59594" y="1862820"/>
                <a:ext cx="938493" cy="2468347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A33949C-74B0-437C-9738-28FC35FEE5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2398" y="1856793"/>
                <a:ext cx="1163497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/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/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5C0831-C2D8-4B47-AEB3-178FF39B0CA9}"/>
              </a:ext>
            </a:extLst>
          </p:cNvPr>
          <p:cNvGrpSpPr/>
          <p:nvPr/>
        </p:nvGrpSpPr>
        <p:grpSpPr>
          <a:xfrm>
            <a:off x="8218014" y="1228293"/>
            <a:ext cx="419084" cy="889277"/>
            <a:chOff x="8218014" y="1228293"/>
            <a:chExt cx="419084" cy="8892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/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/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9EC7A81-63EE-46EE-9E51-4CA71756282F}"/>
              </a:ext>
            </a:extLst>
          </p:cNvPr>
          <p:cNvGrpSpPr/>
          <p:nvPr/>
        </p:nvGrpSpPr>
        <p:grpSpPr>
          <a:xfrm>
            <a:off x="7280514" y="3976817"/>
            <a:ext cx="2987263" cy="1429702"/>
            <a:chOff x="7284606" y="4069483"/>
            <a:chExt cx="2987263" cy="14297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 rot="10544903">
                <a:off x="7284606" y="4069483"/>
                <a:ext cx="2987263" cy="704005"/>
              </p:xfrm>
              <a:graphic>
                <a:graphicData uri="http://schemas.microsoft.com/office/drawing/2017/model3d">
                  <am3d:model3d r:embed="rId6">
                    <am3d:spPr>
                      <a:xfrm rot="10544903">
                        <a:off x="0" y="0"/>
                        <a:ext cx="2987263" cy="704005"/>
                      </a:xfrm>
                      <a:prstGeom prst="rect">
                        <a:avLst/>
                      </a:prstGeom>
                    </am3d:spPr>
                    <am3d:camera>
                      <am3d:pos x="0" y="0" z="49866372"/>
                      <am3d:up dx="0" dy="36000000" dz="0"/>
                      <am3d:lookAt x="0" y="0" z="0"/>
                      <am3d:perspective fov="694347"/>
                    </am3d:camera>
                    <am3d:trans>
                      <am3d:meterPerModelUnit n="13240706" d="1000000"/>
                      <am3d:preTrans dx="51800198" dy="-3515331" dz="31625716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3600003" ay="-1" az="-10799999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winViewport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0544903">
                  <a:off x="7280514" y="3976817"/>
                  <a:ext cx="2987263" cy="70400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48BEBD-6827-48A4-AFF8-477DCA4B41C7}"/>
                </a:ext>
              </a:extLst>
            </p:cNvPr>
            <p:cNvGrpSpPr/>
            <p:nvPr/>
          </p:nvGrpSpPr>
          <p:grpSpPr>
            <a:xfrm>
              <a:off x="7383338" y="4097432"/>
              <a:ext cx="2609326" cy="892552"/>
              <a:chOff x="4429965" y="2561237"/>
              <a:chExt cx="2609326" cy="892552"/>
            </a:xfrm>
            <a:scene3d>
              <a:camera prst="perspectiveContrastingRightFacing" fov="0">
                <a:rot lat="0" lon="0" rev="0"/>
              </a:camera>
              <a:lightRig rig="threePt" dir="t"/>
            </a:scene3d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D6266D-9B6E-41A6-B281-4D0974A47D13}"/>
                  </a:ext>
                </a:extLst>
              </p:cNvPr>
              <p:cNvSpPr txBox="1"/>
              <p:nvPr/>
            </p:nvSpPr>
            <p:spPr>
              <a:xfrm>
                <a:off x="6429829" y="2604779"/>
                <a:ext cx="6094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+q</a:t>
                </a:r>
                <a:endParaRPr lang="en-IN" sz="20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DF331B-030C-40AF-A3E4-62BCAA9D37FA}"/>
                  </a:ext>
                </a:extLst>
              </p:cNvPr>
              <p:cNvSpPr txBox="1"/>
              <p:nvPr/>
            </p:nvSpPr>
            <p:spPr>
              <a:xfrm>
                <a:off x="4429965" y="2561237"/>
                <a:ext cx="529312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-q</a:t>
                </a:r>
                <a:endParaRPr lang="en-IN" sz="2000" b="1">
                  <a:solidFill>
                    <a:srgbClr val="002060"/>
                  </a:solidFill>
                </a:endParaRPr>
              </a:p>
              <a:p>
                <a:endParaRPr lang="en-IN" sz="2000" b="1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8F197D-0A75-4521-808C-DBBF4FB44DB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044643"/>
              <a:ext cx="213216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B96CC4-2A8B-4DAA-BD12-64C6F5B18BC3}"/>
                </a:ext>
              </a:extLst>
            </p:cNvPr>
            <p:cNvSpPr/>
            <p:nvPr/>
          </p:nvSpPr>
          <p:spPr>
            <a:xfrm>
              <a:off x="7891899" y="4649346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9AA4565-346D-4C6F-BF12-67C78CFC21B1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CA7815-78DC-4CFF-A6F2-6D9AB7D112F7}"/>
                </a:ext>
              </a:extLst>
            </p:cNvPr>
            <p:cNvCxnSpPr>
              <a:cxnSpLocks/>
            </p:cNvCxnSpPr>
            <p:nvPr/>
          </p:nvCxnSpPr>
          <p:spPr>
            <a:xfrm>
              <a:off x="8908827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7391BA-1F55-413A-B9C7-521F24033800}"/>
                </a:ext>
              </a:extLst>
            </p:cNvPr>
            <p:cNvSpPr/>
            <p:nvPr/>
          </p:nvSpPr>
          <p:spPr>
            <a:xfrm>
              <a:off x="8601683" y="5129853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err="1">
                  <a:solidFill>
                    <a:srgbClr val="002060"/>
                  </a:solidFill>
                </a:rPr>
                <a:t>2a</a:t>
              </a:r>
              <a:endParaRPr lang="en-IN">
                <a:solidFill>
                  <a:srgbClr val="002060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50D709-5AA1-480D-AF5E-E6F722FBA3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399187"/>
              <a:ext cx="2171523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0FF8E49-BA7A-4725-A01B-EA8C32CAAA2F}"/>
                </a:ext>
              </a:extLst>
            </p:cNvPr>
            <p:cNvSpPr/>
            <p:nvPr/>
          </p:nvSpPr>
          <p:spPr>
            <a:xfrm>
              <a:off x="9222351" y="4680182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CC23D21-3500-4D2E-986C-372F655EE153}"/>
              </a:ext>
            </a:extLst>
          </p:cNvPr>
          <p:cNvGrpSpPr/>
          <p:nvPr/>
        </p:nvGrpSpPr>
        <p:grpSpPr>
          <a:xfrm>
            <a:off x="7779488" y="501452"/>
            <a:ext cx="1006739" cy="1203155"/>
            <a:chOff x="7810113" y="593237"/>
            <a:chExt cx="1006739" cy="1203155"/>
          </a:xfrm>
        </p:grpSpPr>
        <p:cxnSp>
          <p:nvCxnSpPr>
            <p:cNvPr id="26" name="upfield">
              <a:extLst>
                <a:ext uri="{FF2B5EF4-FFF2-40B4-BE49-F238E27FC236}">
                  <a16:creationId xmlns:a16="http://schemas.microsoft.com/office/drawing/2014/main" id="{C4C3794C-1612-4DCD-A135-BA4093AC8B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2645" y="686440"/>
              <a:ext cx="424207" cy="11099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/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869F76F-0612-4CE9-A2F2-4F451E3366A5}"/>
              </a:ext>
            </a:extLst>
          </p:cNvPr>
          <p:cNvGrpSpPr/>
          <p:nvPr/>
        </p:nvGrpSpPr>
        <p:grpSpPr>
          <a:xfrm>
            <a:off x="7793706" y="1687005"/>
            <a:ext cx="969332" cy="1037977"/>
            <a:chOff x="7793706" y="1687005"/>
            <a:chExt cx="969332" cy="10379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/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downfield">
              <a:extLst>
                <a:ext uri="{FF2B5EF4-FFF2-40B4-BE49-F238E27FC236}">
                  <a16:creationId xmlns:a16="http://schemas.microsoft.com/office/drawing/2014/main" id="{ADC1793D-DBE3-44EA-860E-1CCC9291B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68921" y="1687005"/>
              <a:ext cx="394117" cy="103797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/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/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/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/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/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/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77A47CAF-6EF6-4705-98D3-7EF6F03225FE}"/>
              </a:ext>
            </a:extLst>
          </p:cNvPr>
          <p:cNvGrpSpPr/>
          <p:nvPr/>
        </p:nvGrpSpPr>
        <p:grpSpPr>
          <a:xfrm>
            <a:off x="7660650" y="1782722"/>
            <a:ext cx="1517402" cy="2916081"/>
            <a:chOff x="3817595" y="1782070"/>
            <a:chExt cx="1517402" cy="291608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44416FF-C9FA-4F00-BA39-F2D07553A106}"/>
                </a:ext>
              </a:extLst>
            </p:cNvPr>
            <p:cNvSpPr/>
            <p:nvPr/>
          </p:nvSpPr>
          <p:spPr>
            <a:xfrm>
              <a:off x="3817595" y="1782070"/>
              <a:ext cx="1115878" cy="2588217"/>
            </a:xfrm>
            <a:custGeom>
              <a:avLst/>
              <a:gdLst>
                <a:gd name="connsiteX0" fmla="*/ 1084881 w 1115878"/>
                <a:gd name="connsiteY0" fmla="*/ 0 h 2588217"/>
                <a:gd name="connsiteX1" fmla="*/ 0 w 1115878"/>
                <a:gd name="connsiteY1" fmla="*/ 2588217 h 2588217"/>
                <a:gd name="connsiteX2" fmla="*/ 1115878 w 1115878"/>
                <a:gd name="connsiteY2" fmla="*/ 2588217 h 2588217"/>
                <a:gd name="connsiteX3" fmla="*/ 1084881 w 1115878"/>
                <a:gd name="connsiteY3" fmla="*/ 0 h 2588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5878" h="2588217">
                  <a:moveTo>
                    <a:pt x="1084881" y="0"/>
                  </a:moveTo>
                  <a:lnTo>
                    <a:pt x="0" y="2588217"/>
                  </a:lnTo>
                  <a:lnTo>
                    <a:pt x="1115878" y="2588217"/>
                  </a:lnTo>
                  <a:lnTo>
                    <a:pt x="1084881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DAB8AA7-2F7A-48B9-8BEE-3D1C9F37368F}"/>
                    </a:ext>
                  </a:extLst>
                </p:cNvPr>
                <p:cNvSpPr/>
                <p:nvPr/>
              </p:nvSpPr>
              <p:spPr>
                <a:xfrm rot="17355169">
                  <a:off x="3245889" y="2856694"/>
                  <a:ext cx="1802698" cy="43896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ad>
                          <m:radPr>
                            <m:degHide m:val="on"/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𝒓</m:t>
                                </m:r>
                              </m:e>
                              <m:sup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IN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2DAB8AA7-2F7A-48B9-8BEE-3D1C9F37368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7355169">
                  <a:off x="3245889" y="2856694"/>
                  <a:ext cx="1802698" cy="438966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9FCAFAA-57CB-49C3-BB98-3B45B539993B}"/>
                </a:ext>
              </a:extLst>
            </p:cNvPr>
            <p:cNvSpPr/>
            <p:nvPr/>
          </p:nvSpPr>
          <p:spPr>
            <a:xfrm flipH="1">
              <a:off x="4972714" y="2905797"/>
              <a:ext cx="362283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b="1">
                  <a:solidFill>
                    <a:srgbClr val="002060"/>
                  </a:solidFill>
                </a:rPr>
                <a:t>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FE71574-BE6E-47DF-AD23-F0F79EA193BE}"/>
                </a:ext>
              </a:extLst>
            </p:cNvPr>
            <p:cNvSpPr/>
            <p:nvPr/>
          </p:nvSpPr>
          <p:spPr>
            <a:xfrm>
              <a:off x="4226294" y="4328819"/>
              <a:ext cx="2984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002060"/>
                  </a:solidFill>
                </a:rPr>
                <a:t>a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C572AC-CBBC-482F-A8BF-666ED8D515EA}"/>
                  </a:ext>
                </a:extLst>
              </p:cNvPr>
              <p:cNvSpPr/>
              <p:nvPr/>
            </p:nvSpPr>
            <p:spPr>
              <a:xfrm>
                <a:off x="1740283" y="4328819"/>
                <a:ext cx="2493696" cy="759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𝒂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𝒓</m:t>
                                </m:r>
                              </m:e>
                              <m:sup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IN" sz="28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DC572AC-CBBC-482F-A8BF-666ED8D515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0283" y="4328819"/>
                <a:ext cx="2493696" cy="75918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36793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-3.7037E-6 L -0.51002 -0.1173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508" y="-5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BCD2297-C70B-4A1A-91CC-BAE5A1E8EE04}"/>
              </a:ext>
            </a:extLst>
          </p:cNvPr>
          <p:cNvSpPr/>
          <p:nvPr/>
        </p:nvSpPr>
        <p:spPr>
          <a:xfrm>
            <a:off x="8392645" y="3397046"/>
            <a:ext cx="184731" cy="400110"/>
          </a:xfrm>
          <a:prstGeom prst="rect">
            <a:avLst/>
          </a:prstGeom>
          <a:scene3d>
            <a:camera prst="perspectiveContrastingRightFacing" fov="0">
              <a:rot lat="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endParaRPr lang="en-IN" sz="2000" b="1">
              <a:solidFill>
                <a:srgbClr val="002060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55EC3F-2073-4FA5-9701-2E3833E1CE71}"/>
              </a:ext>
            </a:extLst>
          </p:cNvPr>
          <p:cNvGrpSpPr/>
          <p:nvPr/>
        </p:nvGrpSpPr>
        <p:grpSpPr>
          <a:xfrm>
            <a:off x="8728805" y="1494186"/>
            <a:ext cx="549910" cy="2803426"/>
            <a:chOff x="8698087" y="1452742"/>
            <a:chExt cx="549910" cy="28034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03C442-084C-444E-85E9-AD1DC4039E49}"/>
                </a:ext>
              </a:extLst>
            </p:cNvPr>
            <p:cNvSpPr/>
            <p:nvPr/>
          </p:nvSpPr>
          <p:spPr>
            <a:xfrm>
              <a:off x="8927075" y="1452742"/>
              <a:ext cx="320922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P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C9C893F-E5E0-4915-AE64-9C7CDE2BD0D7}"/>
                </a:ext>
              </a:extLst>
            </p:cNvPr>
            <p:cNvSpPr/>
            <p:nvPr/>
          </p:nvSpPr>
          <p:spPr>
            <a:xfrm>
              <a:off x="8698087" y="2996936"/>
              <a:ext cx="276038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BD7AD8-55AF-45D8-9156-A522330E8CDA}"/>
                </a:ext>
              </a:extLst>
            </p:cNvPr>
            <p:cNvCxnSpPr>
              <a:cxnSpLocks/>
            </p:cNvCxnSpPr>
            <p:nvPr/>
          </p:nvCxnSpPr>
          <p:spPr>
            <a:xfrm>
              <a:off x="8738162" y="1813302"/>
              <a:ext cx="0" cy="2442866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25BAA5-70C4-43AD-A466-92BE55D0539A}"/>
              </a:ext>
            </a:extLst>
          </p:cNvPr>
          <p:cNvSpPr/>
          <p:nvPr/>
        </p:nvSpPr>
        <p:spPr>
          <a:xfrm>
            <a:off x="9263530" y="225946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b="1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Kartika" panose="02020503030404060203" pitchFamily="18" charset="0"/>
            </a:endParaRPr>
          </a:p>
          <a:p>
            <a:endParaRPr lang="en-IN">
              <a:solidFill>
                <a:srgbClr val="00206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0F1F29-8DC2-4B52-8E6E-D355EAB862B8}"/>
              </a:ext>
            </a:extLst>
          </p:cNvPr>
          <p:cNvGrpSpPr/>
          <p:nvPr/>
        </p:nvGrpSpPr>
        <p:grpSpPr>
          <a:xfrm>
            <a:off x="8043459" y="751174"/>
            <a:ext cx="799400" cy="993530"/>
            <a:chOff x="7962812" y="819771"/>
            <a:chExt cx="799400" cy="993530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E83BC24-5E26-443E-A16F-0B0A299CAB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23684" y="819771"/>
              <a:ext cx="23011" cy="99353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1BCA6F5-1F71-45AC-A09C-04D456405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776195"/>
              <a:ext cx="799400" cy="1206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CB77F51-FA00-4833-A05D-80AA673C5ECD}"/>
              </a:ext>
            </a:extLst>
          </p:cNvPr>
          <p:cNvGrpSpPr/>
          <p:nvPr/>
        </p:nvGrpSpPr>
        <p:grpSpPr>
          <a:xfrm>
            <a:off x="8033412" y="1703155"/>
            <a:ext cx="771877" cy="992565"/>
            <a:chOff x="7962812" y="1812786"/>
            <a:chExt cx="771877" cy="992565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AF07382-9930-4B55-A619-2587EF5E1573}"/>
                </a:ext>
              </a:extLst>
            </p:cNvPr>
            <p:cNvCxnSpPr>
              <a:cxnSpLocks/>
            </p:cNvCxnSpPr>
            <p:nvPr/>
          </p:nvCxnSpPr>
          <p:spPr>
            <a:xfrm>
              <a:off x="8720211" y="1812786"/>
              <a:ext cx="14478" cy="99256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EF491F2-DF64-44B5-BA46-3A839A65C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823048"/>
              <a:ext cx="759136" cy="359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B0E963-F236-477E-83F9-0A0276CD3E60}"/>
              </a:ext>
            </a:extLst>
          </p:cNvPr>
          <p:cNvGrpSpPr/>
          <p:nvPr/>
        </p:nvGrpSpPr>
        <p:grpSpPr>
          <a:xfrm>
            <a:off x="7791145" y="1715298"/>
            <a:ext cx="1923331" cy="2631246"/>
            <a:chOff x="7807214" y="1744957"/>
            <a:chExt cx="1923331" cy="263124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2430E52-A993-4D53-99ED-DC182CC0BCF7}"/>
                </a:ext>
              </a:extLst>
            </p:cNvPr>
            <p:cNvGrpSpPr/>
            <p:nvPr/>
          </p:nvGrpSpPr>
          <p:grpSpPr>
            <a:xfrm>
              <a:off x="7807214" y="1744957"/>
              <a:ext cx="1923331" cy="2474374"/>
              <a:chOff x="7759594" y="1856793"/>
              <a:chExt cx="1923331" cy="247437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8C912EE-2479-4993-890C-10B413FFBA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78238" y="1862820"/>
                <a:ext cx="904687" cy="2436795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56E75CF-6946-477E-890C-017DFBF6F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59594" y="1862820"/>
                <a:ext cx="938493" cy="2468347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A33949C-74B0-437C-9738-28FC35FEE5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2398" y="1856793"/>
                <a:ext cx="1163497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/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/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5C0831-C2D8-4B47-AEB3-178FF39B0CA9}"/>
              </a:ext>
            </a:extLst>
          </p:cNvPr>
          <p:cNvGrpSpPr/>
          <p:nvPr/>
        </p:nvGrpSpPr>
        <p:grpSpPr>
          <a:xfrm>
            <a:off x="8218014" y="1228293"/>
            <a:ext cx="419084" cy="889277"/>
            <a:chOff x="8218014" y="1228293"/>
            <a:chExt cx="419084" cy="8892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/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/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9EC7A81-63EE-46EE-9E51-4CA71756282F}"/>
              </a:ext>
            </a:extLst>
          </p:cNvPr>
          <p:cNvGrpSpPr/>
          <p:nvPr/>
        </p:nvGrpSpPr>
        <p:grpSpPr>
          <a:xfrm>
            <a:off x="7280514" y="3976817"/>
            <a:ext cx="2987263" cy="1429702"/>
            <a:chOff x="7284606" y="4069483"/>
            <a:chExt cx="2987263" cy="14297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 rot="10544903">
                <a:off x="7284606" y="4069483"/>
                <a:ext cx="2987263" cy="704005"/>
              </p:xfrm>
              <a:graphic>
                <a:graphicData uri="http://schemas.microsoft.com/office/drawing/2017/model3d">
                  <am3d:model3d r:embed="rId6">
                    <am3d:spPr>
                      <a:xfrm rot="10544903">
                        <a:off x="0" y="0"/>
                        <a:ext cx="2987263" cy="704005"/>
                      </a:xfrm>
                      <a:prstGeom prst="rect">
                        <a:avLst/>
                      </a:prstGeom>
                    </am3d:spPr>
                    <am3d:camera>
                      <am3d:pos x="0" y="0" z="49866372"/>
                      <am3d:up dx="0" dy="36000000" dz="0"/>
                      <am3d:lookAt x="0" y="0" z="0"/>
                      <am3d:perspective fov="694347"/>
                    </am3d:camera>
                    <am3d:trans>
                      <am3d:meterPerModelUnit n="13240706" d="1000000"/>
                      <am3d:preTrans dx="51800198" dy="-3515331" dz="31625716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3600003" ay="-1" az="-10799999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winViewport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0544903">
                  <a:off x="7280514" y="3976817"/>
                  <a:ext cx="2987263" cy="70400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48BEBD-6827-48A4-AFF8-477DCA4B41C7}"/>
                </a:ext>
              </a:extLst>
            </p:cNvPr>
            <p:cNvGrpSpPr/>
            <p:nvPr/>
          </p:nvGrpSpPr>
          <p:grpSpPr>
            <a:xfrm>
              <a:off x="7383338" y="4097432"/>
              <a:ext cx="2609326" cy="892552"/>
              <a:chOff x="4429965" y="2561237"/>
              <a:chExt cx="2609326" cy="892552"/>
            </a:xfrm>
            <a:scene3d>
              <a:camera prst="perspectiveContrastingRightFacing" fov="0">
                <a:rot lat="0" lon="0" rev="0"/>
              </a:camera>
              <a:lightRig rig="threePt" dir="t"/>
            </a:scene3d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D6266D-9B6E-41A6-B281-4D0974A47D13}"/>
                  </a:ext>
                </a:extLst>
              </p:cNvPr>
              <p:cNvSpPr txBox="1"/>
              <p:nvPr/>
            </p:nvSpPr>
            <p:spPr>
              <a:xfrm>
                <a:off x="6429829" y="2604779"/>
                <a:ext cx="6094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+q</a:t>
                </a:r>
                <a:endParaRPr lang="en-IN" sz="20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DF331B-030C-40AF-A3E4-62BCAA9D37FA}"/>
                  </a:ext>
                </a:extLst>
              </p:cNvPr>
              <p:cNvSpPr txBox="1"/>
              <p:nvPr/>
            </p:nvSpPr>
            <p:spPr>
              <a:xfrm>
                <a:off x="4429965" y="2561237"/>
                <a:ext cx="529312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-q</a:t>
                </a:r>
                <a:endParaRPr lang="en-IN" sz="2000" b="1">
                  <a:solidFill>
                    <a:srgbClr val="002060"/>
                  </a:solidFill>
                </a:endParaRPr>
              </a:p>
              <a:p>
                <a:endParaRPr lang="en-IN" sz="2000" b="1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8F197D-0A75-4521-808C-DBBF4FB44DB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044643"/>
              <a:ext cx="213216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B96CC4-2A8B-4DAA-BD12-64C6F5B18BC3}"/>
                </a:ext>
              </a:extLst>
            </p:cNvPr>
            <p:cNvSpPr/>
            <p:nvPr/>
          </p:nvSpPr>
          <p:spPr>
            <a:xfrm>
              <a:off x="7891899" y="4649346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9AA4565-346D-4C6F-BF12-67C78CFC21B1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CA7815-78DC-4CFF-A6F2-6D9AB7D112F7}"/>
                </a:ext>
              </a:extLst>
            </p:cNvPr>
            <p:cNvCxnSpPr>
              <a:cxnSpLocks/>
            </p:cNvCxnSpPr>
            <p:nvPr/>
          </p:nvCxnSpPr>
          <p:spPr>
            <a:xfrm>
              <a:off x="8908827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7391BA-1F55-413A-B9C7-521F24033800}"/>
                </a:ext>
              </a:extLst>
            </p:cNvPr>
            <p:cNvSpPr/>
            <p:nvPr/>
          </p:nvSpPr>
          <p:spPr>
            <a:xfrm>
              <a:off x="8601683" y="5129853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err="1">
                  <a:solidFill>
                    <a:srgbClr val="002060"/>
                  </a:solidFill>
                </a:rPr>
                <a:t>2a</a:t>
              </a:r>
              <a:endParaRPr lang="en-IN">
                <a:solidFill>
                  <a:srgbClr val="002060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50D709-5AA1-480D-AF5E-E6F722FBA3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399187"/>
              <a:ext cx="2171523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0FF8E49-BA7A-4725-A01B-EA8C32CAAA2F}"/>
                </a:ext>
              </a:extLst>
            </p:cNvPr>
            <p:cNvSpPr/>
            <p:nvPr/>
          </p:nvSpPr>
          <p:spPr>
            <a:xfrm>
              <a:off x="9222351" y="4680182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CC23D21-3500-4D2E-986C-372F655EE153}"/>
              </a:ext>
            </a:extLst>
          </p:cNvPr>
          <p:cNvGrpSpPr/>
          <p:nvPr/>
        </p:nvGrpSpPr>
        <p:grpSpPr>
          <a:xfrm>
            <a:off x="7779488" y="501452"/>
            <a:ext cx="1006739" cy="1203155"/>
            <a:chOff x="7810113" y="593237"/>
            <a:chExt cx="1006739" cy="1203155"/>
          </a:xfrm>
        </p:grpSpPr>
        <p:cxnSp>
          <p:nvCxnSpPr>
            <p:cNvPr id="26" name="upfield">
              <a:extLst>
                <a:ext uri="{FF2B5EF4-FFF2-40B4-BE49-F238E27FC236}">
                  <a16:creationId xmlns:a16="http://schemas.microsoft.com/office/drawing/2014/main" id="{C4C3794C-1612-4DCD-A135-BA4093AC8B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2645" y="686440"/>
              <a:ext cx="424207" cy="11099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/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869F76F-0612-4CE9-A2F2-4F451E3366A5}"/>
              </a:ext>
            </a:extLst>
          </p:cNvPr>
          <p:cNvGrpSpPr/>
          <p:nvPr/>
        </p:nvGrpSpPr>
        <p:grpSpPr>
          <a:xfrm>
            <a:off x="7793706" y="1687005"/>
            <a:ext cx="969332" cy="1037977"/>
            <a:chOff x="7793706" y="1687005"/>
            <a:chExt cx="969332" cy="10379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/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downfield">
              <a:extLst>
                <a:ext uri="{FF2B5EF4-FFF2-40B4-BE49-F238E27FC236}">
                  <a16:creationId xmlns:a16="http://schemas.microsoft.com/office/drawing/2014/main" id="{ADC1793D-DBE3-44EA-860E-1CCC9291B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68921" y="1687005"/>
              <a:ext cx="394117" cy="103797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/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/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73E47D7-EF43-472C-ADD4-1CE407C55EA6}"/>
                  </a:ext>
                </a:extLst>
              </p:cNvPr>
              <p:cNvSpPr/>
              <p:nvPr/>
            </p:nvSpPr>
            <p:spPr>
              <a:xfrm>
                <a:off x="824407" y="1076260"/>
                <a:ext cx="2877205" cy="817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8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𝐚</m:t>
                            </m:r>
                          </m:e>
                          <m:sup>
                            <m: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673E47D7-EF43-472C-ADD4-1CE407C55E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407" y="1076260"/>
                <a:ext cx="2877205" cy="81798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2F1AB5AC-9D7B-4355-88CC-56D909D41D69}"/>
                  </a:ext>
                </a:extLst>
              </p:cNvPr>
              <p:cNvSpPr/>
              <p:nvPr/>
            </p:nvSpPr>
            <p:spPr>
              <a:xfrm>
                <a:off x="4030220" y="1113994"/>
                <a:ext cx="2877205" cy="81798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IN" sz="28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effectLst/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𝐚</m:t>
                            </m:r>
                          </m:e>
                          <m:sup>
                            <m:r>
                              <a:rPr lang="en-IN" sz="28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8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IN" sz="28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2F1AB5AC-9D7B-4355-88CC-56D909D41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0220" y="1113994"/>
                <a:ext cx="2877205" cy="81798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9BFD740-E70A-4472-AD25-CA14B17257C4}"/>
                  </a:ext>
                </a:extLst>
              </p:cNvPr>
              <p:cNvSpPr/>
              <p:nvPr/>
            </p:nvSpPr>
            <p:spPr>
              <a:xfrm>
                <a:off x="882210" y="1849097"/>
                <a:ext cx="1622432" cy="5163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|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| </m:t>
                    </m:r>
                  </m:oMath>
                </a14:m>
                <a:r>
                  <a:rPr lang="en-IN" sz="2400" b="1">
                    <a:solidFill>
                      <a:srgbClr val="002060"/>
                    </a:solidFill>
                    <a:ea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  <m:t>|</m:t>
                            </m:r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|</m:t>
                    </m:r>
                  </m:oMath>
                </a14:m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2" name="Rectangle 91">
                <a:extLst>
                  <a:ext uri="{FF2B5EF4-FFF2-40B4-BE49-F238E27FC236}">
                    <a16:creationId xmlns:a16="http://schemas.microsoft.com/office/drawing/2014/main" id="{09BFD740-E70A-4472-AD25-CA14B17257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10" y="1849097"/>
                <a:ext cx="1622432" cy="516360"/>
              </a:xfrm>
              <a:prstGeom prst="rect">
                <a:avLst/>
              </a:prstGeom>
              <a:blipFill>
                <a:blip r:embed="rId14"/>
                <a:stretch>
                  <a:fillRect b="-2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/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/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/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/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3D80386-EDFE-454B-9EB0-338F91EE744A}"/>
                  </a:ext>
                </a:extLst>
              </p:cNvPr>
              <p:cNvSpPr/>
              <p:nvPr/>
            </p:nvSpPr>
            <p:spPr>
              <a:xfrm>
                <a:off x="982991" y="2365488"/>
                <a:ext cx="3767250" cy="5481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𝑬𝒒𝒖𝒊𝒕𝒐𝒓𝒊𝒂𝒍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𝟐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×</m:t>
                    </m:r>
                    <m:r>
                      <m:rPr>
                        <m:nor/>
                      </m:rPr>
                      <a:rPr lang="en-IN" sz="2400" b="1" dirty="0">
                        <a:solidFill>
                          <a:srgbClr val="002060"/>
                        </a:solidFill>
                        <a:latin typeface="Calibri" panose="020F0502020204030204" pitchFamily="34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3D80386-EDFE-454B-9EB0-338F91EE74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991" y="2365488"/>
                <a:ext cx="3767250" cy="54816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30A83F4-8A77-4C7A-AEA6-E21763D946B4}"/>
                  </a:ext>
                </a:extLst>
              </p:cNvPr>
              <p:cNvSpPr/>
              <p:nvPr/>
            </p:nvSpPr>
            <p:spPr>
              <a:xfrm>
                <a:off x="4408718" y="2302713"/>
                <a:ext cx="3317062" cy="673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IN" sz="24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 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𝟐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×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𝒓</m:t>
                            </m:r>
                          </m:e>
                          <m:sup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𝐚</m:t>
                            </m:r>
                          </m:e>
                          <m:sup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𝟐</m:t>
                            </m:r>
                          </m:sup>
                        </m:sSup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)</m:t>
                        </m:r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A30A83F4-8A77-4C7A-AEA6-E21763D946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718" y="2302713"/>
                <a:ext cx="3317062" cy="673711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39574F9-0A4E-4AC3-8BE9-206B448D0633}"/>
                  </a:ext>
                </a:extLst>
              </p:cNvPr>
              <p:cNvSpPr/>
              <p:nvPr/>
            </p:nvSpPr>
            <p:spPr>
              <a:xfrm>
                <a:off x="799211" y="3058725"/>
                <a:ext cx="4411464" cy="941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Kartika" panose="02020503030404060203" pitchFamily="18" charset="0"/>
                        </a:rPr>
                        <m:t>=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Kartika" panose="02020503030404060203" pitchFamily="18" charset="0"/>
                        </a:rPr>
                        <m:t>𝟐</m:t>
                      </m:r>
                      <m:r>
                        <a:rPr lang="en-IN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Kartika" panose="02020503030404060203" pitchFamily="18" charset="0"/>
                        </a:rPr>
                        <m:t>×</m:t>
                      </m:r>
                      <m:f>
                        <m:fPr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𝟒</m:t>
                          </m:r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𝝅</m:t>
                          </m:r>
                          <m:sSub>
                            <m:sSubPr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𝜺</m:t>
                              </m:r>
                            </m:e>
                            <m:sub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𝟎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𝒒</m:t>
                          </m:r>
                        </m:num>
                        <m:den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𝐚</m:t>
                              </m:r>
                            </m:e>
                            <m:sup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)</m:t>
                          </m:r>
                        </m:den>
                      </m:f>
                      <m:f>
                        <m:fPr>
                          <m:ctrlP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</m:ctrlPr>
                        </m:fPr>
                        <m:num>
                          <m:r>
                            <a:rPr lang="en-IN" sz="2400" b="1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  <m:t>𝒂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Kartika" panose="02020503030404060203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  <m:t>𝒓</m:t>
                                  </m:r>
                                </m:e>
                                <m:sup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en-IN" sz="24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Kartika" panose="02020503030404060203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r>
                                    <a:rPr lang="en-IN" sz="2400" b="1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rad>
                        </m:den>
                      </m:f>
                    </m:oMath>
                  </m:oMathPara>
                </a14:m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39574F9-0A4E-4AC3-8BE9-206B448D06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211" y="3058725"/>
                <a:ext cx="4411464" cy="94122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EF84C01-5A78-442E-BB9B-194E132B40F8}"/>
                  </a:ext>
                </a:extLst>
              </p:cNvPr>
              <p:cNvSpPr/>
              <p:nvPr/>
            </p:nvSpPr>
            <p:spPr>
              <a:xfrm>
                <a:off x="1018823" y="4249952"/>
                <a:ext cx="5023487" cy="11587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IN" sz="2400" b="1">
                    <a:solidFill>
                      <a:srgbClr val="002060"/>
                    </a:solidFill>
                    <a:latin typeface="Calibri" panose="020F0502020204030204" pitchFamily="34" charset="0"/>
                    <a:ea typeface="Times New Roman" panose="02020603050405020304" pitchFamily="18" charset="0"/>
                    <a:cs typeface="Kartika" panose="02020503030404060203" pitchFamily="18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𝟐</m:t>
                    </m:r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×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𝒒</m:t>
                        </m:r>
                      </m:num>
                      <m:den>
                        <m:d>
                          <m:d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𝒓</m:t>
                                </m:r>
                              </m:e>
                              <m:sup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𝐚</m:t>
                                </m:r>
                              </m:e>
                              <m:sup>
                                <m:r>
                                  <a:rPr lang="en-IN" sz="2400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d>
                      </m:den>
                    </m:f>
                    <m:r>
                      <a:rPr lang="en-IN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Kartika" panose="02020503030404060203" pitchFamily="18" charset="0"/>
                      </a:rPr>
                      <m:t>(</m:t>
                    </m:r>
                    <m:f>
                      <m:fPr>
                        <m:ctrlP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IN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a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r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a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en-IN" sz="2400" b="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Kartika" panose="02020503030404060203" pitchFamily="18" charset="0"/>
                  </a:rPr>
                  <a:t>)</a:t>
                </a:r>
              </a:p>
              <a:p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EF84C01-5A78-442E-BB9B-194E132B40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823" y="4249952"/>
                <a:ext cx="5023487" cy="1158715"/>
              </a:xfrm>
              <a:prstGeom prst="rect">
                <a:avLst/>
              </a:prstGeom>
              <a:blipFill>
                <a:blip r:embed="rId22"/>
                <a:stretch>
                  <a:fillRect l="-1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A82D4CF-C6AF-4FDC-BEE6-4DDA873A673D}"/>
                  </a:ext>
                </a:extLst>
              </p:cNvPr>
              <p:cNvSpPr/>
              <p:nvPr/>
            </p:nvSpPr>
            <p:spPr>
              <a:xfrm>
                <a:off x="1292433" y="5164429"/>
                <a:ext cx="2301977" cy="790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Kartika" panose="02020503030404060203" pitchFamily="18" charset="0"/>
                      </a:rPr>
                      <m:t>(</m:t>
                    </m:r>
                    <m:f>
                      <m:fPr>
                        <m:ctrlPr>
                          <a:rPr lang="en-IN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n-IN" sz="2400" b="0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q</m:t>
                        </m:r>
                        <m:r>
                          <m:rPr>
                            <m:sty m:val="p"/>
                          </m:rPr>
                          <a:rPr lang="en-IN" sz="240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a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r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a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en-IN" sz="240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Kartika" panose="02020503030404060203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A82D4CF-C6AF-4FDC-BEE6-4DDA873A673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433" y="5164429"/>
                <a:ext cx="2301977" cy="790216"/>
              </a:xfrm>
              <a:prstGeom prst="rect">
                <a:avLst/>
              </a:prstGeom>
              <a:blipFill>
                <a:blip r:embed="rId23"/>
                <a:stretch>
                  <a:fillRect r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A6CAEBB-AD86-4D82-96A3-00D0B7DFF03A}"/>
                  </a:ext>
                </a:extLst>
              </p:cNvPr>
              <p:cNvSpPr/>
              <p:nvPr/>
            </p:nvSpPr>
            <p:spPr>
              <a:xfrm>
                <a:off x="4013943" y="5160098"/>
                <a:ext cx="2301977" cy="790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Kartika" panose="02020503030404060203" pitchFamily="18" charset="0"/>
                      </a:rPr>
                      <m:t>(</m:t>
                    </m:r>
                    <m:f>
                      <m:fPr>
                        <m:ctrlPr>
                          <a:rPr lang="en-IN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r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a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en-IN" sz="240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Kartika" panose="02020503030404060203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A6CAEBB-AD86-4D82-96A3-00D0B7DFF0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13943" y="5160098"/>
                <a:ext cx="2301977" cy="790216"/>
              </a:xfrm>
              <a:prstGeom prst="rect">
                <a:avLst/>
              </a:prstGeom>
              <a:blipFill>
                <a:blip r:embed="rId24"/>
                <a:stretch>
                  <a:fillRect r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5D7D27F-A51B-4FB9-8E96-BCBD6721B80F}"/>
                  </a:ext>
                </a:extLst>
              </p:cNvPr>
              <p:cNvSpPr/>
              <p:nvPr/>
            </p:nvSpPr>
            <p:spPr>
              <a:xfrm>
                <a:off x="9595193" y="1467275"/>
                <a:ext cx="2493696" cy="759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sz="2800" b="1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  <m:r>
                      <a:rPr lang="en-IN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a:rPr lang="en-IN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𝒂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𝒓</m:t>
                                </m:r>
                              </m:e>
                              <m:sup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𝟐</m:t>
                                </m:r>
                              </m:sup>
                            </m:sSup>
                            <m:r>
                              <a:rPr lang="en-IN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𝒂</m:t>
                                </m:r>
                              </m:e>
                              <m:sup>
                                <m:r>
                                  <a:rPr lang="en-IN" sz="2800" b="1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Times New Roman" panose="02020603050405020304" pitchFamily="18" charset="0"/>
                                    <a:cs typeface="Kartika" panose="02020503030404060203" pitchFamily="18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IN" sz="2800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5D7D27F-A51B-4FB9-8E96-BCBD6721B80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5193" y="1467275"/>
                <a:ext cx="2493696" cy="759182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3222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4" grpId="0"/>
      <p:bldP spid="2" grpId="0"/>
      <p:bldP spid="5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BCD2297-C70B-4A1A-91CC-BAE5A1E8EE04}"/>
              </a:ext>
            </a:extLst>
          </p:cNvPr>
          <p:cNvSpPr/>
          <p:nvPr/>
        </p:nvSpPr>
        <p:spPr>
          <a:xfrm>
            <a:off x="8392645" y="3397046"/>
            <a:ext cx="184731" cy="400110"/>
          </a:xfrm>
          <a:prstGeom prst="rect">
            <a:avLst/>
          </a:prstGeom>
          <a:scene3d>
            <a:camera prst="perspectiveContrastingRightFacing" fov="0">
              <a:rot lat="0" lon="0" rev="0"/>
            </a:camera>
            <a:lightRig rig="threePt" dir="t"/>
          </a:scene3d>
        </p:spPr>
        <p:txBody>
          <a:bodyPr wrap="none">
            <a:spAutoFit/>
          </a:bodyPr>
          <a:lstStyle/>
          <a:p>
            <a:endParaRPr lang="en-IN" sz="2000" b="1">
              <a:solidFill>
                <a:srgbClr val="002060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555EC3F-2073-4FA5-9701-2E3833E1CE71}"/>
              </a:ext>
            </a:extLst>
          </p:cNvPr>
          <p:cNvGrpSpPr/>
          <p:nvPr/>
        </p:nvGrpSpPr>
        <p:grpSpPr>
          <a:xfrm>
            <a:off x="8728805" y="1494186"/>
            <a:ext cx="549910" cy="2803426"/>
            <a:chOff x="8698087" y="1452742"/>
            <a:chExt cx="549910" cy="280342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C03C442-084C-444E-85E9-AD1DC4039E49}"/>
                </a:ext>
              </a:extLst>
            </p:cNvPr>
            <p:cNvSpPr/>
            <p:nvPr/>
          </p:nvSpPr>
          <p:spPr>
            <a:xfrm>
              <a:off x="8927075" y="1452742"/>
              <a:ext cx="320922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P</a:t>
              </a: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0C9C893F-E5E0-4915-AE64-9C7CDE2BD0D7}"/>
                </a:ext>
              </a:extLst>
            </p:cNvPr>
            <p:cNvSpPr/>
            <p:nvPr/>
          </p:nvSpPr>
          <p:spPr>
            <a:xfrm>
              <a:off x="8698087" y="2996936"/>
              <a:ext cx="276038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r</a:t>
              </a:r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CBD7AD8-55AF-45D8-9156-A522330E8CDA}"/>
                </a:ext>
              </a:extLst>
            </p:cNvPr>
            <p:cNvCxnSpPr>
              <a:cxnSpLocks/>
            </p:cNvCxnSpPr>
            <p:nvPr/>
          </p:nvCxnSpPr>
          <p:spPr>
            <a:xfrm>
              <a:off x="8738162" y="1813302"/>
              <a:ext cx="0" cy="2442866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725BAA5-70C4-43AD-A466-92BE55D0539A}"/>
              </a:ext>
            </a:extLst>
          </p:cNvPr>
          <p:cNvSpPr/>
          <p:nvPr/>
        </p:nvSpPr>
        <p:spPr>
          <a:xfrm>
            <a:off x="9263530" y="2259466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IN" b="1">
              <a:solidFill>
                <a:srgbClr val="002060"/>
              </a:solidFill>
              <a:latin typeface="Calibri" panose="020F0502020204030204" pitchFamily="34" charset="0"/>
              <a:ea typeface="Times New Roman" panose="02020603050405020304" pitchFamily="18" charset="0"/>
              <a:cs typeface="Kartika" panose="02020503030404060203" pitchFamily="18" charset="0"/>
            </a:endParaRPr>
          </a:p>
          <a:p>
            <a:endParaRPr lang="en-IN">
              <a:solidFill>
                <a:srgbClr val="002060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130F1F29-8DC2-4B52-8E6E-D355EAB862B8}"/>
              </a:ext>
            </a:extLst>
          </p:cNvPr>
          <p:cNvGrpSpPr/>
          <p:nvPr/>
        </p:nvGrpSpPr>
        <p:grpSpPr>
          <a:xfrm>
            <a:off x="8043459" y="751174"/>
            <a:ext cx="799400" cy="993530"/>
            <a:chOff x="7962812" y="819771"/>
            <a:chExt cx="799400" cy="993530"/>
          </a:xfrm>
        </p:grpSpPr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0E83BC24-5E26-443E-A16F-0B0A299CAB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723684" y="819771"/>
              <a:ext cx="23011" cy="99353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F1BCA6F5-1F71-45AC-A09C-04D4564053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776195"/>
              <a:ext cx="799400" cy="12066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3CB77F51-FA00-4833-A05D-80AA673C5ECD}"/>
              </a:ext>
            </a:extLst>
          </p:cNvPr>
          <p:cNvGrpSpPr/>
          <p:nvPr/>
        </p:nvGrpSpPr>
        <p:grpSpPr>
          <a:xfrm>
            <a:off x="8033412" y="1703155"/>
            <a:ext cx="771877" cy="992565"/>
            <a:chOff x="7962812" y="1812786"/>
            <a:chExt cx="771877" cy="992565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AF07382-9930-4B55-A619-2587EF5E1573}"/>
                </a:ext>
              </a:extLst>
            </p:cNvPr>
            <p:cNvCxnSpPr>
              <a:cxnSpLocks/>
            </p:cNvCxnSpPr>
            <p:nvPr/>
          </p:nvCxnSpPr>
          <p:spPr>
            <a:xfrm>
              <a:off x="8720211" y="1812786"/>
              <a:ext cx="14478" cy="99256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EF491F2-DF64-44B5-BA46-3A839A65C2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962812" y="1823048"/>
              <a:ext cx="759136" cy="3595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D1B0E963-F236-477E-83F9-0A0276CD3E60}"/>
              </a:ext>
            </a:extLst>
          </p:cNvPr>
          <p:cNvGrpSpPr/>
          <p:nvPr/>
        </p:nvGrpSpPr>
        <p:grpSpPr>
          <a:xfrm>
            <a:off x="7791145" y="1715298"/>
            <a:ext cx="1923331" cy="2631246"/>
            <a:chOff x="7807214" y="1744957"/>
            <a:chExt cx="1923331" cy="2631246"/>
          </a:xfrm>
        </p:grpSpPr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E2430E52-A993-4D53-99ED-DC182CC0BCF7}"/>
                </a:ext>
              </a:extLst>
            </p:cNvPr>
            <p:cNvGrpSpPr/>
            <p:nvPr/>
          </p:nvGrpSpPr>
          <p:grpSpPr>
            <a:xfrm>
              <a:off x="7807214" y="1744957"/>
              <a:ext cx="1923331" cy="2474374"/>
              <a:chOff x="7759594" y="1856793"/>
              <a:chExt cx="1923331" cy="2474374"/>
            </a:xfrm>
          </p:grpSpPr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18C912EE-2479-4993-890C-10B413FFBA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78238" y="1862820"/>
                <a:ext cx="904687" cy="2436795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B56E75CF-6946-477E-890C-017DFBF6F46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59594" y="1862820"/>
                <a:ext cx="938493" cy="2468347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4A33949C-74B0-437C-9738-28FC35FEE5A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92398" y="1856793"/>
                <a:ext cx="1163497" cy="0"/>
              </a:xfrm>
              <a:prstGeom prst="line">
                <a:avLst/>
              </a:prstGeom>
              <a:ln w="25400" cap="flat" cmpd="sng" algn="ctr">
                <a:solidFill>
                  <a:schemeClr val="accent4"/>
                </a:solidFill>
                <a:prstDash val="dash"/>
                <a:round/>
                <a:headEnd type="oval" w="med" len="med"/>
                <a:tailEnd type="oval" w="med" len="med"/>
              </a:ln>
              <a:scene3d>
                <a:camera prst="perspectiveContrastingRightFacing" fov="0">
                  <a:rot lat="0" lon="0" rev="0"/>
                </a:camera>
                <a:lightRig rig="threePt" dir="t"/>
              </a:scene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/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Rectangle 50">
                  <a:extLst>
                    <a:ext uri="{FF2B5EF4-FFF2-40B4-BE49-F238E27FC236}">
                      <a16:creationId xmlns:a16="http://schemas.microsoft.com/office/drawing/2014/main" id="{D819FD22-B1EE-4CF6-A8EC-3911C00432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16236" y="3906656"/>
                  <a:ext cx="402674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/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0FE0B3B4-6F43-46A9-BFB9-916C1C3402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11645" y="39760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B5C0831-C2D8-4B47-AEB3-178FF39B0CA9}"/>
              </a:ext>
            </a:extLst>
          </p:cNvPr>
          <p:cNvGrpSpPr/>
          <p:nvPr/>
        </p:nvGrpSpPr>
        <p:grpSpPr>
          <a:xfrm>
            <a:off x="8218014" y="1228293"/>
            <a:ext cx="419084" cy="889277"/>
            <a:chOff x="8218014" y="1228293"/>
            <a:chExt cx="419084" cy="8892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/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DDF0D8A7-C199-4194-A919-DE9CD1C9D6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18014" y="1228293"/>
                  <a:ext cx="402674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/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scene3d>
                  <a:camera prst="perspectiveContrastingRightFacing" fov="0">
                    <a:rot lat="0" lon="0" rev="0"/>
                  </a:camera>
                  <a:lightRig rig="threePt" dir="t"/>
                </a:scene3d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𝜽</m:t>
                        </m:r>
                      </m:oMath>
                    </m:oMathPara>
                  </a14:m>
                  <a:endParaRPr lang="en-IN" sz="2000" b="1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364AB3EE-67A6-4163-BC98-2F879C1EAD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34424" y="1717460"/>
                  <a:ext cx="402674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9EC7A81-63EE-46EE-9E51-4CA71756282F}"/>
              </a:ext>
            </a:extLst>
          </p:cNvPr>
          <p:cNvGrpSpPr/>
          <p:nvPr/>
        </p:nvGrpSpPr>
        <p:grpSpPr>
          <a:xfrm>
            <a:off x="7280514" y="3976817"/>
            <a:ext cx="2987263" cy="1429702"/>
            <a:chOff x="7284606" y="4069483"/>
            <a:chExt cx="2987263" cy="1429702"/>
          </a:xfrm>
        </p:grpSpPr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GraphicFramePr>
                  <a:graphicFrameLocks/>
                </p:cNvGraphicFramePr>
                <p:nvPr/>
              </p:nvGraphicFramePr>
              <p:xfrm rot="10544903">
                <a:off x="7284606" y="4069483"/>
                <a:ext cx="2987263" cy="704005"/>
              </p:xfrm>
              <a:graphic>
                <a:graphicData uri="http://schemas.microsoft.com/office/drawing/2017/model3d">
                  <am3d:model3d r:embed="rId6">
                    <am3d:spPr>
                      <a:xfrm rot="10544903">
                        <a:off x="0" y="0"/>
                        <a:ext cx="2987263" cy="704005"/>
                      </a:xfrm>
                      <a:prstGeom prst="rect">
                        <a:avLst/>
                      </a:prstGeom>
                    </am3d:spPr>
                    <am3d:camera>
                      <am3d:pos x="0" y="0" z="49866372"/>
                      <am3d:up dx="0" dy="36000000" dz="0"/>
                      <am3d:lookAt x="0" y="0" z="0"/>
                      <am3d:perspective fov="694347"/>
                    </am3d:camera>
                    <am3d:trans>
                      <am3d:meterPerModelUnit n="13240706" d="1000000"/>
                      <am3d:preTrans dx="51800198" dy="-3515331" dz="31625716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-3600003" ay="-1" az="-10799999"/>
                      <am3d:postTrans dx="0" dy="0" dz="0"/>
                    </am3d:trans>
                    <am3d:raster rName="Office3DRenderer" rVer="16.0.8326">
                      <am3d:blip r:embed="rId7"/>
                    </am3d:raster>
                    <am3d:winViewport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3" name="3D Model 2">
                  <a:extLst>
                    <a:ext uri="{FF2B5EF4-FFF2-40B4-BE49-F238E27FC236}">
                      <a16:creationId xmlns:a16="http://schemas.microsoft.com/office/drawing/2014/main" id="{85FF8388-267D-4FD2-AB17-3E4204A7DC81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 rot="10544903">
                  <a:off x="7280514" y="3976817"/>
                  <a:ext cx="2987263" cy="704005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A48BEBD-6827-48A4-AFF8-477DCA4B41C7}"/>
                </a:ext>
              </a:extLst>
            </p:cNvPr>
            <p:cNvGrpSpPr/>
            <p:nvPr/>
          </p:nvGrpSpPr>
          <p:grpSpPr>
            <a:xfrm>
              <a:off x="7383338" y="4097432"/>
              <a:ext cx="2609326" cy="892552"/>
              <a:chOff x="4429965" y="2561237"/>
              <a:chExt cx="2609326" cy="892552"/>
            </a:xfrm>
            <a:scene3d>
              <a:camera prst="perspectiveContrastingRightFacing" fov="0">
                <a:rot lat="0" lon="0" rev="0"/>
              </a:camera>
              <a:lightRig rig="threePt" dir="t"/>
            </a:scene3d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2D6266D-9B6E-41A6-B281-4D0974A47D13}"/>
                  </a:ext>
                </a:extLst>
              </p:cNvPr>
              <p:cNvSpPr txBox="1"/>
              <p:nvPr/>
            </p:nvSpPr>
            <p:spPr>
              <a:xfrm>
                <a:off x="6429829" y="2604779"/>
                <a:ext cx="609462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+q</a:t>
                </a:r>
                <a:endParaRPr lang="en-IN" sz="2000" b="1">
                  <a:solidFill>
                    <a:srgbClr val="002060"/>
                  </a:solidFill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CDF331B-030C-40AF-A3E4-62BCAA9D37FA}"/>
                  </a:ext>
                </a:extLst>
              </p:cNvPr>
              <p:cNvSpPr txBox="1"/>
              <p:nvPr/>
            </p:nvSpPr>
            <p:spPr>
              <a:xfrm>
                <a:off x="4429965" y="2561237"/>
                <a:ext cx="529312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3200" b="1">
                    <a:solidFill>
                      <a:srgbClr val="002060"/>
                    </a:solidFill>
                  </a:rPr>
                  <a:t>-q</a:t>
                </a:r>
                <a:endParaRPr lang="en-IN" sz="2000" b="1">
                  <a:solidFill>
                    <a:srgbClr val="002060"/>
                  </a:solidFill>
                </a:endParaRPr>
              </a:p>
              <a:p>
                <a:endParaRPr lang="en-IN" sz="2000" b="1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8F197D-0A75-4521-808C-DBBF4FB44DB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044643"/>
              <a:ext cx="213216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4B96CC4-2A8B-4DAA-BD12-64C6F5B18BC3}"/>
                </a:ext>
              </a:extLst>
            </p:cNvPr>
            <p:cNvSpPr/>
            <p:nvPr/>
          </p:nvSpPr>
          <p:spPr>
            <a:xfrm>
              <a:off x="7891899" y="4649346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D9AA4565-346D-4C6F-BF12-67C78CFC21B1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CCA7815-78DC-4CFF-A6F2-6D9AB7D112F7}"/>
                </a:ext>
              </a:extLst>
            </p:cNvPr>
            <p:cNvCxnSpPr>
              <a:cxnSpLocks/>
            </p:cNvCxnSpPr>
            <p:nvPr/>
          </p:nvCxnSpPr>
          <p:spPr>
            <a:xfrm>
              <a:off x="8908827" y="4720783"/>
              <a:ext cx="777905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F7391BA-1F55-413A-B9C7-521F24033800}"/>
                </a:ext>
              </a:extLst>
            </p:cNvPr>
            <p:cNvSpPr/>
            <p:nvPr/>
          </p:nvSpPr>
          <p:spPr>
            <a:xfrm>
              <a:off x="8601683" y="5129853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 err="1">
                  <a:solidFill>
                    <a:srgbClr val="002060"/>
                  </a:solidFill>
                </a:rPr>
                <a:t>2a</a:t>
              </a:r>
              <a:endParaRPr lang="en-IN">
                <a:solidFill>
                  <a:srgbClr val="002060"/>
                </a:solidFill>
              </a:endParaRP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F50D709-5AA1-480D-AF5E-E6F722FBA31F}"/>
                </a:ext>
              </a:extLst>
            </p:cNvPr>
            <p:cNvCxnSpPr>
              <a:cxnSpLocks/>
            </p:cNvCxnSpPr>
            <p:nvPr/>
          </p:nvCxnSpPr>
          <p:spPr>
            <a:xfrm>
              <a:off x="7686008" y="5399187"/>
              <a:ext cx="2171523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30FF8E49-BA7A-4725-A01B-EA8C32CAAA2F}"/>
                </a:ext>
              </a:extLst>
            </p:cNvPr>
            <p:cNvSpPr/>
            <p:nvPr/>
          </p:nvSpPr>
          <p:spPr>
            <a:xfrm>
              <a:off x="9222351" y="4680182"/>
              <a:ext cx="311304" cy="400110"/>
            </a:xfrm>
            <a:prstGeom prst="rect">
              <a:avLst/>
            </a:prstGeom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txBody>
            <a:bodyPr wrap="none">
              <a:spAutoFit/>
            </a:bodyPr>
            <a:lstStyle/>
            <a:p>
              <a:r>
                <a:rPr lang="en-IN" sz="2000" b="1">
                  <a:solidFill>
                    <a:srgbClr val="002060"/>
                  </a:solidFill>
                </a:rPr>
                <a:t>a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CC23D21-3500-4D2E-986C-372F655EE153}"/>
              </a:ext>
            </a:extLst>
          </p:cNvPr>
          <p:cNvGrpSpPr/>
          <p:nvPr/>
        </p:nvGrpSpPr>
        <p:grpSpPr>
          <a:xfrm>
            <a:off x="7779488" y="501452"/>
            <a:ext cx="1006739" cy="1203155"/>
            <a:chOff x="7810113" y="593237"/>
            <a:chExt cx="1006739" cy="1203155"/>
          </a:xfrm>
        </p:grpSpPr>
        <p:cxnSp>
          <p:nvCxnSpPr>
            <p:cNvPr id="26" name="upfield">
              <a:extLst>
                <a:ext uri="{FF2B5EF4-FFF2-40B4-BE49-F238E27FC236}">
                  <a16:creationId xmlns:a16="http://schemas.microsoft.com/office/drawing/2014/main" id="{C4C3794C-1612-4DCD-A135-BA4093AC8B9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392645" y="686440"/>
              <a:ext cx="424207" cy="1109952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/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7D536154-EF35-4074-AD5F-41007127BD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10113" y="593237"/>
                  <a:ext cx="570926" cy="402931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D869F76F-0612-4CE9-A2F2-4F451E3366A5}"/>
              </a:ext>
            </a:extLst>
          </p:cNvPr>
          <p:cNvGrpSpPr/>
          <p:nvPr/>
        </p:nvGrpSpPr>
        <p:grpSpPr>
          <a:xfrm>
            <a:off x="7793706" y="1687005"/>
            <a:ext cx="969332" cy="1037977"/>
            <a:chOff x="7793706" y="1687005"/>
            <a:chExt cx="969332" cy="10379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/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IN" b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b="1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</a:rPr>
                                  <m:t>𝑬</m:t>
                                </m:r>
                              </m:e>
                            </m:acc>
                          </m:e>
                          <m:sub>
                            <m:r>
                              <a:rPr lang="en-IN" b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</m:sub>
                        </m:sSub>
                      </m:oMath>
                    </m:oMathPara>
                  </a14:m>
                  <a:endParaRPr lang="en-IN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C0C69B22-3A19-47E4-B242-7123FDBFF13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93706" y="2120583"/>
                  <a:ext cx="570926" cy="402931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downfield">
              <a:extLst>
                <a:ext uri="{FF2B5EF4-FFF2-40B4-BE49-F238E27FC236}">
                  <a16:creationId xmlns:a16="http://schemas.microsoft.com/office/drawing/2014/main" id="{ADC1793D-DBE3-44EA-860E-1CCC9291B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368921" y="1687005"/>
              <a:ext cx="394117" cy="103797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  <a:scene3d>
              <a:camera prst="orthographicFront"/>
              <a:lightRig rig="threePt" dir="t"/>
            </a:scene3d>
            <a:sp3d>
              <a:bevelT prst="relaxedInset"/>
              <a:bevelB w="0" h="0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/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B296EBF-4CAE-42A9-A5EF-A52F4F9567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7355169">
                <a:off x="6921514" y="3335771"/>
                <a:ext cx="1802698" cy="43896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/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ad>
                        <m:radPr>
                          <m:degHide m:val="on"/>
                          <m:ctrlP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en-IN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en-IN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7B75E94B-3B21-44B0-90B6-6F526DFF8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3913752">
                <a:off x="8806758" y="3203765"/>
                <a:ext cx="1802698" cy="43896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/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3" name="Rectangle 92">
                <a:extLst>
                  <a:ext uri="{FF2B5EF4-FFF2-40B4-BE49-F238E27FC236}">
                    <a16:creationId xmlns:a16="http://schemas.microsoft.com/office/drawing/2014/main" id="{A1A29298-B27C-442A-9B97-4187BB96CC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706" y="1712840"/>
                <a:ext cx="1114344" cy="4029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/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𝒄𝒐𝒔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5F8D5260-6156-4187-A993-9C03141DE1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12" y="1295368"/>
                <a:ext cx="1080680" cy="4029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/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+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B2D768B7-1890-4D8A-B727-10B5B1B63D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3089" y="750433"/>
                <a:ext cx="1064650" cy="4029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/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−</m:t>
                        </m:r>
                      </m:sub>
                    </m:sSub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 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𝒔𝒊𝒏</m:t>
                    </m:r>
                    <m:r>
                      <a:rPr lang="en-IN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𝜽</m:t>
                    </m:r>
                  </m:oMath>
                </a14:m>
                <a:r>
                  <a:rPr lang="en-IN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A69E588-E544-44B2-8409-45153E1EED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9993" y="2427661"/>
                <a:ext cx="1064650" cy="4029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A6CAEBB-AD86-4D82-96A3-00D0B7DFF03A}"/>
                  </a:ext>
                </a:extLst>
              </p:cNvPr>
              <p:cNvSpPr/>
              <p:nvPr/>
            </p:nvSpPr>
            <p:spPr>
              <a:xfrm>
                <a:off x="1076583" y="3082095"/>
                <a:ext cx="4036233" cy="8643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3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3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𝑬𝒒</m:t>
                        </m:r>
                        <m:r>
                          <a:rPr lang="en-IN" sz="32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𝒖</m:t>
                        </m:r>
                        <m:r>
                          <a:rPr lang="en-IN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𝒊𝒕𝒐𝒓𝒊𝒂𝒍</m:t>
                        </m:r>
                      </m:sub>
                    </m:sSub>
                    <m:r>
                      <a:rPr lang="en-IN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32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3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3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32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32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32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Kartika" panose="02020503030404060203" pitchFamily="18" charset="0"/>
                      </a:rPr>
                      <m:t>(</m:t>
                    </m:r>
                    <m:f>
                      <m:fPr>
                        <m:ctrlPr>
                          <a:rPr lang="en-IN" sz="32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a:rPr lang="en-IN" sz="32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IN" sz="32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IN" sz="320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Kartika" panose="02020503030404060203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4A6CAEBB-AD86-4D82-96A3-00D0B7DFF0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83" y="3082095"/>
                <a:ext cx="4036233" cy="864339"/>
              </a:xfrm>
              <a:prstGeom prst="rect">
                <a:avLst/>
              </a:prstGeom>
              <a:blipFill>
                <a:blip r:embed="rId16"/>
                <a:stretch>
                  <a:fillRect r="-2719" b="-4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3B56D74-867A-4631-8223-B1A02DD63DFB}"/>
                  </a:ext>
                </a:extLst>
              </p:cNvPr>
              <p:cNvSpPr/>
              <p:nvPr/>
            </p:nvSpPr>
            <p:spPr>
              <a:xfrm>
                <a:off x="1159339" y="2307240"/>
                <a:ext cx="1620252" cy="4264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𝐼𝑓</m:t>
                          </m:r>
                          <m:r>
                            <a:rPr lang="en-IN" sz="20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/>
                      </m:sSup>
                      <m:r>
                        <a:rPr lang="en-IN" sz="2000" i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  <m:sSup>
                        <m:sSupPr>
                          <m:ctrlP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IN" sz="20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/>
                      </m:sSup>
                    </m:oMath>
                  </m:oMathPara>
                </a14:m>
                <a:endParaRPr lang="en-IN" sz="20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B3B56D74-867A-4631-8223-B1A02DD63D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339" y="2307240"/>
                <a:ext cx="1620252" cy="426463"/>
              </a:xfrm>
              <a:prstGeom prst="rect">
                <a:avLst/>
              </a:prstGeom>
              <a:blipFill>
                <a:blip r:embed="rId17"/>
                <a:stretch>
                  <a:fillRect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68A6A5B-41CF-4BEE-9E4B-715D538C2747}"/>
                  </a:ext>
                </a:extLst>
              </p:cNvPr>
              <p:cNvSpPr/>
              <p:nvPr/>
            </p:nvSpPr>
            <p:spPr>
              <a:xfrm>
                <a:off x="1199677" y="1099078"/>
                <a:ext cx="3764364" cy="7902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sSubPr>
                      <m:e>
                        <m:acc>
                          <m:accPr>
                            <m:chr m:val="⃗"/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Kartika" panose="02020503030404060203" pitchFamily="18" charset="0"/>
                              </a:rPr>
                              <m:t>𝑬</m:t>
                            </m:r>
                          </m:e>
                        </m:acc>
                      </m:e>
                      <m:sub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𝑬𝒒</m:t>
                        </m:r>
                        <m:r>
                          <a:rPr lang="en-IN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𝒖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Kartika" panose="02020503030404060203" pitchFamily="18" charset="0"/>
                          </a:rPr>
                          <m:t>𝒊𝒕𝒐𝒓𝒊𝒂𝒍</m:t>
                        </m:r>
                      </m:sub>
                    </m:sSub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Times New Roman" panose="02020603050405020304" pitchFamily="18" charset="0"/>
                        <a:cs typeface="Kartika" panose="02020503030404060203" pitchFamily="18" charset="0"/>
                      </a:rPr>
                      <m:t>=</m:t>
                    </m:r>
                    <m:f>
                      <m:fPr>
                        <m:ctrlP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𝟏</m:t>
                        </m:r>
                      </m:num>
                      <m:den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𝟒</m:t>
                        </m:r>
                        <m:r>
                          <a:rPr lang="en-IN" sz="2400" b="1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𝝅</m:t>
                        </m:r>
                        <m:sSub>
                          <m:sSubPr>
                            <m:ctrlP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𝜺</m:t>
                            </m:r>
                          </m:e>
                          <m:sub>
                            <m:r>
                              <a:rPr lang="en-IN" sz="2400" b="1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  <m:t>𝟎</m:t>
                            </m:r>
                          </m:sub>
                        </m:sSub>
                      </m:den>
                    </m:f>
                    <m:r>
                      <a:rPr lang="en-IN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IN" sz="2400">
                        <a:solidFill>
                          <a:srgbClr val="002060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Kartika" panose="02020503030404060203" pitchFamily="18" charset="0"/>
                      </a:rPr>
                      <m:t>(</m:t>
                    </m:r>
                    <m:f>
                      <m:fPr>
                        <m:ctrlPr>
                          <a:rPr lang="en-IN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</m:ctrlPr>
                      </m:fPr>
                      <m:num>
                        <m: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Kartika" panose="02020503030404060203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IN" sz="2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Kartika" panose="02020503030404060203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r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IN" sz="2400" i="1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a</m:t>
                                    </m:r>
                                  </m:e>
                                  <m:sup>
                                    <m:r>
                                      <a:rPr lang="en-IN" sz="2400">
                                        <a:solidFill>
                                          <a:srgbClr val="002060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Kartika" panose="02020503030404060203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IN" sz="2400" i="1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IN" sz="2400" b="0" i="1" smtClean="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IN" sz="2400">
                                    <a:solidFill>
                                      <a:srgbClr val="002060"/>
                                    </a:solidFill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Kartika" panose="02020503030404060203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den>
                    </m:f>
                  </m:oMath>
                </a14:m>
                <a:r>
                  <a:rPr lang="en-IN" sz="2400">
                    <a:solidFill>
                      <a:srgbClr val="002060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Kartika" panose="02020503030404060203" pitchFamily="18" charset="0"/>
                  </a:rPr>
                  <a:t>)</a:t>
                </a: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768A6A5B-41CF-4BEE-9E4B-715D538C27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677" y="1099078"/>
                <a:ext cx="3764364" cy="790216"/>
              </a:xfrm>
              <a:prstGeom prst="rect">
                <a:avLst/>
              </a:prstGeom>
              <a:blipFill>
                <a:blip r:embed="rId18"/>
                <a:stretch>
                  <a:fillRect r="-14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Rectangle 74">
            <a:extLst>
              <a:ext uri="{FF2B5EF4-FFF2-40B4-BE49-F238E27FC236}">
                <a16:creationId xmlns:a16="http://schemas.microsoft.com/office/drawing/2014/main" id="{23E5D27B-F19C-48E0-9F85-EEF933B2E5E7}"/>
              </a:ext>
            </a:extLst>
          </p:cNvPr>
          <p:cNvSpPr/>
          <p:nvPr/>
        </p:nvSpPr>
        <p:spPr>
          <a:xfrm>
            <a:off x="1028835" y="3030070"/>
            <a:ext cx="4083981" cy="1316473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95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73" grpId="0"/>
      <p:bldP spid="7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7303478A-06A2-424C-90C1-5EA8FA72E86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269132968"/>
                  </p:ext>
                </p:extLst>
              </p:nvPr>
            </p:nvGraphicFramePr>
            <p:xfrm rot="10544903">
              <a:off x="2432368" y="4398226"/>
              <a:ext cx="2987263" cy="704005"/>
            </p:xfrm>
            <a:graphic>
              <a:graphicData uri="http://schemas.microsoft.com/office/drawing/2017/model3d">
                <am3d:model3d r:embed="rId3">
                  <am3d:spPr>
                    <a:xfrm rot="10544903">
                      <a:off x="0" y="0"/>
                      <a:ext cx="2987263" cy="704005"/>
                    </a:xfrm>
                    <a:prstGeom prst="rect">
                      <a:avLst/>
                    </a:prstGeom>
                  </am3d:spPr>
                  <am3d:camera>
                    <am3d:pos x="0" y="0" z="49866372"/>
                    <am3d:up dx="0" dy="36000000" dz="0"/>
                    <am3d:lookAt x="0" y="0" z="0"/>
                    <am3d:perspective fov="694347"/>
                  </am3d:camera>
                  <am3d:trans>
                    <am3d:meterPerModelUnit n="13240706" d="1000000"/>
                    <am3d:preTrans dx="51800198" dy="-3515331" dz="31625716"/>
                    <am3d:scale>
                      <am3d:sx n="1000000" d="1000000"/>
                      <am3d:sy n="1000000" d="1000000"/>
                      <am3d:sz n="1000000" d="1000000"/>
                    </am3d:scale>
                    <am3d:rot ax="-3600003" ay="-1" az="-10799999"/>
                    <am3d:postTrans dx="0" dy="0" dz="0"/>
                  </am3d:trans>
                  <am3d:raster rName="Office3DRenderer" rVer="16.0.8326">
                    <am3d:blip r:embed="rId4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7303478A-06A2-424C-90C1-5EA8FA72E8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544903">
                <a:off x="2432368" y="4398226"/>
                <a:ext cx="2987263" cy="704005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CF998ED8-480E-42D7-864A-5054E7236847}"/>
              </a:ext>
            </a:extLst>
          </p:cNvPr>
          <p:cNvGrpSpPr/>
          <p:nvPr/>
        </p:nvGrpSpPr>
        <p:grpSpPr>
          <a:xfrm>
            <a:off x="4080984" y="4288461"/>
            <a:ext cx="3482189" cy="469515"/>
            <a:chOff x="4080984" y="4288461"/>
            <a:chExt cx="3482189" cy="46951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E2918C-1490-4E26-ABD4-D9A01450E9A4}"/>
                </a:ext>
              </a:extLst>
            </p:cNvPr>
            <p:cNvCxnSpPr>
              <a:cxnSpLocks/>
            </p:cNvCxnSpPr>
            <p:nvPr/>
          </p:nvCxnSpPr>
          <p:spPr>
            <a:xfrm>
              <a:off x="4080984" y="4757976"/>
              <a:ext cx="3482189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A5A4E8-2ECB-4068-839D-38635B54CC95}"/>
                </a:ext>
              </a:extLst>
            </p:cNvPr>
            <p:cNvSpPr/>
            <p:nvPr/>
          </p:nvSpPr>
          <p:spPr>
            <a:xfrm>
              <a:off x="6601145" y="4288461"/>
              <a:ext cx="266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002060"/>
                  </a:solidFill>
                </a:rPr>
                <a:t>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570A6C5-F32D-4D89-9886-762ECADFDD5B}"/>
              </a:ext>
            </a:extLst>
          </p:cNvPr>
          <p:cNvGrpSpPr/>
          <p:nvPr/>
        </p:nvGrpSpPr>
        <p:grpSpPr>
          <a:xfrm>
            <a:off x="6225946" y="690967"/>
            <a:ext cx="2674453" cy="1190776"/>
            <a:chOff x="7496173" y="4490574"/>
            <a:chExt cx="2674453" cy="119077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E0C4717-CAEA-49A5-AB44-D9F4BFDAB09C}"/>
                </a:ext>
              </a:extLst>
            </p:cNvPr>
            <p:cNvGrpSpPr/>
            <p:nvPr/>
          </p:nvGrpSpPr>
          <p:grpSpPr>
            <a:xfrm>
              <a:off x="7647907" y="4750853"/>
              <a:ext cx="2064910" cy="722762"/>
              <a:chOff x="7647907" y="4750853"/>
              <a:chExt cx="2064910" cy="7227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E2A7EC3D-30AD-4019-A512-1AE7C8D7A2D8}"/>
                      </a:ext>
                    </a:extLst>
                  </p:cNvPr>
                  <p:cNvSpPr/>
                  <p:nvPr/>
                </p:nvSpPr>
                <p:spPr>
                  <a:xfrm>
                    <a:off x="8342955" y="4750853"/>
                    <a:ext cx="1369862" cy="72276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en-IN" sz="200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E2A7EC3D-30AD-4019-A512-1AE7C8D7A2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2955" y="4750853"/>
                    <a:ext cx="1369862" cy="72276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05D2DA27-E084-416E-8C00-7D9AEC7BECDA}"/>
                      </a:ext>
                    </a:extLst>
                  </p:cNvPr>
                  <p:cNvSpPr/>
                  <p:nvPr/>
                </p:nvSpPr>
                <p:spPr>
                  <a:xfrm>
                    <a:off x="7647907" y="4882954"/>
                    <a:ext cx="76649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axial</m:t>
                              </m:r>
                            </m:sub>
                          </m:sSub>
                        </m:oMath>
                      </m:oMathPara>
                    </a14:m>
                    <a:endParaRPr lang="en-IN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05D2DA27-E084-416E-8C00-7D9AEC7BECD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47907" y="4882954"/>
                    <a:ext cx="76649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b="-1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F855BF1-B959-491C-B3FD-CBF6C3B1749D}"/>
                </a:ext>
              </a:extLst>
            </p:cNvPr>
            <p:cNvSpPr/>
            <p:nvPr/>
          </p:nvSpPr>
          <p:spPr>
            <a:xfrm>
              <a:off x="7496173" y="4490574"/>
              <a:ext cx="2674453" cy="1190776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691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>
                <a:extLst>
                  <a:ext uri="{FF2B5EF4-FFF2-40B4-BE49-F238E27FC236}">
                    <a16:creationId xmlns:a16="http://schemas.microsoft.com/office/drawing/2014/main" id="{7303478A-06A2-424C-90C1-5EA8FA72E86C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067456404"/>
                  </p:ext>
                </p:extLst>
              </p:nvPr>
            </p:nvGraphicFramePr>
            <p:xfrm rot="10544903">
              <a:off x="2432368" y="4398226"/>
              <a:ext cx="2987263" cy="704005"/>
            </p:xfrm>
            <a:graphic>
              <a:graphicData uri="http://schemas.microsoft.com/office/drawing/2017/model3d">
                <am3d:model3d r:embed="rId3">
                  <am3d:spPr>
                    <a:xfrm rot="10544903">
                      <a:off x="0" y="0"/>
                      <a:ext cx="2987263" cy="704005"/>
                    </a:xfrm>
                    <a:prstGeom prst="rect">
                      <a:avLst/>
                    </a:prstGeom>
                  </am3d:spPr>
                  <am3d:camera>
                    <am3d:pos x="0" y="0" z="49866372"/>
                    <am3d:up dx="0" dy="36000000" dz="0"/>
                    <am3d:lookAt x="0" y="0" z="0"/>
                    <am3d:perspective fov="694347"/>
                  </am3d:camera>
                  <am3d:trans>
                    <am3d:meterPerModelUnit n="13240706" d="1000000"/>
                    <am3d:preTrans dx="51800198" dy="-3515331" dz="31625716"/>
                    <am3d:scale>
                      <am3d:sx n="1000000" d="1000000"/>
                      <am3d:sy n="1000000" d="1000000"/>
                      <am3d:sz n="1000000" d="1000000"/>
                    </am3d:scale>
                    <am3d:rot ax="-3600003" ay="-1" az="-10799999"/>
                    <am3d:postTrans dx="0" dy="0" dz="0"/>
                  </am3d:trans>
                  <am3d:raster rName="Office3DRenderer" rVer="16.0.8326">
                    <am3d:blip r:embed="rId4"/>
                  </am3d:raster>
                  <am3d:winViewport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>
                <a:extLst>
                  <a:ext uri="{FF2B5EF4-FFF2-40B4-BE49-F238E27FC236}">
                    <a16:creationId xmlns:a16="http://schemas.microsoft.com/office/drawing/2014/main" id="{7303478A-06A2-424C-90C1-5EA8FA72E86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10544903">
                <a:off x="2432368" y="4398226"/>
                <a:ext cx="2987263" cy="704005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CF998ED8-480E-42D7-864A-5054E7236847}"/>
              </a:ext>
            </a:extLst>
          </p:cNvPr>
          <p:cNvGrpSpPr/>
          <p:nvPr/>
        </p:nvGrpSpPr>
        <p:grpSpPr>
          <a:xfrm rot="16200000">
            <a:off x="1950147" y="2808396"/>
            <a:ext cx="3482189" cy="469515"/>
            <a:chOff x="4080984" y="4288461"/>
            <a:chExt cx="3482189" cy="46951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E2918C-1490-4E26-ABD4-D9A01450E9A4}"/>
                </a:ext>
              </a:extLst>
            </p:cNvPr>
            <p:cNvCxnSpPr>
              <a:cxnSpLocks/>
            </p:cNvCxnSpPr>
            <p:nvPr/>
          </p:nvCxnSpPr>
          <p:spPr>
            <a:xfrm>
              <a:off x="4080984" y="4757976"/>
              <a:ext cx="3482189" cy="0"/>
            </a:xfrm>
            <a:prstGeom prst="line">
              <a:avLst/>
            </a:prstGeom>
            <a:ln w="25400" cap="flat" cmpd="sng" algn="ctr">
              <a:solidFill>
                <a:schemeClr val="accent4"/>
              </a:solidFill>
              <a:prstDash val="dash"/>
              <a:round/>
              <a:headEnd type="oval" w="med" len="med"/>
              <a:tailEnd type="oval" w="med" len="med"/>
            </a:ln>
            <a:scene3d>
              <a:camera prst="perspectiveContrastingRightFacing" fov="0">
                <a:rot lat="0" lon="0" rev="0"/>
              </a:camera>
              <a:lightRig rig="threePt" dir="t"/>
            </a:scene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A5A4E8-2ECB-4068-839D-38635B54CC95}"/>
                </a:ext>
              </a:extLst>
            </p:cNvPr>
            <p:cNvSpPr/>
            <p:nvPr/>
          </p:nvSpPr>
          <p:spPr>
            <a:xfrm>
              <a:off x="6601145" y="4288461"/>
              <a:ext cx="2664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IN" b="1">
                  <a:solidFill>
                    <a:srgbClr val="002060"/>
                  </a:solidFill>
                </a:rPr>
                <a:t>r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570A6C5-F32D-4D89-9886-762ECADFDD5B}"/>
              </a:ext>
            </a:extLst>
          </p:cNvPr>
          <p:cNvGrpSpPr/>
          <p:nvPr/>
        </p:nvGrpSpPr>
        <p:grpSpPr>
          <a:xfrm>
            <a:off x="7066199" y="706670"/>
            <a:ext cx="2674453" cy="1190776"/>
            <a:chOff x="7496173" y="4490574"/>
            <a:chExt cx="2674453" cy="119077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E0C4717-CAEA-49A5-AB44-D9F4BFDAB09C}"/>
                </a:ext>
              </a:extLst>
            </p:cNvPr>
            <p:cNvGrpSpPr/>
            <p:nvPr/>
          </p:nvGrpSpPr>
          <p:grpSpPr>
            <a:xfrm>
              <a:off x="7647907" y="4750853"/>
              <a:ext cx="2064910" cy="722762"/>
              <a:chOff x="7647907" y="4750853"/>
              <a:chExt cx="2064910" cy="722762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E2A7EC3D-30AD-4019-A512-1AE7C8D7A2D8}"/>
                      </a:ext>
                    </a:extLst>
                  </p:cNvPr>
                  <p:cNvSpPr/>
                  <p:nvPr/>
                </p:nvSpPr>
                <p:spPr>
                  <a:xfrm>
                    <a:off x="8342955" y="4750853"/>
                    <a:ext cx="1369862" cy="72276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IN" sz="20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sz="2000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IN" sz="200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f>
                            <m:fPr>
                              <m:ctrlP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sz="200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IN" sz="20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IN" sz="20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den>
                          </m:f>
                        </m:oMath>
                      </m:oMathPara>
                    </a14:m>
                    <a:endParaRPr lang="en-IN" sz="2000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Rectangle 25">
                    <a:extLst>
                      <a:ext uri="{FF2B5EF4-FFF2-40B4-BE49-F238E27FC236}">
                        <a16:creationId xmlns:a16="http://schemas.microsoft.com/office/drawing/2014/main" id="{E2A7EC3D-30AD-4019-A512-1AE7C8D7A2D8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342955" y="4750853"/>
                    <a:ext cx="1369862" cy="72276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05D2DA27-E084-416E-8C00-7D9AEC7BECDA}"/>
                      </a:ext>
                    </a:extLst>
                  </p:cNvPr>
                  <p:cNvSpPr/>
                  <p:nvPr/>
                </p:nvSpPr>
                <p:spPr>
                  <a:xfrm>
                    <a:off x="7647907" y="4882954"/>
                    <a:ext cx="76649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axial</m:t>
                              </m:r>
                            </m:sub>
                          </m:sSub>
                        </m:oMath>
                      </m:oMathPara>
                    </a14:m>
                    <a:endParaRPr lang="en-IN">
                      <a:solidFill>
                        <a:srgbClr val="00206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7" name="Rectangle 26">
                    <a:extLst>
                      <a:ext uri="{FF2B5EF4-FFF2-40B4-BE49-F238E27FC236}">
                        <a16:creationId xmlns:a16="http://schemas.microsoft.com/office/drawing/2014/main" id="{05D2DA27-E084-416E-8C00-7D9AEC7BECDA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47907" y="4882954"/>
                    <a:ext cx="766492" cy="369332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F855BF1-B959-491C-B3FD-CBF6C3B1749D}"/>
                </a:ext>
              </a:extLst>
            </p:cNvPr>
            <p:cNvSpPr/>
            <p:nvPr/>
          </p:nvSpPr>
          <p:spPr>
            <a:xfrm>
              <a:off x="7496173" y="4490574"/>
              <a:ext cx="2674453" cy="1190776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5B99788B-BEBB-4C2E-A2F6-AB87609679A1}"/>
              </a:ext>
            </a:extLst>
          </p:cNvPr>
          <p:cNvGrpSpPr/>
          <p:nvPr/>
        </p:nvGrpSpPr>
        <p:grpSpPr>
          <a:xfrm>
            <a:off x="7066199" y="2378948"/>
            <a:ext cx="3660976" cy="1050052"/>
            <a:chOff x="4026183" y="947614"/>
            <a:chExt cx="4083981" cy="131647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4D83279-0F2B-42C8-B5E9-BE0AFFA872E0}"/>
                    </a:ext>
                  </a:extLst>
                </p:cNvPr>
                <p:cNvSpPr/>
                <p:nvPr/>
              </p:nvSpPr>
              <p:spPr>
                <a:xfrm>
                  <a:off x="4073931" y="999638"/>
                  <a:ext cx="3391111" cy="82961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IN" sz="24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Kartika" panose="02020503030404060203" pitchFamily="18" charset="0"/>
                                </a:rPr>
                                <m:t>𝐸</m:t>
                              </m:r>
                            </m:e>
                          </m:acc>
                        </m:e>
                        <m:sub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  <m:t>𝐸𝑞</m:t>
                          </m:r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  <m:t>𝑢</m:t>
                          </m:r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Kartika" panose="02020503030404060203" pitchFamily="18" charset="0"/>
                            </a:rPr>
                            <m:t>𝑖𝑡𝑜𝑟𝑖𝑎𝑙</m:t>
                          </m:r>
                        </m:sub>
                      </m:sSub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Kartika" panose="02020503030404060203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4</m:t>
                          </m:r>
                          <m:r>
                            <a:rPr lang="en-IN" sz="2400" b="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IN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IN" sz="2400" b="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400" b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Kartika" panose="02020503030404060203" pitchFamily="18" charset="0"/>
                        </a:rPr>
                        <m:t>(</m:t>
                      </m:r>
                      <m:f>
                        <m:fPr>
                          <m:ctrlPr>
                            <a:rPr lang="en-IN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</m:ctrlPr>
                        </m:fPr>
                        <m:num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Kartika" panose="02020503030404060203" pitchFamily="18" charset="0"/>
                            </a:rPr>
                            <m:t>𝑝</m:t>
                          </m:r>
                        </m:num>
                        <m:den>
                          <m:sSup>
                            <m:sSupPr>
                              <m:ctrlPr>
                                <a:rPr lang="en-IN" sz="240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IN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Kartika" panose="02020503030404060203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a14:m>
                  <a:r>
                    <a:rPr lang="en-IN" sz="2400">
                      <a:solidFill>
                        <a:srgbClr val="002060"/>
                      </a:solidFill>
                      <a:latin typeface="Calibri" panose="020F0502020204030204" pitchFamily="34" charset="0"/>
                      <a:ea typeface="Calibri" panose="020F0502020204030204" pitchFamily="34" charset="0"/>
                      <a:cs typeface="Kartika" panose="02020503030404060203" pitchFamily="18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4D83279-0F2B-42C8-B5E9-BE0AFFA872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073931" y="999638"/>
                  <a:ext cx="3391111" cy="829613"/>
                </a:xfrm>
                <a:prstGeom prst="rect">
                  <a:avLst/>
                </a:prstGeom>
                <a:blipFill>
                  <a:blip r:embed="rId7"/>
                  <a:stretch>
                    <a:fillRect r="-2204" b="-183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B1353BE-6911-4E79-AAFE-20E4FAA27B51}"/>
                </a:ext>
              </a:extLst>
            </p:cNvPr>
            <p:cNvSpPr/>
            <p:nvPr/>
          </p:nvSpPr>
          <p:spPr>
            <a:xfrm>
              <a:off x="4026183" y="947614"/>
              <a:ext cx="4083981" cy="1316473"/>
            </a:xfrm>
            <a:prstGeom prst="rect">
              <a:avLst/>
            </a:prstGeom>
            <a:noFill/>
            <a:ln w="38100">
              <a:solidFill>
                <a:srgbClr val="FFC000"/>
              </a:solidFill>
            </a:ln>
            <a:effectLst>
              <a:glow rad="139700">
                <a:schemeClr val="accent4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6CB70CD-8F68-4EA1-9D24-44447F629729}"/>
                  </a:ext>
                </a:extLst>
              </p:cNvPr>
              <p:cNvSpPr/>
              <p:nvPr/>
            </p:nvSpPr>
            <p:spPr>
              <a:xfrm>
                <a:off x="7217933" y="4108161"/>
                <a:ext cx="1834028" cy="12841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IN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E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IN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axial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Kartika" panose="02020503030404060203" pitchFamily="18" charset="0"/>
                                    </a:rPr>
                                    <m:t>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Kartika" panose="02020503030404060203" pitchFamily="18" charset="0"/>
                                </a:rPr>
                                <m:t>𝐸𝑞𝑢𝑖𝑡𝑜𝑟𝑖𝑎𝑙</m:t>
                              </m:r>
                            </m:sub>
                          </m:sSub>
                        </m:den>
                      </m:f>
                      <m:r>
                        <a:rPr lang="en-IN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Kartika" panose="02020503030404060203" pitchFamily="18" charset="0"/>
                        </a:rPr>
                        <m:t>=2</m:t>
                      </m:r>
                    </m:oMath>
                  </m:oMathPara>
                </a14:m>
                <a:endParaRPr lang="en-IN" b="0">
                  <a:solidFill>
                    <a:srgbClr val="002060"/>
                  </a:solidFill>
                  <a:ea typeface="Times New Roman" panose="02020603050405020304" pitchFamily="18" charset="0"/>
                  <a:cs typeface="Kartika" panose="02020503030404060203" pitchFamily="18" charset="0"/>
                </a:endParaRPr>
              </a:p>
              <a:p>
                <a:endParaRPr lang="en-IN">
                  <a:solidFill>
                    <a:srgbClr val="002060"/>
                  </a:solidFill>
                </a:endParaRPr>
              </a:p>
              <a:p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46CB70CD-8F68-4EA1-9D24-44447F6297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933" y="4108161"/>
                <a:ext cx="1834028" cy="128413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994008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0000"/>
      </a:accent1>
      <a:accent2>
        <a:srgbClr val="FFFF00"/>
      </a:accent2>
      <a:accent3>
        <a:srgbClr val="FFFF00"/>
      </a:accent3>
      <a:accent4>
        <a:srgbClr val="FFC000"/>
      </a:accent4>
      <a:accent5>
        <a:srgbClr val="FFFF00"/>
      </a:accent5>
      <a:accent6>
        <a:srgbClr val="FFFF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969</Words>
  <Application>Microsoft Office PowerPoint</Application>
  <PresentationFormat>Widescreen</PresentationFormat>
  <Paragraphs>198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Arial</vt:lpstr>
      <vt:lpstr>Calibri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SUMITH P</dc:creator>
  <cp:lastModifiedBy>SUMITH P</cp:lastModifiedBy>
  <cp:revision>2</cp:revision>
  <dcterms:created xsi:type="dcterms:W3CDTF">2020-07-03T02:55:28Z</dcterms:created>
  <dcterms:modified xsi:type="dcterms:W3CDTF">2026-05-12T17:12:18Z</dcterms:modified>
</cp:coreProperties>
</file>