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6"/>
  </p:notesMasterIdLst>
  <p:sldIdLst>
    <p:sldId id="282" r:id="rId2"/>
    <p:sldId id="260" r:id="rId3"/>
    <p:sldId id="277" r:id="rId4"/>
    <p:sldId id="278" r:id="rId5"/>
    <p:sldId id="279" r:id="rId6"/>
    <p:sldId id="280" r:id="rId7"/>
    <p:sldId id="262" r:id="rId8"/>
    <p:sldId id="281" r:id="rId9"/>
    <p:sldId id="276" r:id="rId10"/>
    <p:sldId id="256" r:id="rId11"/>
    <p:sldId id="258" r:id="rId12"/>
    <p:sldId id="257" r:id="rId13"/>
    <p:sldId id="261" r:id="rId14"/>
    <p:sldId id="283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e9F9/FsrrQK78r5yPWFgA==" hashData="kVpzf6RiBF60pO5yDiTY+ClhDTpn49Xl89e8IxrLfwQv1lV2QcG0+GPS779yKn4Q/0tB4A+C0cYHFMJ2cdC+Cg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2224"/>
    <a:srgbClr val="BD2125"/>
    <a:srgbClr val="AC0000"/>
    <a:srgbClr val="E46A6D"/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333EE-7CFB-4667-8474-9FEF78A3C577}" v="188" dt="2026-05-12T02:23:46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21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custSel addSld modSld">
      <pc:chgData name="SUMITH P" userId="79f682cf9aa2df33" providerId="LiveId" clId="{49E79142-1A95-4C36-BD2B-A8E8D773F949}" dt="2026-05-12T15:04:29.979" v="7" actId="6549"/>
      <pc:docMkLst>
        <pc:docMk/>
      </pc:docMkLst>
      <pc:sldChg chg="add modNotes">
        <pc:chgData name="SUMITH P" userId="79f682cf9aa2df33" providerId="LiveId" clId="{49E79142-1A95-4C36-BD2B-A8E8D773F949}" dt="2026-05-12T14:47:20.353" v="6" actId="26606"/>
        <pc:sldMkLst>
          <pc:docMk/>
          <pc:sldMk cId="454693046" sldId="256"/>
        </pc:sldMkLst>
      </pc:sldChg>
      <pc:sldChg chg="add modNotes">
        <pc:chgData name="SUMITH P" userId="79f682cf9aa2df33" providerId="LiveId" clId="{49E79142-1A95-4C36-BD2B-A8E8D773F949}" dt="2026-05-12T14:47:20.353" v="6" actId="26606"/>
        <pc:sldMkLst>
          <pc:docMk/>
          <pc:sldMk cId="4283558835" sldId="257"/>
        </pc:sldMkLst>
      </pc:sldChg>
      <pc:sldChg chg="add modNotes">
        <pc:chgData name="SUMITH P" userId="79f682cf9aa2df33" providerId="LiveId" clId="{49E79142-1A95-4C36-BD2B-A8E8D773F949}" dt="2026-05-12T14:47:20.353" v="6" actId="26606"/>
        <pc:sldMkLst>
          <pc:docMk/>
          <pc:sldMk cId="2457906845" sldId="258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1811784126" sldId="260"/>
        </pc:sldMkLst>
      </pc:sldChg>
      <pc:sldChg chg="add modNotes">
        <pc:chgData name="SUMITH P" userId="79f682cf9aa2df33" providerId="LiveId" clId="{49E79142-1A95-4C36-BD2B-A8E8D773F949}" dt="2026-05-12T14:47:20.353" v="6" actId="26606"/>
        <pc:sldMkLst>
          <pc:docMk/>
          <pc:sldMk cId="3761708338" sldId="261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175173316" sldId="262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4219525564" sldId="276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384652325" sldId="277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2373362952" sldId="278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1738000357" sldId="279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1701459530" sldId="280"/>
        </pc:sldMkLst>
      </pc:sldChg>
      <pc:sldChg chg="modNotes">
        <pc:chgData name="SUMITH P" userId="79f682cf9aa2df33" providerId="LiveId" clId="{49E79142-1A95-4C36-BD2B-A8E8D773F949}" dt="2026-05-12T14:47:20.353" v="6" actId="26606"/>
        <pc:sldMkLst>
          <pc:docMk/>
          <pc:sldMk cId="3641594542" sldId="281"/>
        </pc:sldMkLst>
      </pc:sldChg>
      <pc:sldChg chg="modNotes modNotesTx">
        <pc:chgData name="SUMITH P" userId="79f682cf9aa2df33" providerId="LiveId" clId="{49E79142-1A95-4C36-BD2B-A8E8D773F949}" dt="2026-05-12T15:04:29.979" v="7" actId="6549"/>
        <pc:sldMkLst>
          <pc:docMk/>
          <pc:sldMk cId="3058845926" sldId="282"/>
        </pc:sldMkLst>
      </pc:sldChg>
      <pc:sldChg chg="add modNotes">
        <pc:chgData name="SUMITH P" userId="79f682cf9aa2df33" providerId="LiveId" clId="{49E79142-1A95-4C36-BD2B-A8E8D773F949}" dt="2026-05-12T14:47:20.353" v="6" actId="26606"/>
        <pc:sldMkLst>
          <pc:docMk/>
          <pc:sldMk cId="1343315162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04C09-FAF5-4BD9-B997-2893D77EE1FA}" type="datetimeFigureOut">
              <a:rPr lang="en-IN" smtClean="0"/>
              <a:t>12-05-2026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9563E-BC49-43DB-B866-4636729AC5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982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LESSON PLAN: Electric Fields (AP/IB Physics) — Total Time: ~45-50 minutes</a:t>
            </a:r>
          </a:p>
          <a:p>
            <a:endParaRPr lang="en-US" dirty="0"/>
          </a:p>
          <a:p>
            <a:r>
              <a:rPr lang="en-US" b="1" dirty="0"/>
              <a:t>Learning Objectives:</a:t>
            </a:r>
          </a:p>
          <a:p>
            <a:r>
              <a:rPr lang="en-US" dirty="0"/>
              <a:t>• Define the electric field and explain its physical meaning as force per unit positive test charge.</a:t>
            </a:r>
          </a:p>
          <a:p>
            <a:r>
              <a:rPr lang="en-US" dirty="0"/>
              <a:t>• Apply Coulomb's Law to calculate the electric force between point charges.</a:t>
            </a:r>
          </a:p>
          <a:p>
            <a:r>
              <a:rPr lang="en-US" dirty="0"/>
              <a:t>• Describe and sketch electric field lines for positive and negative charges.</a:t>
            </a:r>
          </a:p>
          <a:p>
            <a:r>
              <a:rPr lang="en-US" dirty="0"/>
              <a:t>• Apply the superposition principle to find the net electric field from multiple charges.</a:t>
            </a:r>
          </a:p>
          <a:p>
            <a:r>
              <a:rPr lang="en-US" dirty="0"/>
              <a:t>• Solve problems involving electric fields at specific points due to charge configurations.</a:t>
            </a:r>
          </a:p>
          <a:p>
            <a:endParaRPr lang="en-US" dirty="0"/>
          </a:p>
          <a:p>
            <a:r>
              <a:rPr lang="en-US" b="1" dirty="0"/>
              <a:t>Opening (~2 min):</a:t>
            </a:r>
          </a:p>
          <a:p>
            <a:r>
              <a:rPr lang="en-US" dirty="0"/>
              <a:t>Welcome students and frame the lesson: 'Today we move beyond forces between individual charges to a powerful idea — the electric field. Instead of asking what force one charge exerts on another, we ask: what does a charge do to the space around it?'</a:t>
            </a:r>
          </a:p>
          <a:p>
            <a:endParaRPr lang="en-US" dirty="0"/>
          </a:p>
          <a:p>
            <a:r>
              <a:rPr lang="en-US" dirty="0"/>
              <a:t>Remind students of prior knowledge: Coulomb's Law (F = </a:t>
            </a:r>
            <a:r>
              <a:rPr lang="en-US" dirty="0" err="1"/>
              <a:t>kQq</a:t>
            </a:r>
            <a:r>
              <a:rPr lang="en-US" dirty="0"/>
              <a:t>/r²), the concept of action at a distance, and the sign conventions for charge.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1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Introducing the Setup (~3 min):</a:t>
            </a:r>
          </a:p>
          <a:p>
            <a:endParaRPr lang="en-US"/>
          </a:p>
          <a:p>
            <a:r>
              <a:rPr lang="en-US"/>
              <a:t>Present the scenario: a source charge Q and a small test charge q placed nearby.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Explain that Q is our 'source' — the charge creating the field — and q is a small positive 'test charge' we use to probe the field.</a:t>
            </a:r>
          </a:p>
          <a:p>
            <a:r>
              <a:rPr lang="en-US"/>
              <a:t>• By Coulomb's Law, Q exerts a force on q: F = kQq/r², directed along the line joining them.</a:t>
            </a:r>
          </a:p>
          <a:p>
            <a:r>
              <a:rPr lang="en-US"/>
              <a:t>• If both charges are positive, the force on q is repulsive — directed away from Q.</a:t>
            </a:r>
          </a:p>
          <a:p>
            <a:r>
              <a:rPr lang="en-US"/>
              <a:t>• Emphasize that the test charge must be small enough not to disturb Q's field (this is a key AP/IB concept).</a:t>
            </a:r>
          </a:p>
          <a:p>
            <a:endParaRPr lang="en-US"/>
          </a:p>
          <a:p>
            <a:r>
              <a:rPr lang="en-US"/>
              <a:t>Ask students: 'What determines the magnitude and direction of this force?' (Answer: the distance r and the signs of the charges.)</a:t>
            </a:r>
          </a:p>
          <a:p>
            <a:endParaRPr lang="en-US"/>
          </a:p>
          <a:p>
            <a:r>
              <a:rPr lang="en-US"/>
              <a:t>Transition: 'Let's see what happens when we move q to different locations around Q.'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3961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8150" y="4248150"/>
            <a:ext cx="5486400" cy="3600450"/>
          </a:xfrm>
        </p:spPr>
        <p:txBody>
          <a:bodyPr/>
          <a:lstStyle/>
          <a:p>
            <a:r>
              <a:rPr lang="en-IN" dirty="0"/>
              <a:t>Exploring Different Positions (~2 min):</a:t>
            </a:r>
          </a:p>
          <a:p>
            <a:r>
              <a:rPr lang="en-IN" dirty="0"/>
              <a:t>Now move the test charge q to a different location relative to Q.</a:t>
            </a:r>
          </a:p>
          <a:p>
            <a:endParaRPr lang="en-IN" dirty="0"/>
          </a:p>
          <a:p>
            <a:r>
              <a:rPr lang="en-IN" dirty="0"/>
              <a:t>Key talking points:</a:t>
            </a:r>
          </a:p>
          <a:p>
            <a:r>
              <a:rPr lang="en-IN" dirty="0"/>
              <a:t>• The force on q changes depending on where we place it — both in magnitude and direction.</a:t>
            </a:r>
          </a:p>
          <a:p>
            <a:r>
              <a:rPr lang="en-IN" dirty="0"/>
              <a:t>• By Coulomb's Law, F = kQq/r², the force depends on the separation distance r.</a:t>
            </a:r>
          </a:p>
          <a:p>
            <a:r>
              <a:rPr lang="en-IN" dirty="0"/>
              <a:t>• The direction of the force is always along the line connecting the two charges.</a:t>
            </a:r>
          </a:p>
          <a:p>
            <a:r>
              <a:rPr lang="en-IN" dirty="0"/>
              <a:t>• Ask students: "If Q is positive, which way does q get pushed?" (Answer: directly away from Q, since like charges repel.)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/>
              <a:t>Exploring Different Positions (~2 min):</a:t>
            </a:r>
          </a:p>
          <a:p>
            <a:endParaRPr lang="en-US"/>
          </a:p>
          <a:p>
            <a:r>
              <a:rPr lang="en-US"/>
              <a:t>Now move the test charge q to a different location relative to Q.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The force on q changes depending on where we place it — both in magnitude and direction.</a:t>
            </a:r>
          </a:p>
          <a:p>
            <a:r>
              <a:rPr lang="en-US"/>
              <a:t>• By Coulomb's Law, F = kQq/r², the force depends on the separation distance r.</a:t>
            </a:r>
          </a:p>
          <a:p>
            <a:r>
              <a:rPr lang="en-US"/>
              <a:t>• The direction of the force is always along the line connecting the two charges.</a:t>
            </a:r>
          </a:p>
          <a:p>
            <a:r>
              <a:rPr lang="en-US"/>
              <a:t>• Ask students: 'If Q is positive, which way does q get pushed?' (Answer: directly away from Q, since like charges repel.)</a:t>
            </a:r>
          </a:p>
          <a:p>
            <a:endParaRPr lang="en-US"/>
          </a:p>
          <a:p>
            <a:r>
              <a:rPr lang="en-US"/>
              <a:t>Demonstrate with 2-3 positions: close to Q (strong force), far from Q (weak force), and at an angle.</a:t>
            </a:r>
          </a:p>
          <a:p>
            <a:endParaRPr lang="en-US"/>
          </a:p>
          <a:p>
            <a:r>
              <a:rPr lang="en-US"/>
              <a:t>Key insight for students: The force is a vector — it has both magnitude AND direction that depend on position.</a:t>
            </a:r>
          </a:p>
        </p:txBody>
      </p:sp>
    </p:spTree>
    <p:extLst>
      <p:ext uri="{BB962C8B-B14F-4D97-AF65-F5344CB8AC3E}">
        <p14:creationId xmlns:p14="http://schemas.microsoft.com/office/powerpoint/2010/main" val="3517701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Varying Distance — Inverse Square Relationship (~2 min):</a:t>
            </a:r>
          </a:p>
          <a:p>
            <a:endParaRPr lang="en-US"/>
          </a:p>
          <a:p>
            <a:r>
              <a:rPr lang="en-US"/>
              <a:t>Continue placing q at different distances from Q to build intuition for the inverse-square law.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When you double the distance r, the force drops to 1/4 of its original value (inverse square).</a:t>
            </a:r>
          </a:p>
          <a:p>
            <a:r>
              <a:rPr lang="en-US"/>
              <a:t>• When you halve the distance, the force quadruples.</a:t>
            </a:r>
          </a:p>
          <a:p>
            <a:r>
              <a:rPr lang="en-US"/>
              <a:t>• This 1/r² dependence is critical — it shows up on nearly every AP/IB exam.</a:t>
            </a:r>
          </a:p>
          <a:p>
            <a:endParaRPr lang="en-US"/>
          </a:p>
          <a:p>
            <a:r>
              <a:rPr lang="en-US"/>
              <a:t>Quick check: 'If the force at distance d is F, what is the force at distance 3d?' (Answer: F/9.)</a:t>
            </a:r>
          </a:p>
          <a:p>
            <a:endParaRPr lang="en-US"/>
          </a:p>
          <a:p>
            <a:r>
              <a:rPr lang="en-US"/>
              <a:t>Draw a quick table on the board: r, 2r, 3r → F, F/4, F/9 to make the pattern visual.</a:t>
            </a:r>
          </a:p>
          <a:p>
            <a:endParaRPr lang="en-US"/>
          </a:p>
          <a:p>
            <a:r>
              <a:rPr lang="en-US"/>
              <a:t>Transition: 'We keep talking about the force on q — but what if we want to describe what Q does to space itself, independent of the test charge?'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762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Building Toward the Field Concept (~2 min):</a:t>
            </a:r>
          </a:p>
          <a:p>
            <a:endParaRPr lang="en-US"/>
          </a:p>
          <a:p>
            <a:r>
              <a:rPr lang="en-US"/>
              <a:t>This is the pivotal conceptual transition — from force between two charges to the field created by one charge.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So far, we've been calculating force, which depends on BOTH charges (Q and q).</a:t>
            </a:r>
          </a:p>
          <a:p>
            <a:r>
              <a:rPr lang="en-US"/>
              <a:t>• But notice: if we divide the force by q, we get F/q = kQ/r², which depends only on Q and the position.</a:t>
            </a:r>
          </a:p>
          <a:p>
            <a:r>
              <a:rPr lang="en-US"/>
              <a:t>• This ratio F/q is the same no matter what test charge we use — it's a property of the space around Q.</a:t>
            </a:r>
          </a:p>
          <a:p>
            <a:r>
              <a:rPr lang="en-US"/>
              <a:t>• This is the electric field: it tells us what WOULD happen to any charge placed at that point.</a:t>
            </a:r>
          </a:p>
          <a:p>
            <a:endParaRPr lang="en-US"/>
          </a:p>
          <a:p>
            <a:r>
              <a:rPr lang="en-US"/>
              <a:t>Analogy: 'Think of the electric field like a weather map showing wind patterns. The wind exists whether or not you put a flag in it — but the flag reveals the wind's direction and strength.'</a:t>
            </a:r>
          </a:p>
          <a:p>
            <a:endParaRPr lang="en-US"/>
          </a:p>
          <a:p>
            <a:r>
              <a:rPr lang="en-US"/>
              <a:t>Ask students: 'Why do we divide by q instead of Q?' (Because we want a quantity that describes Q's influence on space, independent of the probe.)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191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Formalizing the Concept (~2 min):</a:t>
            </a:r>
          </a:p>
          <a:p>
            <a:endParaRPr lang="en-US"/>
          </a:p>
          <a:p>
            <a:r>
              <a:rPr lang="en-US"/>
              <a:t>Wrap up the conceptual buildup before moving to the formal definition.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We've now seen that placing a test charge at various points around Q reveals a pattern.</a:t>
            </a:r>
          </a:p>
          <a:p>
            <a:r>
              <a:rPr lang="en-US"/>
              <a:t>• At every point, there's a force waiting to act on any charge placed there.</a:t>
            </a:r>
          </a:p>
          <a:p>
            <a:r>
              <a:rPr lang="en-US"/>
              <a:t>• The electric field E = F/q gives us a complete map of this influence.</a:t>
            </a:r>
          </a:p>
          <a:p>
            <a:r>
              <a:rPr lang="en-US"/>
              <a:t>• E is a vector field — it has a value (magnitude and direction) at every point in space.</a:t>
            </a:r>
          </a:p>
          <a:p>
            <a:endParaRPr lang="en-US"/>
          </a:p>
          <a:p>
            <a:r>
              <a:rPr lang="en-US"/>
              <a:t>Important AP/IB distinction: The field EXISTS at a point even if no test charge is present. The test charge is just a thought experiment to define and measure the field.</a:t>
            </a:r>
          </a:p>
          <a:p>
            <a:endParaRPr lang="en-US"/>
          </a:p>
          <a:p>
            <a:r>
              <a:rPr lang="en-US" b="1"/>
              <a:t>Transition: 'Let's now write down the formal definition and its units.'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924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Formal Definition — Electric Field (Positive Source) (~4 min):</a:t>
            </a:r>
          </a:p>
          <a:p>
            <a:endParaRPr lang="en-US"/>
          </a:p>
          <a:p>
            <a:r>
              <a:rPr lang="en-US"/>
              <a:t>This is the core definition slide. Slow down and be precise.</a:t>
            </a:r>
          </a:p>
          <a:p>
            <a:endParaRPr lang="en-US"/>
          </a:p>
          <a:p>
            <a:r>
              <a:rPr lang="en-US"/>
              <a:t>State the definition clearly: 'The electric field at a point is defined as the electrostatic force acting per unit positive charge placed at that point: E = F/q.'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For a point charge Q: E = kQ/r², where r is the distance from Q to the field point P.</a:t>
            </a:r>
          </a:p>
          <a:p>
            <a:r>
              <a:rPr lang="en-US"/>
              <a:t>• Units: Newtons per Coulomb (N/C), which is equivalent to Volts per meter (V/m) — both appear on AP/IB exams.</a:t>
            </a:r>
          </a:p>
          <a:p>
            <a:r>
              <a:rPr lang="en-US"/>
              <a:t>• Direction: For a positive source charge Q, the field points AWAY from Q (radially outward).</a:t>
            </a:r>
          </a:p>
          <a:p>
            <a:r>
              <a:rPr lang="en-US"/>
              <a:t>• The field is defined using a positive test charge by convention — this sets the direction.</a:t>
            </a:r>
          </a:p>
          <a:p>
            <a:endParaRPr lang="en-US"/>
          </a:p>
          <a:p>
            <a:r>
              <a:rPr lang="en-US"/>
              <a:t>Work through a quick example: 'Find E at a point 0.3 m from a +2 μC charge.' (E = 9×10⁹ × 2×10⁻⁶ / 0.09 = 2×10⁵ N/C, directed away from Q.)</a:t>
            </a:r>
          </a:p>
          <a:p>
            <a:endParaRPr lang="en-US"/>
          </a:p>
          <a:p>
            <a:r>
              <a:rPr lang="en-US"/>
              <a:t>Pause for questions before moving to negative charges.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202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Electric Field Due to a Negative Charge (~3 min):</a:t>
            </a:r>
          </a:p>
          <a:p>
            <a:endParaRPr lang="en-US"/>
          </a:p>
          <a:p>
            <a:r>
              <a:rPr lang="en-US"/>
              <a:t>Now contrast with the field from a negative source charge.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For a negative charge −Q, the force on a positive test charge is attractive — directed TOWARD −Q.</a:t>
            </a:r>
          </a:p>
          <a:p>
            <a:r>
              <a:rPr lang="en-US"/>
              <a:t>• Therefore, E points TOWARD a negative source charge (radially inward).</a:t>
            </a:r>
          </a:p>
          <a:p>
            <a:r>
              <a:rPr lang="en-US"/>
              <a:t>• The magnitude formula is the same: E = k|Q|/r². Only the direction changes.</a:t>
            </a:r>
          </a:p>
          <a:p>
            <a:r>
              <a:rPr lang="en-US"/>
              <a:t>• This is a common source of sign errors on exams — emphasize direction carefully.</a:t>
            </a:r>
          </a:p>
          <a:p>
            <a:endParaRPr lang="en-US"/>
          </a:p>
          <a:p>
            <a:r>
              <a:rPr lang="en-US"/>
              <a:t>Comparison: Draw two diagrams side by side on the board — E vectors radiating outward from +Q, and inward toward −Q.</a:t>
            </a:r>
          </a:p>
          <a:p>
            <a:endParaRPr lang="en-US"/>
          </a:p>
          <a:p>
            <a:r>
              <a:rPr lang="en-US"/>
              <a:t>Quick conceptual check: 'A −5 μC charge is at the origin. What is the direction of E at a point to the right of the charge?' (Answer: to the LEFT, toward the negative charge.)</a:t>
            </a:r>
          </a:p>
          <a:p>
            <a:endParaRPr lang="en-US"/>
          </a:p>
          <a:p>
            <a:r>
              <a:rPr lang="en-US"/>
              <a:t>Transition: 'We can visualize these field directions using electric field lines.'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9949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Electric Field Lines (~5 min):</a:t>
            </a:r>
          </a:p>
          <a:p>
            <a:endParaRPr lang="en-US"/>
          </a:p>
          <a:p>
            <a:r>
              <a:rPr lang="en-US"/>
              <a:t>This is a visual and conceptual slide — take time to let students study the diagrams.</a:t>
            </a:r>
          </a:p>
          <a:p>
            <a:endParaRPr lang="en-US"/>
          </a:p>
          <a:p>
            <a:r>
              <a:rPr lang="en-US" b="1"/>
              <a:t>Key rules to emphasize (all are testable on AP/IB):</a:t>
            </a:r>
          </a:p>
          <a:p>
            <a:r>
              <a:rPr lang="en-US"/>
              <a:t>• Field lines originate on positive charges and terminate on negative charges.</a:t>
            </a:r>
          </a:p>
          <a:p>
            <a:r>
              <a:rPr lang="en-US"/>
              <a:t>• The density of lines (how close together they are) indicates field strength — closer lines mean stronger field.</a:t>
            </a:r>
          </a:p>
          <a:p>
            <a:r>
              <a:rPr lang="en-US"/>
              <a:t>• Field lines NEVER cross — if they did, the field would have two directions at one point, which is physically impossible.</a:t>
            </a:r>
          </a:p>
          <a:p>
            <a:r>
              <a:rPr lang="en-US"/>
              <a:t>• The direction of the field at any point is tangent to the field line at that point.</a:t>
            </a:r>
          </a:p>
          <a:p>
            <a:endParaRPr lang="en-US"/>
          </a:p>
          <a:p>
            <a:r>
              <a:rPr lang="en-US" b="1"/>
              <a:t>Walk through the diagrams:</a:t>
            </a:r>
          </a:p>
          <a:p>
            <a:r>
              <a:rPr lang="en-US"/>
              <a:t>• Positive charge: lines radiate outward symmetrically, like a starburst.</a:t>
            </a:r>
          </a:p>
          <a:p>
            <a:r>
              <a:rPr lang="en-US"/>
              <a:t>• Negative charge: lines converge inward, like arrows pointing at the center.</a:t>
            </a:r>
          </a:p>
          <a:p>
            <a:endParaRPr lang="en-US"/>
          </a:p>
          <a:p>
            <a:r>
              <a:rPr lang="en-US"/>
              <a:t>Common exam question: 'Where is the field strongest in this diagram?' → Where lines are closest together (near the charge).</a:t>
            </a:r>
          </a:p>
          <a:p>
            <a:endParaRPr lang="en-US"/>
          </a:p>
          <a:p>
            <a:r>
              <a:rPr lang="en-US"/>
              <a:t>Optional: If using PhET, show the simulation now to let students see field lines form dynamically around placed charges.</a:t>
            </a:r>
          </a:p>
          <a:p>
            <a:endParaRPr lang="en-US"/>
          </a:p>
          <a:p>
            <a:r>
              <a:rPr lang="en-US"/>
              <a:t>Transition: 'Now let's think more deeply about what the field does to the space around a charge.'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C9563E-BC49-43DB-B866-4636729AC501}" type="slidenum">
              <a:rPr lang="en-IN" smtClean="0"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Discussion: What Happens to Space Around a Charge? (~5 min):</a:t>
            </a:r>
          </a:p>
          <a:p>
            <a:endParaRPr lang="en-US"/>
          </a:p>
          <a:p>
            <a:r>
              <a:rPr lang="en-US"/>
              <a:t>This is an interactive discussion slide. Pose the question and let students think before guiding them.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A charge modifies the space around it — it creates an electric field that extends in all directions.</a:t>
            </a:r>
          </a:p>
          <a:p>
            <a:r>
              <a:rPr lang="en-US"/>
              <a:t>• Any other charge entering this region will experience a force, even though the charges don't touch.</a:t>
            </a:r>
          </a:p>
          <a:p>
            <a:r>
              <a:rPr lang="en-US"/>
              <a:t>• This is the field model of interaction: Charge → Field → Force on another charge.</a:t>
            </a:r>
          </a:p>
          <a:p>
            <a:r>
              <a:rPr lang="en-US"/>
              <a:t>• The field is real — it carries energy and can do work. It's not just a mathematical convenience.</a:t>
            </a:r>
          </a:p>
          <a:p>
            <a:endParaRPr lang="en-US"/>
          </a:p>
          <a:p>
            <a:r>
              <a:rPr lang="en-US" b="1"/>
              <a:t>Facilitate discussion:</a:t>
            </a:r>
          </a:p>
          <a:p>
            <a:r>
              <a:rPr lang="en-US"/>
              <a:t>• Ask: 'How is the electric field different from the gravitational field you studied earlier?' (Both are inverse-square, but electric fields can attract OR repel; gravity only attracts.)</a:t>
            </a:r>
          </a:p>
          <a:p>
            <a:r>
              <a:rPr lang="en-US"/>
              <a:t>• Ask: 'Does the field exist at a point where no charge is present?' (Yes! The field exists everywhere around Q.)</a:t>
            </a:r>
          </a:p>
          <a:p>
            <a:r>
              <a:rPr lang="en-US"/>
              <a:t>• Connect to the diagram: the field at point P depends on the source charge Q and the distance r.</a:t>
            </a:r>
          </a:p>
          <a:p>
            <a:endParaRPr lang="en-US"/>
          </a:p>
          <a:p>
            <a:r>
              <a:rPr lang="en-US"/>
              <a:t>This is a good moment to check for understanding before moving to superposition.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013F5-C1B6-42A6-B5D8-B1581A6C383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5400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Superposition Principle (~5 min):</a:t>
            </a:r>
          </a:p>
          <a:p>
            <a:endParaRPr lang="en-US"/>
          </a:p>
          <a:p>
            <a:r>
              <a:rPr lang="en-US"/>
              <a:t>Introduce the key principle for handling multiple charges — essential for AP/IB problem-solving.</a:t>
            </a:r>
          </a:p>
          <a:p>
            <a:endParaRPr lang="en-US"/>
          </a:p>
          <a:p>
            <a:r>
              <a:rPr lang="en-US"/>
              <a:t>State the principle: 'The net electric field at any point is the vector sum of the individual electric fields produced by each source charge.'</a:t>
            </a:r>
          </a:p>
          <a:p>
            <a:endParaRPr lang="en-US"/>
          </a:p>
          <a:p>
            <a:r>
              <a:rPr lang="en-US" b="1"/>
              <a:t>Key talking points:</a:t>
            </a:r>
          </a:p>
          <a:p>
            <a:r>
              <a:rPr lang="en-US"/>
              <a:t>• E_net = E₁ + E₂ + E₃ + … (vector addition, NOT scalar!)</a:t>
            </a:r>
          </a:p>
          <a:p>
            <a:r>
              <a:rPr lang="en-US"/>
              <a:t>• Each charge contributes independently — the field from q₁ is unaffected by the presence of q₂.</a:t>
            </a:r>
          </a:p>
          <a:p>
            <a:r>
              <a:rPr lang="en-US"/>
              <a:t>• You must consider both magnitude AND direction when adding fields.</a:t>
            </a:r>
          </a:p>
          <a:p>
            <a:r>
              <a:rPr lang="en-US"/>
              <a:t>• Opposite charges create fields that may partially cancel; same-sign charges create fields that may reinforce.</a:t>
            </a:r>
          </a:p>
          <a:p>
            <a:endParaRPr lang="en-US"/>
          </a:p>
          <a:p>
            <a:r>
              <a:rPr lang="en-US"/>
              <a:t>Walk through the diagram: Show how E vectors from multiple charges (q₁, q₂, −q₃, … −qₙ) are added at point P.</a:t>
            </a:r>
          </a:p>
          <a:p>
            <a:endParaRPr lang="en-US"/>
          </a:p>
          <a:p>
            <a:r>
              <a:rPr lang="en-US" b="1"/>
              <a:t>Problem-solving strategy (write on board):</a:t>
            </a:r>
          </a:p>
          <a:p>
            <a:r>
              <a:rPr lang="en-US"/>
              <a:t>1. Identify all source charges and the field point P.</a:t>
            </a:r>
          </a:p>
          <a:p>
            <a:r>
              <a:rPr lang="en-US"/>
              <a:t>2. Calculate E from each charge separately (magnitude and direction).</a:t>
            </a:r>
          </a:p>
          <a:p>
            <a:r>
              <a:rPr lang="en-US"/>
              <a:t>3. Resolve into x and y components.</a:t>
            </a:r>
          </a:p>
          <a:p>
            <a:r>
              <a:rPr lang="en-US" b="1"/>
              <a:t>4. Add components: Eₓ(net) = ΣEₓ, Eᵧ(net) = ΣEᵧ.</a:t>
            </a:r>
          </a:p>
          <a:p>
            <a:r>
              <a:rPr lang="en-US"/>
              <a:t>5. Find magnitude and direction of E_net.</a:t>
            </a:r>
          </a:p>
          <a:p>
            <a:endParaRPr lang="en-US"/>
          </a:p>
          <a:p>
            <a:r>
              <a:rPr lang="en-US" b="1"/>
              <a:t>Transition: 'Let's apply this to a concrete problem.'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9EE3A-0CA0-4BF3-9135-8682C910219C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548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Problem Setup: Charges on a Square (~3 min):</a:t>
            </a:r>
          </a:p>
          <a:p>
            <a:endParaRPr lang="en-US"/>
          </a:p>
          <a:p>
            <a:r>
              <a:rPr lang="en-US"/>
              <a:t>Read the problem aloud and let students draw their own diagrams before revealing the solution.</a:t>
            </a:r>
          </a:p>
          <a:p>
            <a:endParaRPr lang="en-US"/>
          </a:p>
          <a:p>
            <a:r>
              <a:rPr lang="en-US"/>
              <a:t>Problem: Two equal charges +2q are placed at opposite corners (A and B) of a square of side a. A third charge −q is placed at the third corner (C). Find the electric field at the fourth corner (P).</a:t>
            </a:r>
          </a:p>
          <a:p>
            <a:endParaRPr lang="en-US"/>
          </a:p>
          <a:p>
            <a:r>
              <a:rPr lang="en-US" b="1"/>
              <a:t>Guide the setup:</a:t>
            </a:r>
          </a:p>
          <a:p>
            <a:r>
              <a:rPr lang="en-US"/>
              <a:t>• Label the corners: A (top-left), B (bottom-right) have charge +2q; C (bottom-left) has charge −q; P (top-right) is the field point.</a:t>
            </a:r>
          </a:p>
          <a:p>
            <a:r>
              <a:rPr lang="en-US"/>
              <a:t>• Identify the distances: A to P = a (horizontal), C to P = a (vertical), B to P = a√2 (diagonal).</a:t>
            </a:r>
          </a:p>
          <a:p>
            <a:r>
              <a:rPr lang="en-US"/>
              <a:t>• Each charge contributes a field at P — we need to find all three and add them as vectors.</a:t>
            </a:r>
          </a:p>
          <a:p>
            <a:endParaRPr lang="en-US"/>
          </a:p>
          <a:p>
            <a:r>
              <a:rPr lang="en-US"/>
              <a:t>Ask students: 'Which direction does the field from charge A point at P?' (Away from A, so to the right.)</a:t>
            </a:r>
          </a:p>
          <a:p>
            <a:r>
              <a:rPr lang="en-US"/>
              <a:t>'Which direction does the field from charge C point at P?' (Toward C, so downward — because C is negative.)</a:t>
            </a:r>
          </a:p>
          <a:p>
            <a:r>
              <a:rPr lang="en-US"/>
              <a:t>'What about charge B?' (Away from B, along the diagonal toward P — at 45° above horizontal.)</a:t>
            </a:r>
          </a:p>
          <a:p>
            <a:endParaRPr lang="en-US"/>
          </a:p>
          <a:p>
            <a:r>
              <a:rPr lang="en-US"/>
              <a:t>Give students 2 minutes to attempt the calculation before proceeding.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7EBBF-1D80-4259-A9CD-45225B43402F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6382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Solution Part 1 — Individual Field Contributions (~4 min):</a:t>
            </a:r>
          </a:p>
          <a:p>
            <a:endParaRPr lang="en-US"/>
          </a:p>
          <a:p>
            <a:r>
              <a:rPr lang="en-US"/>
              <a:t>Walk through each field contribution step by step.</a:t>
            </a:r>
          </a:p>
          <a:p>
            <a:endParaRPr lang="en-US"/>
          </a:p>
          <a:p>
            <a:r>
              <a:rPr lang="en-US" b="1"/>
              <a:t>Field from A (+2q) at P:</a:t>
            </a:r>
          </a:p>
          <a:p>
            <a:r>
              <a:rPr lang="en-US"/>
              <a:t>• Distance: a</a:t>
            </a:r>
          </a:p>
          <a:p>
            <a:r>
              <a:rPr lang="en-US"/>
              <a:t>• Magnitude: E_A = k(2q)/a² = 2kq/a²</a:t>
            </a:r>
          </a:p>
          <a:p>
            <a:r>
              <a:rPr lang="en-US"/>
              <a:t>• Direction: to the right (+x direction), since +2q repels the positive test charge at P.</a:t>
            </a:r>
          </a:p>
          <a:p>
            <a:endParaRPr lang="en-US"/>
          </a:p>
          <a:p>
            <a:r>
              <a:rPr lang="en-US" b="1"/>
              <a:t>Field from C (−q) at P:</a:t>
            </a:r>
          </a:p>
          <a:p>
            <a:r>
              <a:rPr lang="en-US"/>
              <a:t>• Distance: a</a:t>
            </a:r>
          </a:p>
          <a:p>
            <a:r>
              <a:rPr lang="en-US"/>
              <a:t>• Magnitude: E_C = kq/a²</a:t>
            </a:r>
          </a:p>
          <a:p>
            <a:r>
              <a:rPr lang="en-US"/>
              <a:t>• Direction: downward (−y direction), toward C, since −q attracts the positive test charge.</a:t>
            </a:r>
          </a:p>
          <a:p>
            <a:endParaRPr lang="en-US"/>
          </a:p>
          <a:p>
            <a:r>
              <a:rPr lang="en-US" b="1"/>
              <a:t>Field from B (+2q) at P:</a:t>
            </a:r>
          </a:p>
          <a:p>
            <a:r>
              <a:rPr lang="en-US"/>
              <a:t>• Distance: a√2 (diagonal of the square)</a:t>
            </a:r>
          </a:p>
          <a:p>
            <a:r>
              <a:rPr lang="en-US"/>
              <a:t>• Magnitude: E_B = k(2q)/(a√2)² = k(2q)/(2a²) = kq/a²</a:t>
            </a:r>
          </a:p>
          <a:p>
            <a:r>
              <a:rPr lang="en-US" b="1"/>
              <a:t>• Direction: along the diagonal from B toward P. Resolve into components:</a:t>
            </a:r>
          </a:p>
          <a:p>
            <a:r>
              <a:rPr lang="en-US"/>
              <a:t>  E_Bx = E_B cos45° = (kq/a²)(1/√2)</a:t>
            </a:r>
          </a:p>
          <a:p>
            <a:r>
              <a:rPr lang="en-US"/>
              <a:t>  E_By = E_B sin45° = (kq/a²)(1/√2)</a:t>
            </a:r>
          </a:p>
          <a:p>
            <a:endParaRPr lang="en-US"/>
          </a:p>
          <a:p>
            <a:r>
              <a:rPr lang="en-US" b="1"/>
              <a:t>Pause and verify: 'Does everyone see why E_B has both x and y components?'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177EC-9437-496C-906C-1BA189B4D5ED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8184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Solution Part 2 — Vector Sum and Final Answer (~4 min):</a:t>
            </a:r>
          </a:p>
          <a:p>
            <a:endParaRPr lang="en-US"/>
          </a:p>
          <a:p>
            <a:r>
              <a:rPr lang="en-US"/>
              <a:t>Now add all the components to find E_net at P.</a:t>
            </a:r>
          </a:p>
          <a:p>
            <a:endParaRPr lang="en-US"/>
          </a:p>
          <a:p>
            <a:r>
              <a:rPr lang="en-US" b="1"/>
              <a:t>x-components:</a:t>
            </a:r>
          </a:p>
          <a:p>
            <a:r>
              <a:rPr lang="en-US"/>
              <a:t>• E_x = E_A + E_Bx = 2kq/a² + (kq/a²)(1/√2) = (kq/a²)(2 + 1/√2)</a:t>
            </a:r>
          </a:p>
          <a:p>
            <a:endParaRPr lang="en-US"/>
          </a:p>
          <a:p>
            <a:r>
              <a:rPr lang="en-US" b="1"/>
              <a:t>y-components:</a:t>
            </a:r>
          </a:p>
          <a:p>
            <a:r>
              <a:rPr lang="en-US"/>
              <a:t>• E_y = −E_C + E_By = −kq/a² + (kq/a²)(1/√2) = (kq/a²)(−1 + 1/√2)</a:t>
            </a:r>
          </a:p>
          <a:p>
            <a:endParaRPr lang="en-US"/>
          </a:p>
          <a:p>
            <a:r>
              <a:rPr lang="en-US" b="1"/>
              <a:t>Magnitude: E_net = √(E_x² + E_y²)</a:t>
            </a:r>
          </a:p>
          <a:p>
            <a:endParaRPr lang="en-US"/>
          </a:p>
          <a:p>
            <a:r>
              <a:rPr lang="en-US" b="1"/>
              <a:t>Direction: ϕ = tan⁻¹(E_y / E_x), measured from the +x axis.</a:t>
            </a:r>
          </a:p>
          <a:p>
            <a:endParaRPr lang="en-US"/>
          </a:p>
          <a:p>
            <a:r>
              <a:rPr lang="en-US" b="1"/>
              <a:t>Key takeaways for students:</a:t>
            </a:r>
          </a:p>
          <a:p>
            <a:r>
              <a:rPr lang="en-US"/>
              <a:t>• Superposition requires careful vector decomposition — don't just add magnitudes!</a:t>
            </a:r>
          </a:p>
          <a:p>
            <a:r>
              <a:rPr lang="en-US"/>
              <a:t>• The diagonal distance a√2 is a common geometry in square configurations.</a:t>
            </a:r>
          </a:p>
          <a:p>
            <a:r>
              <a:rPr lang="en-US"/>
              <a:t>• Signs matter: negative charges reverse the field direction (toward the charge).</a:t>
            </a:r>
          </a:p>
          <a:p>
            <a:endParaRPr lang="en-US"/>
          </a:p>
          <a:p>
            <a:r>
              <a:rPr lang="en-US" b="1"/>
              <a:t>Closing (~2 min):</a:t>
            </a:r>
          </a:p>
          <a:p>
            <a:r>
              <a:rPr lang="en-US"/>
              <a:t>Summarize the lesson: 'Today we defined the electric field as E = F/q, learned to visualize it with field lines, and applied superposition to find the net field from multiple charges.'</a:t>
            </a:r>
          </a:p>
          <a:p>
            <a:endParaRPr lang="en-US"/>
          </a:p>
          <a:p>
            <a:r>
              <a:rPr lang="en-US"/>
              <a:t>Homework: Assign practice problems on electric field calculations and field line sketching from the textbook. Recommend reviewing Coulomb's Law vector problems.</a:t>
            </a:r>
          </a:p>
          <a:p>
            <a:endParaRPr lang="en-US"/>
          </a:p>
          <a:p>
            <a:r>
              <a:rPr lang="en-US"/>
              <a:t>Preview next lesson: 'Next time, we'll explore electric field due to continuous charge distributions and introduce Gauss's Law.'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ADB51C-0363-4FA0-82E3-5FA1667929F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5397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291340-BFCB-41D0-A6BC-B803C8C6E564}"/>
              </a:ext>
            </a:extLst>
          </p:cNvPr>
          <p:cNvSpPr/>
          <p:nvPr userDrawn="1"/>
        </p:nvSpPr>
        <p:spPr>
          <a:xfrm>
            <a:off x="196948" y="267287"/>
            <a:ext cx="11856507" cy="6452168"/>
          </a:xfrm>
          <a:prstGeom prst="rect">
            <a:avLst/>
          </a:prstGeom>
          <a:solidFill>
            <a:schemeClr val="bg1"/>
          </a:solidFill>
          <a:ln w="57150"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rgbClr val="FFFF00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AB094A-FAA2-662C-971D-A85F257169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3190" y="5500255"/>
            <a:ext cx="1221220" cy="12212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A7B52B-4A6B-EF10-2C49-315D1F0C33A7}"/>
              </a:ext>
            </a:extLst>
          </p:cNvPr>
          <p:cNvSpPr/>
          <p:nvPr userDrawn="1"/>
        </p:nvSpPr>
        <p:spPr>
          <a:xfrm>
            <a:off x="8662001" y="6229639"/>
            <a:ext cx="2458172" cy="365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rgbClr val="002060"/>
                </a:solidFill>
              </a:rPr>
              <a:t>Prepared </a:t>
            </a:r>
            <a:r>
              <a:rPr lang="en-IN" sz="1400" dirty="0" err="1">
                <a:solidFill>
                  <a:srgbClr val="002060"/>
                </a:solidFill>
              </a:rPr>
              <a:t>by:Sumith</a:t>
            </a:r>
            <a:r>
              <a:rPr lang="en-IN" sz="1400" dirty="0">
                <a:solidFill>
                  <a:srgbClr val="002060"/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2288959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7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CB0750-472A-4CD9-986D-4CEF307B30E5}"/>
              </a:ext>
            </a:extLst>
          </p:cNvPr>
          <p:cNvSpPr/>
          <p:nvPr/>
        </p:nvSpPr>
        <p:spPr>
          <a:xfrm>
            <a:off x="-1191791" y="391024"/>
            <a:ext cx="5692462" cy="8371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3600" b="1" dirty="0">
                <a:solidFill>
                  <a:srgbClr val="002060"/>
                </a:solidFill>
              </a:rPr>
              <a:t>Electric field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64EDAA-708F-4026-A4B1-4F8AE66BFB08}"/>
              </a:ext>
            </a:extLst>
          </p:cNvPr>
          <p:cNvSpPr/>
          <p:nvPr/>
        </p:nvSpPr>
        <p:spPr>
          <a:xfrm>
            <a:off x="2395470" y="1511123"/>
            <a:ext cx="5692462" cy="8371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4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4062276" y="3251375"/>
            <a:ext cx="1110343" cy="1110343"/>
          </a:xfrm>
          <a:prstGeom prst="ellipse">
            <a:avLst/>
          </a:prstGeom>
          <a:solidFill>
            <a:srgbClr val="AC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>
                <a:solidFill>
                  <a:srgbClr val="FFFF00"/>
                </a:solidFill>
              </a:rPr>
              <a:t>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5592000" y="2300690"/>
            <a:ext cx="504000" cy="504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q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1784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4062276" y="3251375"/>
            <a:ext cx="1110343" cy="1110343"/>
          </a:xfrm>
          <a:prstGeom prst="ellipse">
            <a:avLst/>
          </a:prstGeom>
          <a:solidFill>
            <a:srgbClr val="AC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>
                <a:solidFill>
                  <a:srgbClr val="FFFF00"/>
                </a:solidFill>
              </a:rPr>
              <a:t>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5072711" y="2925000"/>
            <a:ext cx="504000" cy="504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q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652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4062276" y="3251375"/>
            <a:ext cx="1110343" cy="1110343"/>
          </a:xfrm>
          <a:prstGeom prst="ellipse">
            <a:avLst/>
          </a:prstGeom>
          <a:solidFill>
            <a:srgbClr val="AC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>
                <a:solidFill>
                  <a:srgbClr val="FFFF00"/>
                </a:solidFill>
              </a:rPr>
              <a:t>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3266489" y="3177000"/>
            <a:ext cx="504000" cy="504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q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3362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4062276" y="3251375"/>
            <a:ext cx="1110343" cy="1110343"/>
          </a:xfrm>
          <a:prstGeom prst="ellipse">
            <a:avLst/>
          </a:prstGeom>
          <a:solidFill>
            <a:srgbClr val="AC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>
                <a:solidFill>
                  <a:srgbClr val="FFFF00"/>
                </a:solidFill>
              </a:rPr>
              <a:t>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8719022" y="2747375"/>
            <a:ext cx="504000" cy="504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q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8000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4062276" y="3251375"/>
            <a:ext cx="1110343" cy="1110343"/>
          </a:xfrm>
          <a:prstGeom prst="ellipse">
            <a:avLst/>
          </a:prstGeom>
          <a:solidFill>
            <a:srgbClr val="AC0000"/>
          </a:solidFill>
          <a:ln>
            <a:noFill/>
          </a:ln>
          <a:effectLst>
            <a:glow rad="1905000">
              <a:srgbClr val="FF0000"/>
            </a:glow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b="1" dirty="0">
                <a:solidFill>
                  <a:srgbClr val="FFFF00"/>
                </a:solidFill>
              </a:rPr>
              <a:t>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5592000" y="2925000"/>
            <a:ext cx="504000" cy="504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b="1" dirty="0">
                <a:solidFill>
                  <a:srgbClr val="FFFF00"/>
                </a:solidFill>
              </a:rPr>
              <a:t>q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1459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7646724" y="1759403"/>
            <a:ext cx="491328" cy="475570"/>
          </a:xfrm>
          <a:prstGeom prst="ellipse">
            <a:avLst/>
          </a:prstGeom>
          <a:solidFill>
            <a:srgbClr val="AC0000"/>
          </a:solidFill>
          <a:ln>
            <a:noFill/>
          </a:ln>
          <a:effectLst>
            <a:glow rad="1905000">
              <a:schemeClr val="accent2">
                <a:satMod val="175000"/>
                <a:alpha val="40000"/>
              </a:schemeClr>
            </a:glow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FFFF00"/>
                </a:solidFill>
              </a:rPr>
              <a:t>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9093507" y="1435601"/>
            <a:ext cx="223021" cy="21586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>
              <a:solidFill>
                <a:srgbClr val="002060"/>
              </a:solidFill>
            </a:endParaRPr>
          </a:p>
          <a:p>
            <a:pPr algn="ctr"/>
            <a:endParaRPr lang="en-IN" b="1" dirty="0">
              <a:solidFill>
                <a:srgbClr val="002060"/>
              </a:solidFill>
            </a:endParaRPr>
          </a:p>
          <a:p>
            <a:pPr algn="ctr"/>
            <a:r>
              <a:rPr lang="en-IN" b="1" dirty="0">
                <a:solidFill>
                  <a:srgbClr val="002060"/>
                </a:solidFill>
              </a:rPr>
              <a:t>q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CBE97A8-284D-4377-B020-C50E49530023}"/>
              </a:ext>
            </a:extLst>
          </p:cNvPr>
          <p:cNvCxnSpPr>
            <a:cxnSpLocks/>
          </p:cNvCxnSpPr>
          <p:nvPr/>
        </p:nvCxnSpPr>
        <p:spPr>
          <a:xfrm flipV="1">
            <a:off x="8105621" y="1607357"/>
            <a:ext cx="855876" cy="256889"/>
          </a:xfrm>
          <a:prstGeom prst="straightConnector1">
            <a:avLst/>
          </a:prstGeom>
          <a:ln w="57150">
            <a:solidFill>
              <a:srgbClr val="BF2224"/>
            </a:solidFill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F6A13B5-59BB-454D-82BC-696B29CA7894}"/>
              </a:ext>
            </a:extLst>
          </p:cNvPr>
          <p:cNvSpPr/>
          <p:nvPr/>
        </p:nvSpPr>
        <p:spPr>
          <a:xfrm>
            <a:off x="8144022" y="1992848"/>
            <a:ext cx="817475" cy="2158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206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E4312D-7ACB-4844-BB92-26A0C89E7671}"/>
                  </a:ext>
                </a:extLst>
              </p:cNvPr>
              <p:cNvSpPr/>
              <p:nvPr/>
            </p:nvSpPr>
            <p:spPr>
              <a:xfrm>
                <a:off x="1705488" y="1511739"/>
                <a:ext cx="2987361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  <m:r>
                      <a:rPr lang="en-IN" sz="2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𝑸𝒒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E4312D-7ACB-4844-BB92-26A0C89E76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488" y="1511739"/>
                <a:ext cx="2987361" cy="11030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00BDEA6-6AD9-4CDB-8EC8-9C47F93D3E4E}"/>
                  </a:ext>
                </a:extLst>
              </p:cNvPr>
              <p:cNvSpPr/>
              <p:nvPr/>
            </p:nvSpPr>
            <p:spPr>
              <a:xfrm>
                <a:off x="154574" y="2248646"/>
                <a:ext cx="6282104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00BDEA6-6AD9-4CDB-8EC8-9C47F93D3E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74" y="2248646"/>
                <a:ext cx="6282104" cy="11030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947350-1694-4217-AC14-ADDFCCC746EA}"/>
                  </a:ext>
                </a:extLst>
              </p:cNvPr>
              <p:cNvSpPr/>
              <p:nvPr/>
            </p:nvSpPr>
            <p:spPr>
              <a:xfrm>
                <a:off x="805695" y="3140658"/>
                <a:ext cx="6282104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IN" sz="24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num>
                          <m:den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den>
                        </m:f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947350-1694-4217-AC14-ADDFCCC74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95" y="3140658"/>
                <a:ext cx="6282104" cy="11030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DAA06E3C-1993-4C37-808D-57EFFBF76668}"/>
              </a:ext>
            </a:extLst>
          </p:cNvPr>
          <p:cNvSpPr/>
          <p:nvPr/>
        </p:nvSpPr>
        <p:spPr>
          <a:xfrm>
            <a:off x="9205017" y="1391489"/>
            <a:ext cx="817475" cy="2158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2060"/>
                </a:solidFill>
              </a:rPr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01271F8-0B58-4E95-9034-5D9C10D7515B}"/>
                  </a:ext>
                </a:extLst>
              </p:cNvPr>
              <p:cNvSpPr/>
              <p:nvPr/>
            </p:nvSpPr>
            <p:spPr>
              <a:xfrm>
                <a:off x="6593625" y="4544053"/>
                <a:ext cx="3879867" cy="63929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IN" sz="2400" b="1" dirty="0">
                    <a:solidFill>
                      <a:srgbClr val="002060"/>
                    </a:solidFill>
                  </a:rPr>
                  <a:t>Unit is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𝑵</m:t>
                    </m:r>
                    <m:sSup>
                      <m:sSup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01271F8-0B58-4E95-9034-5D9C10D75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625" y="4544053"/>
                <a:ext cx="3879867" cy="639293"/>
              </a:xfrm>
              <a:prstGeom prst="rect">
                <a:avLst/>
              </a:prstGeom>
              <a:blipFill>
                <a:blip r:embed="rId6"/>
                <a:stretch>
                  <a:fillRect t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057558-3A96-44A4-BFD1-63DF282F8382}"/>
                  </a:ext>
                </a:extLst>
              </p:cNvPr>
              <p:cNvSpPr/>
              <p:nvPr/>
            </p:nvSpPr>
            <p:spPr>
              <a:xfrm>
                <a:off x="4692849" y="4449930"/>
                <a:ext cx="3879867" cy="63929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num>
                        <m:den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057558-3A96-44A4-BFD1-63DF282F83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849" y="4449930"/>
                <a:ext cx="3879867" cy="639293"/>
              </a:xfrm>
              <a:prstGeom prst="rect">
                <a:avLst/>
              </a:prstGeom>
              <a:blipFill>
                <a:blip r:embed="rId7"/>
                <a:stretch>
                  <a:fillRect t="-2857" b="-76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E6F5432A-A0B0-E8D8-FB3E-A73F7A02C6B9}"/>
              </a:ext>
            </a:extLst>
          </p:cNvPr>
          <p:cNvSpPr/>
          <p:nvPr/>
        </p:nvSpPr>
        <p:spPr>
          <a:xfrm>
            <a:off x="6096001" y="568036"/>
            <a:ext cx="5735782" cy="2549929"/>
          </a:xfrm>
          <a:prstGeom prst="wedgeEllipseCallout">
            <a:avLst>
              <a:gd name="adj1" fmla="val -59821"/>
              <a:gd name="adj2" fmla="val 2545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FFFF00"/>
                </a:solidFill>
              </a:rPr>
              <a:t>Electric field at a point is defined as the electrostatic  force acting per unit positive charge placed at that point.</a:t>
            </a:r>
          </a:p>
        </p:txBody>
      </p:sp>
    </p:spTree>
    <p:extLst>
      <p:ext uri="{BB962C8B-B14F-4D97-AF65-F5344CB8AC3E}">
        <p14:creationId xmlns:p14="http://schemas.microsoft.com/office/powerpoint/2010/main" val="1751733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2" grpId="0"/>
      <p:bldP spid="14" grpId="0"/>
      <p:bldP spid="15" grpId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150043-8C24-48E3-AD64-B35EE719F06D}"/>
              </a:ext>
            </a:extLst>
          </p:cNvPr>
          <p:cNvSpPr/>
          <p:nvPr/>
        </p:nvSpPr>
        <p:spPr>
          <a:xfrm>
            <a:off x="7646724" y="1759403"/>
            <a:ext cx="817474" cy="791256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glow rad="1905000">
              <a:srgbClr val="00B0F0">
                <a:alpha val="40000"/>
              </a:srgbClr>
            </a:glow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FFFF00"/>
                </a:solidFill>
              </a:rPr>
              <a:t>-Q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EB9C03-A088-45EA-B663-18488C94B8EB}"/>
              </a:ext>
            </a:extLst>
          </p:cNvPr>
          <p:cNvSpPr/>
          <p:nvPr/>
        </p:nvSpPr>
        <p:spPr>
          <a:xfrm>
            <a:off x="9224932" y="1208191"/>
            <a:ext cx="223021" cy="21586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softEdge rad="736600"/>
          </a:effectLst>
          <a:scene3d>
            <a:camera prst="orthographicFront"/>
            <a:lightRig rig="threePt" dir="t"/>
          </a:scene3d>
          <a:sp3d>
            <a:bevelT w="571500" h="571500"/>
            <a:bevelB w="571500" h="571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>
              <a:solidFill>
                <a:srgbClr val="002060"/>
              </a:solidFill>
            </a:endParaRPr>
          </a:p>
          <a:p>
            <a:pPr algn="ctr"/>
            <a:endParaRPr lang="en-IN" b="1" dirty="0">
              <a:solidFill>
                <a:srgbClr val="002060"/>
              </a:solidFill>
            </a:endParaRPr>
          </a:p>
          <a:p>
            <a:pPr algn="ctr"/>
            <a:r>
              <a:rPr lang="en-IN" b="1" dirty="0">
                <a:solidFill>
                  <a:srgbClr val="002060"/>
                </a:solidFill>
              </a:rPr>
              <a:t>q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CBE97A8-284D-4377-B020-C50E49530023}"/>
              </a:ext>
            </a:extLst>
          </p:cNvPr>
          <p:cNvCxnSpPr>
            <a:cxnSpLocks/>
          </p:cNvCxnSpPr>
          <p:nvPr/>
        </p:nvCxnSpPr>
        <p:spPr>
          <a:xfrm flipV="1">
            <a:off x="8367427" y="1426516"/>
            <a:ext cx="857505" cy="505028"/>
          </a:xfrm>
          <a:prstGeom prst="straightConnector1">
            <a:avLst/>
          </a:prstGeom>
          <a:ln w="57150">
            <a:solidFill>
              <a:srgbClr val="0070C0"/>
            </a:solidFill>
            <a:headEnd type="triangle"/>
            <a:tailEnd type="non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F6A13B5-59BB-454D-82BC-696B29CA7894}"/>
              </a:ext>
            </a:extLst>
          </p:cNvPr>
          <p:cNvSpPr/>
          <p:nvPr/>
        </p:nvSpPr>
        <p:spPr>
          <a:xfrm>
            <a:off x="8144022" y="1992848"/>
            <a:ext cx="817475" cy="2158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206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E4312D-7ACB-4844-BB92-26A0C89E7671}"/>
                  </a:ext>
                </a:extLst>
              </p:cNvPr>
              <p:cNvSpPr/>
              <p:nvPr/>
            </p:nvSpPr>
            <p:spPr>
              <a:xfrm>
                <a:off x="1705488" y="1511739"/>
                <a:ext cx="2987361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</m:acc>
                    <m:r>
                      <a:rPr lang="en-IN" sz="2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𝑸𝒒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9E4312D-7ACB-4844-BB92-26A0C89E76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488" y="1511739"/>
                <a:ext cx="2987361" cy="11030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00BDEA6-6AD9-4CDB-8EC8-9C47F93D3E4E}"/>
                  </a:ext>
                </a:extLst>
              </p:cNvPr>
              <p:cNvSpPr/>
              <p:nvPr/>
            </p:nvSpPr>
            <p:spPr>
              <a:xfrm>
                <a:off x="154574" y="2248646"/>
                <a:ext cx="6282104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00BDEA6-6AD9-4CDB-8EC8-9C47F93D3E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74" y="2248646"/>
                <a:ext cx="6282104" cy="11030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947350-1694-4217-AC14-ADDFCCC746EA}"/>
                  </a:ext>
                </a:extLst>
              </p:cNvPr>
              <p:cNvSpPr/>
              <p:nvPr/>
            </p:nvSpPr>
            <p:spPr>
              <a:xfrm>
                <a:off x="805695" y="3140658"/>
                <a:ext cx="6282104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unc>
                      <m:func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IN" sz="2400" b="0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</m:acc>
                          </m:num>
                          <m:den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den>
                        </m:f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947350-1694-4217-AC14-ADDFCCC74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95" y="3140658"/>
                <a:ext cx="6282104" cy="11030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DAA06E3C-1993-4C37-808D-57EFFBF76668}"/>
              </a:ext>
            </a:extLst>
          </p:cNvPr>
          <p:cNvSpPr/>
          <p:nvPr/>
        </p:nvSpPr>
        <p:spPr>
          <a:xfrm>
            <a:off x="9721718" y="1566720"/>
            <a:ext cx="817475" cy="2158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2060"/>
                </a:solidFill>
              </a:rPr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01271F8-0B58-4E95-9034-5D9C10D7515B}"/>
                  </a:ext>
                </a:extLst>
              </p:cNvPr>
              <p:cNvSpPr/>
              <p:nvPr/>
            </p:nvSpPr>
            <p:spPr>
              <a:xfrm>
                <a:off x="6593625" y="4544053"/>
                <a:ext cx="3879867" cy="63929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IN" sz="2400" b="1" dirty="0">
                    <a:solidFill>
                      <a:srgbClr val="002060"/>
                    </a:solidFill>
                  </a:rPr>
                  <a:t>Unit is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𝑵</m:t>
                    </m:r>
                    <m:sSup>
                      <m:sSup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01271F8-0B58-4E95-9034-5D9C10D75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625" y="4544053"/>
                <a:ext cx="3879867" cy="639293"/>
              </a:xfrm>
              <a:prstGeom prst="rect">
                <a:avLst/>
              </a:prstGeom>
              <a:blipFill>
                <a:blip r:embed="rId6"/>
                <a:stretch>
                  <a:fillRect t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057558-3A96-44A4-BFD1-63DF282F8382}"/>
                  </a:ext>
                </a:extLst>
              </p:cNvPr>
              <p:cNvSpPr/>
              <p:nvPr/>
            </p:nvSpPr>
            <p:spPr>
              <a:xfrm>
                <a:off x="4692849" y="4449930"/>
                <a:ext cx="3879867" cy="63929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num>
                        <m:den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057558-3A96-44A4-BFD1-63DF282F83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849" y="4449930"/>
                <a:ext cx="3879867" cy="639293"/>
              </a:xfrm>
              <a:prstGeom prst="rect">
                <a:avLst/>
              </a:prstGeom>
              <a:blipFill>
                <a:blip r:embed="rId7"/>
                <a:stretch>
                  <a:fillRect t="-2857" b="-76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594542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/>
          <p:nvPr/>
        </p:nvSpPr>
        <p:spPr>
          <a:xfrm>
            <a:off x="457200" y="274638"/>
            <a:ext cx="11277600" cy="646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ctr"/>
          <a:lstStyle/>
          <a:p>
            <a:pPr algn="l"/>
            <a:r>
              <a:rPr lang="en-IN" sz="3200" b="1" dirty="0">
                <a:solidFill>
                  <a:srgbClr val="002060"/>
                </a:solidFill>
                <a:latin typeface="Calibri Light"/>
              </a:rPr>
              <a:t>Electric Field Lines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AB08FC5-FF05-4C14-844F-940E00D4EE0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3200000" cy="3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lectric Fields">
            <a:extLst>
              <a:ext uri="{FF2B5EF4-FFF2-40B4-BE49-F238E27FC236}">
                <a16:creationId xmlns:a16="http://schemas.microsoft.com/office/drawing/2014/main" id="{0B9EF7AF-23DD-4F9D-A9EC-DAC154F1F3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43000"/>
            <a:ext cx="3200000" cy="3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Label Left"/>
          <p:cNvSpPr/>
          <p:nvPr/>
        </p:nvSpPr>
        <p:spPr>
          <a:xfrm>
            <a:off x="1143000" y="4450000"/>
            <a:ext cx="3200000" cy="4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/>
          <a:lstStyle/>
          <a:p>
            <a:pPr algn="ctr"/>
            <a:r>
              <a:rPr lang="en-IN" sz="1600" b="1" dirty="0">
                <a:solidFill>
                  <a:srgbClr val="C00000"/>
                </a:solidFill>
                <a:latin typeface="Calibri"/>
              </a:rPr>
              <a:t>Positive Charge (+)</a:t>
            </a:r>
          </a:p>
          <a:p>
            <a:pPr algn="ctr"/>
            <a:r>
              <a:rPr lang="en-IN" sz="1200" dirty="0">
                <a:solidFill>
                  <a:srgbClr val="404040"/>
                </a:solidFill>
                <a:latin typeface="Calibri"/>
              </a:rPr>
              <a:t>Field lines radiate outward</a:t>
            </a:r>
          </a:p>
        </p:txBody>
      </p:sp>
      <p:sp>
        <p:nvSpPr>
          <p:cNvPr id="102" name="Label Right"/>
          <p:cNvSpPr/>
          <p:nvPr/>
        </p:nvSpPr>
        <p:spPr>
          <a:xfrm>
            <a:off x="6858000" y="4450000"/>
            <a:ext cx="3200000" cy="4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rtlCol="0" anchor="t"/>
          <a:lstStyle/>
          <a:p>
            <a:pPr algn="ctr"/>
            <a:r>
              <a:rPr lang="en-IN" sz="1600" b="1" dirty="0">
                <a:solidFill>
                  <a:srgbClr val="0070C0"/>
                </a:solidFill>
                <a:latin typeface="Calibri"/>
              </a:rPr>
              <a:t>Negative Charge (−)</a:t>
            </a:r>
          </a:p>
          <a:p>
            <a:pPr algn="ctr"/>
            <a:r>
              <a:rPr lang="en-IN" sz="1200" dirty="0">
                <a:solidFill>
                  <a:srgbClr val="404040"/>
                </a:solidFill>
                <a:latin typeface="Calibri"/>
              </a:rPr>
              <a:t>Field lines point inward</a:t>
            </a:r>
          </a:p>
        </p:txBody>
      </p:sp>
      <p:sp>
        <p:nvSpPr>
          <p:cNvPr id="103" name="Annotations"/>
          <p:cNvSpPr/>
          <p:nvPr/>
        </p:nvSpPr>
        <p:spPr>
          <a:xfrm>
            <a:off x="457200" y="5050000"/>
            <a:ext cx="10600000" cy="10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182880" tIns="91440" rIns="182880" bIns="91440" rtlCol="0" anchor="ctr"/>
          <a:lstStyle/>
          <a:p>
            <a:pPr algn="l"/>
            <a:r>
              <a:rPr lang="en-IN" sz="1400" b="1" dirty="0">
                <a:solidFill>
                  <a:srgbClr val="002060"/>
                </a:solidFill>
                <a:latin typeface="Calibri"/>
              </a:rPr>
              <a:t>Key Rules:  </a:t>
            </a:r>
            <a:r>
              <a:rPr lang="en-IN" sz="1200" dirty="0">
                <a:solidFill>
                  <a:srgbClr val="404040"/>
                </a:solidFill>
                <a:latin typeface="Calibri"/>
              </a:rPr>
              <a:t>Lines originate on + charges and terminate on − charges  •  Closer lines = stronger field  •  Field lines never cross  •  Direction is tangent to the line at any point</a:t>
            </a:r>
          </a:p>
        </p:txBody>
      </p:sp>
    </p:spTree>
    <p:extLst>
      <p:ext uri="{BB962C8B-B14F-4D97-AF65-F5344CB8AC3E}">
        <p14:creationId xmlns:p14="http://schemas.microsoft.com/office/powerpoint/2010/main" val="421952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DA0C30C-9628-4DEA-8564-4D109E86293B}"/>
              </a:ext>
            </a:extLst>
          </p:cNvPr>
          <p:cNvGrpSpPr/>
          <p:nvPr/>
        </p:nvGrpSpPr>
        <p:grpSpPr>
          <a:xfrm>
            <a:off x="1161124" y="2497809"/>
            <a:ext cx="3193143" cy="3304709"/>
            <a:chOff x="1161124" y="2497809"/>
            <a:chExt cx="3193143" cy="3304709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0963F1C-E2B5-468F-8BAC-ED2DBD3C1C62}"/>
                </a:ext>
              </a:extLst>
            </p:cNvPr>
            <p:cNvCxnSpPr>
              <a:cxnSpLocks/>
            </p:cNvCxnSpPr>
            <p:nvPr/>
          </p:nvCxnSpPr>
          <p:spPr>
            <a:xfrm>
              <a:off x="3177338" y="4111704"/>
              <a:ext cx="1176929" cy="745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78793C8-516A-4137-A909-D44ADBF42E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1124" y="4119161"/>
              <a:ext cx="1285738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9ABCCE1-FA17-4820-A979-20BD66FE5F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63539" y="3129352"/>
              <a:ext cx="786855" cy="88083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5808A99-922C-47B4-B764-519B55EF7F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51874" y="3014421"/>
              <a:ext cx="817596" cy="105384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6CF866F-1C99-4320-86DB-724B924A1ED0}"/>
                </a:ext>
              </a:extLst>
            </p:cNvPr>
            <p:cNvSpPr/>
            <p:nvPr/>
          </p:nvSpPr>
          <p:spPr>
            <a:xfrm>
              <a:off x="2350628" y="3666210"/>
              <a:ext cx="1031753" cy="978791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500679" h="500679"/>
              <a:bevelB w="500679" h="500679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IN" sz="4000" b="1" dirty="0"/>
                <a:t>+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7D7C811-3BC3-45ED-A3A6-704E86A3C3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7380" y="2497809"/>
              <a:ext cx="0" cy="126308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1849B9C-060C-46B7-ADD2-105200B50B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2866" y="4645000"/>
              <a:ext cx="29124" cy="115751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8A1CD67-6815-4D50-A739-7BB91F6B9E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7183" y="4213226"/>
              <a:ext cx="763210" cy="95762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13FB64C-1373-42C6-98C1-30723E807393}"/>
                </a:ext>
              </a:extLst>
            </p:cNvPr>
            <p:cNvCxnSpPr>
              <a:cxnSpLocks/>
            </p:cNvCxnSpPr>
            <p:nvPr/>
          </p:nvCxnSpPr>
          <p:spPr>
            <a:xfrm>
              <a:off x="3131928" y="4377369"/>
              <a:ext cx="939477" cy="101735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415F22B-1A33-4755-8BBA-AB68AF7E2317}"/>
              </a:ext>
            </a:extLst>
          </p:cNvPr>
          <p:cNvSpPr/>
          <p:nvPr/>
        </p:nvSpPr>
        <p:spPr>
          <a:xfrm>
            <a:off x="919253" y="1075687"/>
            <a:ext cx="7982857" cy="1422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/>
            <a:r>
              <a:rPr lang="en-IN" sz="2800" u="sng" dirty="0">
                <a:solidFill>
                  <a:srgbClr val="002060"/>
                </a:solidFill>
              </a:rPr>
              <a:t>Discussion on Electric Field</a:t>
            </a:r>
          </a:p>
          <a:p>
            <a:pPr algn="just"/>
            <a:endParaRPr lang="en-IN" sz="2800" u="sng" dirty="0">
              <a:solidFill>
                <a:srgbClr val="002060"/>
              </a:solidFill>
            </a:endParaRPr>
          </a:p>
          <a:p>
            <a:pPr algn="just"/>
            <a:r>
              <a:rPr lang="en-IN" sz="2800" dirty="0">
                <a:solidFill>
                  <a:srgbClr val="002060"/>
                </a:solidFill>
              </a:rPr>
              <a:t>What happens to the space around charge?</a:t>
            </a:r>
          </a:p>
          <a:p>
            <a:pPr algn="just"/>
            <a:endParaRPr lang="en-IN" sz="2800" dirty="0">
              <a:solidFill>
                <a:srgbClr val="002060"/>
              </a:solidFill>
            </a:endParaRPr>
          </a:p>
          <a:p>
            <a:pPr algn="just"/>
            <a:endParaRPr lang="en-IN" sz="2800" dirty="0">
              <a:solidFill>
                <a:srgbClr val="00206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273FA9-03CF-45AA-B31F-0B0A24C29D33}"/>
              </a:ext>
            </a:extLst>
          </p:cNvPr>
          <p:cNvGrpSpPr/>
          <p:nvPr/>
        </p:nvGrpSpPr>
        <p:grpSpPr>
          <a:xfrm>
            <a:off x="6137823" y="2491573"/>
            <a:ext cx="2933578" cy="3304709"/>
            <a:chOff x="6104611" y="1873466"/>
            <a:chExt cx="2933578" cy="3304709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82656E3-D6BD-496F-9591-1177509790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07026" y="2505009"/>
              <a:ext cx="786855" cy="880831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C8631C8-68DC-44BA-97AA-1E7C0DF95A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95361" y="2390078"/>
              <a:ext cx="817596" cy="1053840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48A9C0-524D-4278-9B88-4B305FF3C13A}"/>
                </a:ext>
              </a:extLst>
            </p:cNvPr>
            <p:cNvSpPr/>
            <p:nvPr/>
          </p:nvSpPr>
          <p:spPr>
            <a:xfrm>
              <a:off x="7294115" y="3041867"/>
              <a:ext cx="1031753" cy="978791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00679" h="500679"/>
              <a:bevelB w="500679" h="500679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IN" sz="6600" b="1" dirty="0"/>
                <a:t>-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5775BF2-0E03-4864-89D9-71B8B7ED60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04611" y="3494818"/>
              <a:ext cx="1189504" cy="0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62CE90B-0FC7-4E5E-A0E9-98F44C8B5B52}"/>
                </a:ext>
              </a:extLst>
            </p:cNvPr>
            <p:cNvCxnSpPr>
              <a:cxnSpLocks/>
            </p:cNvCxnSpPr>
            <p:nvPr/>
          </p:nvCxnSpPr>
          <p:spPr>
            <a:xfrm>
              <a:off x="8266001" y="3486878"/>
              <a:ext cx="772188" cy="28352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417EAA2-0C95-496B-A3EE-68375D5BB3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0867" y="1873466"/>
              <a:ext cx="0" cy="1263086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8EFF14-B637-48BC-970F-F16E3B1922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66353" y="4020657"/>
              <a:ext cx="29124" cy="1157518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6E9297C-AE5C-46DD-8102-372BCC6689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0670" y="3588883"/>
              <a:ext cx="763210" cy="957621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6947BD9-8081-4FD6-BABA-4C50DB6D61F0}"/>
                </a:ext>
              </a:extLst>
            </p:cNvPr>
            <p:cNvCxnSpPr>
              <a:cxnSpLocks/>
            </p:cNvCxnSpPr>
            <p:nvPr/>
          </p:nvCxnSpPr>
          <p:spPr>
            <a:xfrm>
              <a:off x="7929421" y="3594965"/>
              <a:ext cx="939477" cy="1017354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triangle"/>
              <a:tailEnd type="none"/>
            </a:ln>
            <a:scene3d>
              <a:camera prst="orthographicFront"/>
              <a:lightRig rig="threePt" dir="t"/>
            </a:scene3d>
            <a:sp3d>
              <a:bevelT w="54350" h="54350"/>
              <a:bevelB w="54350" h="5435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1CB5175-3431-49E3-BDBA-96F0C7E44B59}"/>
                  </a:ext>
                </a:extLst>
              </p:cNvPr>
              <p:cNvSpPr/>
              <p:nvPr/>
            </p:nvSpPr>
            <p:spPr>
              <a:xfrm>
                <a:off x="2076976" y="2767573"/>
                <a:ext cx="6282104" cy="110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sSup>
                          <m:sSup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1CB5175-3431-49E3-BDBA-96F0C7E44B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976" y="2767573"/>
                <a:ext cx="6282104" cy="11030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79569AB7-4428-4B00-B91C-1C149AA22683}"/>
              </a:ext>
            </a:extLst>
          </p:cNvPr>
          <p:cNvGrpSpPr/>
          <p:nvPr/>
        </p:nvGrpSpPr>
        <p:grpSpPr>
          <a:xfrm>
            <a:off x="8980857" y="1795087"/>
            <a:ext cx="1859053" cy="2129446"/>
            <a:chOff x="8980857" y="1795087"/>
            <a:chExt cx="1859053" cy="212944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BB38DBC-F767-4BA4-97B9-C7B12F032549}"/>
                </a:ext>
              </a:extLst>
            </p:cNvPr>
            <p:cNvSpPr/>
            <p:nvPr/>
          </p:nvSpPr>
          <p:spPr>
            <a:xfrm>
              <a:off x="9729567" y="3197169"/>
              <a:ext cx="1110343" cy="72736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rgbClr val="002060"/>
                  </a:solidFill>
                </a:rPr>
                <a:t>p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BDFD350-38BC-4124-8ABC-6F69074CB5AA}"/>
                </a:ext>
              </a:extLst>
            </p:cNvPr>
            <p:cNvGrpSpPr/>
            <p:nvPr/>
          </p:nvGrpSpPr>
          <p:grpSpPr>
            <a:xfrm>
              <a:off x="8980857" y="1795087"/>
              <a:ext cx="1609483" cy="1768444"/>
              <a:chOff x="8980857" y="1795087"/>
              <a:chExt cx="1609483" cy="1768444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7346783-CA13-4D4A-87BA-6B279E68E38C}"/>
                  </a:ext>
                </a:extLst>
              </p:cNvPr>
              <p:cNvSpPr/>
              <p:nvPr/>
            </p:nvSpPr>
            <p:spPr>
              <a:xfrm>
                <a:off x="8980857" y="1795087"/>
                <a:ext cx="1110343" cy="1110343"/>
              </a:xfrm>
              <a:prstGeom prst="ellipse">
                <a:avLst/>
              </a:prstGeom>
              <a:solidFill>
                <a:srgbClr val="AC0000"/>
              </a:solidFill>
              <a:ln>
                <a:noFill/>
              </a:ln>
              <a:effectLst>
                <a:glow rad="1905000">
                  <a:srgbClr val="FF0000"/>
                </a:glow>
                <a:softEdge rad="736600"/>
              </a:effectLst>
              <a:scene3d>
                <a:camera prst="orthographicFront"/>
                <a:lightRig rig="threePt" dir="t"/>
              </a:scene3d>
              <a:sp3d>
                <a:bevelT w="571500" h="571500"/>
                <a:bevelB w="571500" h="571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4800" b="1" dirty="0">
                    <a:solidFill>
                      <a:srgbClr val="FFFF00"/>
                    </a:solidFill>
                  </a:rPr>
                  <a:t>Q</a:t>
                </a: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A1345EF-8DC8-4F44-9EDF-BD9E35B22B5A}"/>
                  </a:ext>
                </a:extLst>
              </p:cNvPr>
              <p:cNvCxnSpPr/>
              <p:nvPr/>
            </p:nvCxnSpPr>
            <p:spPr>
              <a:xfrm>
                <a:off x="9536028" y="2530033"/>
                <a:ext cx="555172" cy="103349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BD4F8C6-BB60-4CE2-B607-957D4953E6CD}"/>
                  </a:ext>
                </a:extLst>
              </p:cNvPr>
              <p:cNvSpPr/>
              <p:nvPr/>
            </p:nvSpPr>
            <p:spPr>
              <a:xfrm>
                <a:off x="9479997" y="2593948"/>
                <a:ext cx="1110343" cy="7273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IN" sz="2400" b="1" dirty="0"/>
                  <a:t>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469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066BFF9-80AD-4F1F-998D-31D57690F3E4}"/>
              </a:ext>
            </a:extLst>
          </p:cNvPr>
          <p:cNvSpPr/>
          <p:nvPr/>
        </p:nvSpPr>
        <p:spPr>
          <a:xfrm>
            <a:off x="777025" y="648264"/>
            <a:ext cx="5318975" cy="7856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/>
              <a:t>Superposition Principle of Fields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7CA2F9-9468-40F7-B7EA-04E1C949E5A1}"/>
              </a:ext>
            </a:extLst>
          </p:cNvPr>
          <p:cNvSpPr/>
          <p:nvPr/>
        </p:nvSpPr>
        <p:spPr>
          <a:xfrm>
            <a:off x="777025" y="648264"/>
            <a:ext cx="5318975" cy="7856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Superposition Principle of Fields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27819D1-B3C1-4D31-9B14-AB6B0D01A2AA}"/>
              </a:ext>
            </a:extLst>
          </p:cNvPr>
          <p:cNvSpPr/>
          <p:nvPr/>
        </p:nvSpPr>
        <p:spPr>
          <a:xfrm>
            <a:off x="2440317" y="2747667"/>
            <a:ext cx="810491" cy="845729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432614" h="432614"/>
            <a:bevelB w="432614" h="432614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 err="1"/>
              <a:t>q1</a:t>
            </a:r>
            <a:endParaRPr lang="en-IN" sz="2400" b="1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BEAACCD-D584-4041-9EA5-5EA38B2E2D17}"/>
              </a:ext>
            </a:extLst>
          </p:cNvPr>
          <p:cNvSpPr/>
          <p:nvPr/>
        </p:nvSpPr>
        <p:spPr>
          <a:xfrm>
            <a:off x="5142642" y="5361762"/>
            <a:ext cx="810491" cy="845728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432613" h="432613"/>
            <a:bevelB w="432613" h="432613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000" b="1" dirty="0" err="1"/>
              <a:t>q2</a:t>
            </a:r>
            <a:endParaRPr lang="en-IN" sz="2000" b="1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08AB6A3-29C0-40A5-93CD-C9493361059A}"/>
              </a:ext>
            </a:extLst>
          </p:cNvPr>
          <p:cNvSpPr/>
          <p:nvPr/>
        </p:nvSpPr>
        <p:spPr>
          <a:xfrm>
            <a:off x="3342114" y="4712928"/>
            <a:ext cx="621800" cy="648834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526901" h="526901"/>
            <a:bevelB w="526901" h="52690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1400" b="1" dirty="0"/>
              <a:t>-</a:t>
            </a:r>
            <a:r>
              <a:rPr lang="en-IN" sz="1400" b="1" dirty="0" err="1"/>
              <a:t>q3</a:t>
            </a:r>
            <a:endParaRPr lang="en-IN" sz="1400" b="1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9F3B5B-D07E-4D0F-AB68-F7A0B947441B}"/>
              </a:ext>
            </a:extLst>
          </p:cNvPr>
          <p:cNvGrpSpPr/>
          <p:nvPr/>
        </p:nvGrpSpPr>
        <p:grpSpPr>
          <a:xfrm>
            <a:off x="5109985" y="2985866"/>
            <a:ext cx="590043" cy="369332"/>
            <a:chOff x="5109985" y="2985866"/>
            <a:chExt cx="590043" cy="36933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1DDBFA2-B7CF-454A-9684-D66A54D49B6E}"/>
                </a:ext>
              </a:extLst>
            </p:cNvPr>
            <p:cNvSpPr/>
            <p:nvPr/>
          </p:nvSpPr>
          <p:spPr>
            <a:xfrm>
              <a:off x="5430708" y="3026405"/>
              <a:ext cx="269320" cy="2476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9228" h="59228"/>
              <a:bevelB w="59228" h="59228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EB2F942-EBE6-46A4-B3A5-ADD58E229685}"/>
                </a:ext>
              </a:extLst>
            </p:cNvPr>
            <p:cNvSpPr txBox="1"/>
            <p:nvPr/>
          </p:nvSpPr>
          <p:spPr>
            <a:xfrm>
              <a:off x="5109985" y="2985866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002060"/>
                  </a:solidFill>
                </a:rPr>
                <a:t>P</a:t>
              </a:r>
            </a:p>
          </p:txBody>
        </p:sp>
      </p:grpSp>
      <p:cxnSp>
        <p:nvCxnSpPr>
          <p:cNvPr id="38" name="Straight Arrow Connector 37" hidden="1">
            <a:extLst>
              <a:ext uri="{FF2B5EF4-FFF2-40B4-BE49-F238E27FC236}">
                <a16:creationId xmlns:a16="http://schemas.microsoft.com/office/drawing/2014/main" id="{6DD1DEB4-1D16-41D1-AC32-1E632AC2E171}"/>
              </a:ext>
            </a:extLst>
          </p:cNvPr>
          <p:cNvCxnSpPr>
            <a:cxnSpLocks/>
          </p:cNvCxnSpPr>
          <p:nvPr/>
        </p:nvCxnSpPr>
        <p:spPr>
          <a:xfrm flipH="1">
            <a:off x="4164037" y="3193366"/>
            <a:ext cx="1336431" cy="129563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F25007E8-2CB3-46D4-9215-BAC55362F6AC}"/>
              </a:ext>
            </a:extLst>
          </p:cNvPr>
          <p:cNvSpPr/>
          <p:nvPr/>
        </p:nvSpPr>
        <p:spPr>
          <a:xfrm>
            <a:off x="6527542" y="785041"/>
            <a:ext cx="621800" cy="648834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331897" h="331897"/>
            <a:bevelB w="331897" h="33189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1400" b="1" dirty="0"/>
              <a:t>-q</a:t>
            </a:r>
            <a:r>
              <a:rPr lang="en-IN" sz="1400" b="1" baseline="-25000" dirty="0"/>
              <a:t>n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2EDB356-5D56-4DC8-AC57-50C06A4A85E5}"/>
              </a:ext>
            </a:extLst>
          </p:cNvPr>
          <p:cNvGrpSpPr/>
          <p:nvPr/>
        </p:nvGrpSpPr>
        <p:grpSpPr>
          <a:xfrm>
            <a:off x="5547888" y="2721114"/>
            <a:ext cx="2297080" cy="707886"/>
            <a:chOff x="5547888" y="2721114"/>
            <a:chExt cx="2297080" cy="707886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4FD2DCF-5E79-4584-8823-AC161D218F5E}"/>
                </a:ext>
              </a:extLst>
            </p:cNvPr>
            <p:cNvCxnSpPr>
              <a:cxnSpLocks/>
            </p:cNvCxnSpPr>
            <p:nvPr/>
          </p:nvCxnSpPr>
          <p:spPr>
            <a:xfrm>
              <a:off x="5547888" y="3159675"/>
              <a:ext cx="2297080" cy="1085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687E8A6-7992-4ED6-A51B-082D4E11ED44}"/>
                    </a:ext>
                  </a:extLst>
                </p:cNvPr>
                <p:cNvSpPr txBox="1"/>
                <p:nvPr/>
              </p:nvSpPr>
              <p:spPr>
                <a:xfrm>
                  <a:off x="7149342" y="2721114"/>
                  <a:ext cx="59564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  <a:p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687E8A6-7992-4ED6-A51B-082D4E11ED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9342" y="2721114"/>
                  <a:ext cx="595647" cy="70788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1B31E2D-E6F9-4080-A6AE-0B8A72945D5E}"/>
              </a:ext>
            </a:extLst>
          </p:cNvPr>
          <p:cNvGrpSpPr/>
          <p:nvPr/>
        </p:nvGrpSpPr>
        <p:grpSpPr>
          <a:xfrm>
            <a:off x="5155360" y="1052797"/>
            <a:ext cx="392523" cy="2085162"/>
            <a:chOff x="5155360" y="1052797"/>
            <a:chExt cx="392523" cy="2085162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46D4AB4-B9E8-434F-AB00-64322BA2D0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7883" y="1052797"/>
              <a:ext cx="0" cy="208516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9B3744E-C015-46C1-8202-1A6E720CD019}"/>
                    </a:ext>
                  </a:extLst>
                </p:cNvPr>
                <p:cNvSpPr txBox="1"/>
                <p:nvPr/>
              </p:nvSpPr>
              <p:spPr>
                <a:xfrm flipH="1">
                  <a:off x="5155360" y="1433875"/>
                  <a:ext cx="91323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  <a:p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9B3744E-C015-46C1-8202-1A6E720CD0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5155360" y="1433875"/>
                  <a:ext cx="91323" cy="707886"/>
                </a:xfrm>
                <a:prstGeom prst="rect">
                  <a:avLst/>
                </a:prstGeom>
                <a:blipFill>
                  <a:blip r:embed="rId4"/>
                  <a:stretch>
                    <a:fillRect l="-46667" r="-33333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887216A-17AC-4CCB-8404-A85965171A40}"/>
              </a:ext>
            </a:extLst>
          </p:cNvPr>
          <p:cNvGrpSpPr/>
          <p:nvPr/>
        </p:nvGrpSpPr>
        <p:grpSpPr>
          <a:xfrm>
            <a:off x="5660587" y="1433876"/>
            <a:ext cx="983528" cy="1628790"/>
            <a:chOff x="5660587" y="1433876"/>
            <a:chExt cx="983528" cy="1628790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1011CCD-8D0F-4EAD-BE2F-B0FD6C944CDD}"/>
                </a:ext>
              </a:extLst>
            </p:cNvPr>
            <p:cNvCxnSpPr>
              <a:cxnSpLocks/>
              <a:stCxn id="32" idx="7"/>
            </p:cNvCxnSpPr>
            <p:nvPr/>
          </p:nvCxnSpPr>
          <p:spPr>
            <a:xfrm flipV="1">
              <a:off x="5660587" y="1433876"/>
              <a:ext cx="983528" cy="1628790"/>
            </a:xfrm>
            <a:prstGeom prst="straightConnector1">
              <a:avLst/>
            </a:prstGeom>
            <a:ln w="38100">
              <a:solidFill>
                <a:schemeClr val="accent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1BD5F9D-B825-4DEC-ABBB-7958D3031CFA}"/>
                    </a:ext>
                  </a:extLst>
                </p:cNvPr>
                <p:cNvSpPr txBox="1"/>
                <p:nvPr/>
              </p:nvSpPr>
              <p:spPr>
                <a:xfrm>
                  <a:off x="5931895" y="1501984"/>
                  <a:ext cx="59564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  <a:p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1BD5F9D-B825-4DEC-ABBB-7958D3031C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1895" y="1501984"/>
                  <a:ext cx="595647" cy="7078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393C2B9-D095-470C-9CC9-D66B28D6C939}"/>
              </a:ext>
            </a:extLst>
          </p:cNvPr>
          <p:cNvGrpSpPr/>
          <p:nvPr/>
        </p:nvGrpSpPr>
        <p:grpSpPr>
          <a:xfrm>
            <a:off x="3828999" y="3170531"/>
            <a:ext cx="1736369" cy="1534859"/>
            <a:chOff x="3828999" y="3170531"/>
            <a:chExt cx="1736369" cy="15348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967A864-8253-4982-9ABD-0550E5AD5D07}"/>
                    </a:ext>
                  </a:extLst>
                </p:cNvPr>
                <p:cNvSpPr txBox="1"/>
                <p:nvPr/>
              </p:nvSpPr>
              <p:spPr>
                <a:xfrm>
                  <a:off x="4490628" y="3314729"/>
                  <a:ext cx="595647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  <a:p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967A864-8253-4982-9ABD-0550E5AD5D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0628" y="3314729"/>
                  <a:ext cx="595647" cy="70788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EA1F183-9E23-4BFC-91B0-D533613483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28999" y="3170531"/>
              <a:ext cx="1736369" cy="153485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3A0D603-AB1C-4B04-B668-AB5631A12B58}"/>
                  </a:ext>
                </a:extLst>
              </p:cNvPr>
              <p:cNvSpPr/>
              <p:nvPr/>
            </p:nvSpPr>
            <p:spPr>
              <a:xfrm>
                <a:off x="6527542" y="3963060"/>
                <a:ext cx="2719912" cy="43749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206110" h="206110"/>
                <a:bevelB w="206110" h="206110"/>
              </a:sp3d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e>
                    </m:acc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+…..+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acc>
                  </m:oMath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3A0D603-AB1C-4B04-B668-AB5631A12B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542" y="3963060"/>
                <a:ext cx="2719912" cy="437492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90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40" grpId="0" animBg="1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D02206C-2027-4CBD-AA6C-6E11C36774AB}"/>
              </a:ext>
            </a:extLst>
          </p:cNvPr>
          <p:cNvGrpSpPr/>
          <p:nvPr/>
        </p:nvGrpSpPr>
        <p:grpSpPr>
          <a:xfrm>
            <a:off x="5746228" y="2324267"/>
            <a:ext cx="4141964" cy="3379525"/>
            <a:chOff x="5746228" y="2324267"/>
            <a:chExt cx="4141964" cy="33795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3AB58D-6861-4C5F-AB3D-CD3E2CC9BD3D}"/>
                </a:ext>
              </a:extLst>
            </p:cNvPr>
            <p:cNvGrpSpPr/>
            <p:nvPr/>
          </p:nvGrpSpPr>
          <p:grpSpPr>
            <a:xfrm>
              <a:off x="6082522" y="2324267"/>
              <a:ext cx="3318517" cy="3379525"/>
              <a:chOff x="6082522" y="2324267"/>
              <a:chExt cx="3318517" cy="3379525"/>
            </a:xfrm>
          </p:grpSpPr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76D33F5E-9383-4FC7-B407-B276688D8938}"/>
                  </a:ext>
                </a:extLst>
              </p:cNvPr>
              <p:cNvSpPr/>
              <p:nvPr/>
            </p:nvSpPr>
            <p:spPr>
              <a:xfrm>
                <a:off x="6333872" y="2720365"/>
                <a:ext cx="2776554" cy="2634671"/>
              </a:xfrm>
              <a:prstGeom prst="rect">
                <a:avLst/>
              </a:pr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13F7D275-345E-492E-9340-69BC5A73D1E4}"/>
                  </a:ext>
                </a:extLst>
              </p:cNvPr>
              <p:cNvSpPr txBox="1"/>
              <p:nvPr/>
            </p:nvSpPr>
            <p:spPr>
              <a:xfrm>
                <a:off x="7589572" y="2324267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1071CDA1-8433-4060-B0B4-29B64F3B0793}"/>
                  </a:ext>
                </a:extLst>
              </p:cNvPr>
              <p:cNvSpPr txBox="1"/>
              <p:nvPr/>
            </p:nvSpPr>
            <p:spPr>
              <a:xfrm>
                <a:off x="6082522" y="3867722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6DB253B1-F676-4B55-A528-DE1D6744A6C7}"/>
                  </a:ext>
                </a:extLst>
              </p:cNvPr>
              <p:cNvSpPr txBox="1"/>
              <p:nvPr/>
            </p:nvSpPr>
            <p:spPr>
              <a:xfrm>
                <a:off x="7720204" y="533446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AF019800-0F9F-4EE7-862B-FEDFB1ED6C97}"/>
                  </a:ext>
                </a:extLst>
              </p:cNvPr>
              <p:cNvSpPr txBox="1"/>
              <p:nvPr/>
            </p:nvSpPr>
            <p:spPr>
              <a:xfrm>
                <a:off x="9092941" y="3854196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</p:grp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2AD4630-FF00-4475-9D00-FDCBB3C2CBC5}"/>
                </a:ext>
              </a:extLst>
            </p:cNvPr>
            <p:cNvSpPr/>
            <p:nvPr/>
          </p:nvSpPr>
          <p:spPr>
            <a:xfrm>
              <a:off x="8975766" y="2576239"/>
              <a:ext cx="269320" cy="2476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9228" h="59228"/>
              <a:bevelB w="59228" h="59228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F12E1B4-7FA9-468C-9732-EA0E70778B96}"/>
                </a:ext>
              </a:extLst>
            </p:cNvPr>
            <p:cNvSpPr txBox="1"/>
            <p:nvPr/>
          </p:nvSpPr>
          <p:spPr>
            <a:xfrm>
              <a:off x="8655760" y="2340177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002060"/>
                  </a:solidFill>
                </a:rPr>
                <a:t>P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64A1546-5E8E-459F-B8BF-CAE9220DD795}"/>
                </a:ext>
              </a:extLst>
            </p:cNvPr>
            <p:cNvSpPr txBox="1"/>
            <p:nvPr/>
          </p:nvSpPr>
          <p:spPr>
            <a:xfrm>
              <a:off x="5746228" y="2493776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207C7A4C-FDCE-4093-8788-8EDB500F9317}"/>
                </a:ext>
              </a:extLst>
            </p:cNvPr>
            <p:cNvSpPr txBox="1"/>
            <p:nvPr/>
          </p:nvSpPr>
          <p:spPr>
            <a:xfrm>
              <a:off x="9573682" y="5170370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0A8D313D-4B52-48FB-90AD-61A1400A11C0}"/>
                </a:ext>
              </a:extLst>
            </p:cNvPr>
            <p:cNvSpPr txBox="1"/>
            <p:nvPr/>
          </p:nvSpPr>
          <p:spPr>
            <a:xfrm>
              <a:off x="5754243" y="5199018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002060"/>
                  </a:solidFill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F795201B-BC64-4287-91A4-CF9A01BA4C78}"/>
                  </a:ext>
                </a:extLst>
              </p:cNvPr>
              <p:cNvSpPr/>
              <p:nvPr/>
            </p:nvSpPr>
            <p:spPr>
              <a:xfrm>
                <a:off x="5985375" y="2297501"/>
                <a:ext cx="810491" cy="84572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32614" h="432614"/>
                <a:bevelB w="432614" h="432614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F795201B-BC64-4287-91A4-CF9A01BA4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375" y="2297501"/>
                <a:ext cx="810491" cy="845729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B28CE404-50CD-4BE4-8570-726D54A1CC16}"/>
                  </a:ext>
                </a:extLst>
              </p:cNvPr>
              <p:cNvSpPr/>
              <p:nvPr/>
            </p:nvSpPr>
            <p:spPr>
              <a:xfrm>
                <a:off x="8687700" y="4911596"/>
                <a:ext cx="810491" cy="84572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32613" h="432613"/>
                <a:bevelB w="432613" h="432613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B28CE404-50CD-4BE4-8570-726D54A1CC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7700" y="4911596"/>
                <a:ext cx="810491" cy="84572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6" name="Oval 195">
            <a:extLst>
              <a:ext uri="{FF2B5EF4-FFF2-40B4-BE49-F238E27FC236}">
                <a16:creationId xmlns:a16="http://schemas.microsoft.com/office/drawing/2014/main" id="{9C959186-DB25-49DF-810C-6FDCD122CC39}"/>
              </a:ext>
            </a:extLst>
          </p:cNvPr>
          <p:cNvSpPr/>
          <p:nvPr/>
        </p:nvSpPr>
        <p:spPr>
          <a:xfrm>
            <a:off x="6079720" y="5010043"/>
            <a:ext cx="716146" cy="747282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382256" h="382256"/>
            <a:bevelB w="382256" h="382256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rgbClr val="002060"/>
                </a:solidFill>
              </a:rPr>
              <a:t>-q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75A325-2BA8-44DA-B6C9-81A7CC72184D}"/>
              </a:ext>
            </a:extLst>
          </p:cNvPr>
          <p:cNvGrpSpPr/>
          <p:nvPr/>
        </p:nvGrpSpPr>
        <p:grpSpPr>
          <a:xfrm>
            <a:off x="9125666" y="2229521"/>
            <a:ext cx="2139435" cy="447604"/>
            <a:chOff x="9125666" y="2229521"/>
            <a:chExt cx="2139435" cy="447604"/>
          </a:xfrm>
        </p:grpSpPr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30E4CD06-0D59-4284-BF16-4E4BB45628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25666" y="2653275"/>
              <a:ext cx="1878819" cy="2385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715117" h="715117"/>
              <a:bevelB w="715117" h="715117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0B1175B8-2368-4457-BF1D-53C1D3DD109C}"/>
                    </a:ext>
                  </a:extLst>
                </p:cNvPr>
                <p:cNvSpPr/>
                <p:nvPr/>
              </p:nvSpPr>
              <p:spPr>
                <a:xfrm>
                  <a:off x="10755090" y="2229521"/>
                  <a:ext cx="5100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0B1175B8-2368-4457-BF1D-53C1D3DD10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5090" y="2229521"/>
                  <a:ext cx="5100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1A8376-B7FC-4D64-ADCD-AD48954F9C02}"/>
              </a:ext>
            </a:extLst>
          </p:cNvPr>
          <p:cNvGrpSpPr/>
          <p:nvPr/>
        </p:nvGrpSpPr>
        <p:grpSpPr>
          <a:xfrm>
            <a:off x="8600415" y="829994"/>
            <a:ext cx="519629" cy="1857799"/>
            <a:chOff x="8600415" y="829994"/>
            <a:chExt cx="519629" cy="1857799"/>
          </a:xfrm>
        </p:grpSpPr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E26B17CA-A6D0-41B7-8D55-A51956C045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2941" y="829994"/>
              <a:ext cx="0" cy="185779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950316" h="950316"/>
              <a:bevelB w="950316" h="950316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2F7BD073-913E-4E9A-9587-75FC95B7F19C}"/>
                    </a:ext>
                  </a:extLst>
                </p:cNvPr>
                <p:cNvSpPr/>
                <p:nvPr/>
              </p:nvSpPr>
              <p:spPr>
                <a:xfrm>
                  <a:off x="8600415" y="874770"/>
                  <a:ext cx="51962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2F7BD073-913E-4E9A-9587-75FC95B7F1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0415" y="874770"/>
                  <a:ext cx="51962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EF1BE2-6B0A-4873-B021-E5FCF0E713FB}"/>
              </a:ext>
            </a:extLst>
          </p:cNvPr>
          <p:cNvGrpSpPr/>
          <p:nvPr/>
        </p:nvGrpSpPr>
        <p:grpSpPr>
          <a:xfrm>
            <a:off x="7909578" y="2696515"/>
            <a:ext cx="1192109" cy="1223408"/>
            <a:chOff x="7909578" y="2696515"/>
            <a:chExt cx="1192109" cy="1223408"/>
          </a:xfrm>
        </p:grpSpPr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D4B1308D-F67B-44AA-9364-DDB652E60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09578" y="2696515"/>
              <a:ext cx="1192109" cy="1223408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645121" h="645121"/>
              <a:bevelB w="645121" h="645121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F86B53-A0E4-4E9E-9D84-98EFD2047745}"/>
                    </a:ext>
                  </a:extLst>
                </p:cNvPr>
                <p:cNvSpPr/>
                <p:nvPr/>
              </p:nvSpPr>
              <p:spPr>
                <a:xfrm>
                  <a:off x="7909578" y="2938887"/>
                  <a:ext cx="4827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F86B53-A0E4-4E9E-9D84-98EFD20477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9578" y="2938887"/>
                  <a:ext cx="482761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3DAD569-20D9-4387-9471-BB30A178E116}"/>
              </a:ext>
            </a:extLst>
          </p:cNvPr>
          <p:cNvGrpSpPr/>
          <p:nvPr/>
        </p:nvGrpSpPr>
        <p:grpSpPr>
          <a:xfrm>
            <a:off x="9125666" y="1220463"/>
            <a:ext cx="1794387" cy="1456662"/>
            <a:chOff x="9125666" y="1220463"/>
            <a:chExt cx="1794387" cy="1456662"/>
          </a:xfrm>
        </p:grpSpPr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D6BBAEFC-2C30-498E-AAC3-6ACAE5F2F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25666" y="1220463"/>
              <a:ext cx="1453239" cy="145666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660118" h="660118"/>
              <a:bevelB w="660118" h="660118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0E75E4E-A892-4A4A-AF44-259AAAAE22C7}"/>
                    </a:ext>
                  </a:extLst>
                </p:cNvPr>
                <p:cNvSpPr/>
                <p:nvPr/>
              </p:nvSpPr>
              <p:spPr>
                <a:xfrm>
                  <a:off x="10288213" y="1426737"/>
                  <a:ext cx="63184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0E75E4E-A892-4A4A-AF44-259AAAAE22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8213" y="1426737"/>
                  <a:ext cx="631840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CF61C57-7CB2-4378-BAF2-E3179896CBE7}"/>
              </a:ext>
            </a:extLst>
          </p:cNvPr>
          <p:cNvSpPr/>
          <p:nvPr/>
        </p:nvSpPr>
        <p:spPr>
          <a:xfrm>
            <a:off x="1102944" y="953697"/>
            <a:ext cx="3811884" cy="40977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Two equal charges </a:t>
            </a:r>
            <a:r>
              <a:rPr lang="en-IN" sz="2400" b="1" dirty="0" err="1">
                <a:solidFill>
                  <a:srgbClr val="002060"/>
                </a:solidFill>
              </a:rPr>
              <a:t>2q</a:t>
            </a:r>
            <a:r>
              <a:rPr lang="en-IN" sz="2400" b="1" dirty="0">
                <a:solidFill>
                  <a:srgbClr val="002060"/>
                </a:solidFill>
              </a:rPr>
              <a:t> are placed at </a:t>
            </a:r>
            <a:r>
              <a:rPr lang="en-IN" sz="2400" b="1" dirty="0" err="1">
                <a:solidFill>
                  <a:srgbClr val="002060"/>
                </a:solidFill>
              </a:rPr>
              <a:t>oppsite</a:t>
            </a:r>
            <a:r>
              <a:rPr lang="en-IN" sz="2400" b="1" dirty="0">
                <a:solidFill>
                  <a:srgbClr val="002060"/>
                </a:solidFill>
              </a:rPr>
              <a:t> corners of a square of side a. A third charge –q is placed at 3</a:t>
            </a:r>
            <a:r>
              <a:rPr lang="en-IN" sz="2400" b="1" baseline="30000" dirty="0">
                <a:solidFill>
                  <a:srgbClr val="002060"/>
                </a:solidFill>
              </a:rPr>
              <a:t>rd</a:t>
            </a:r>
            <a:r>
              <a:rPr lang="en-IN" sz="2400" b="1" dirty="0">
                <a:solidFill>
                  <a:srgbClr val="002060"/>
                </a:solidFill>
              </a:rPr>
              <a:t> </a:t>
            </a:r>
            <a:r>
              <a:rPr lang="en-IN" sz="2400" b="1" dirty="0" err="1">
                <a:solidFill>
                  <a:srgbClr val="002060"/>
                </a:solidFill>
              </a:rPr>
              <a:t>corner.Find</a:t>
            </a:r>
            <a:r>
              <a:rPr lang="en-IN" sz="2400" b="1" dirty="0">
                <a:solidFill>
                  <a:srgbClr val="002060"/>
                </a:solidFill>
              </a:rPr>
              <a:t> the electric field at 4</a:t>
            </a:r>
            <a:r>
              <a:rPr lang="en-IN" sz="2400" b="1" baseline="30000" dirty="0">
                <a:solidFill>
                  <a:srgbClr val="002060"/>
                </a:solidFill>
              </a:rPr>
              <a:t>th</a:t>
            </a:r>
            <a:r>
              <a:rPr lang="en-IN" sz="2400" b="1" dirty="0">
                <a:solidFill>
                  <a:srgbClr val="002060"/>
                </a:solidFill>
              </a:rPr>
              <a:t> corner.</a:t>
            </a:r>
          </a:p>
        </p:txBody>
      </p:sp>
    </p:spTree>
    <p:extLst>
      <p:ext uri="{BB962C8B-B14F-4D97-AF65-F5344CB8AC3E}">
        <p14:creationId xmlns:p14="http://schemas.microsoft.com/office/powerpoint/2010/main" val="428355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 animBg="1"/>
      <p:bldP spid="1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232">
            <a:extLst>
              <a:ext uri="{FF2B5EF4-FFF2-40B4-BE49-F238E27FC236}">
                <a16:creationId xmlns:a16="http://schemas.microsoft.com/office/drawing/2014/main" id="{76D33F5E-9383-4FC7-B407-B276688D8938}"/>
              </a:ext>
            </a:extLst>
          </p:cNvPr>
          <p:cNvSpPr/>
          <p:nvPr/>
        </p:nvSpPr>
        <p:spPr>
          <a:xfrm>
            <a:off x="6322055" y="2632183"/>
            <a:ext cx="2776554" cy="263467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FF12E1B4-7FA9-468C-9732-EA0E70778B96}"/>
              </a:ext>
            </a:extLst>
          </p:cNvPr>
          <p:cNvSpPr txBox="1"/>
          <p:nvPr/>
        </p:nvSpPr>
        <p:spPr>
          <a:xfrm>
            <a:off x="8938892" y="233765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P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13F7D275-345E-492E-9340-69BC5A73D1E4}"/>
              </a:ext>
            </a:extLst>
          </p:cNvPr>
          <p:cNvSpPr txBox="1"/>
          <p:nvPr/>
        </p:nvSpPr>
        <p:spPr>
          <a:xfrm>
            <a:off x="7589572" y="232426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1071CDA1-8433-4060-B0B4-29B64F3B0793}"/>
              </a:ext>
            </a:extLst>
          </p:cNvPr>
          <p:cNvSpPr txBox="1"/>
          <p:nvPr/>
        </p:nvSpPr>
        <p:spPr>
          <a:xfrm>
            <a:off x="6082522" y="386772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6DB253B1-F676-4B55-A528-DE1D6744A6C7}"/>
              </a:ext>
            </a:extLst>
          </p:cNvPr>
          <p:cNvSpPr txBox="1"/>
          <p:nvPr/>
        </p:nvSpPr>
        <p:spPr>
          <a:xfrm>
            <a:off x="7720204" y="533446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F019800-0F9F-4EE7-862B-FEDFB1ED6C97}"/>
              </a:ext>
            </a:extLst>
          </p:cNvPr>
          <p:cNvSpPr txBox="1"/>
          <p:nvPr/>
        </p:nvSpPr>
        <p:spPr>
          <a:xfrm>
            <a:off x="9092941" y="385419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E64A1546-5E8E-459F-B8BF-CAE9220DD795}"/>
              </a:ext>
            </a:extLst>
          </p:cNvPr>
          <p:cNvSpPr txBox="1"/>
          <p:nvPr/>
        </p:nvSpPr>
        <p:spPr>
          <a:xfrm>
            <a:off x="5849511" y="237815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A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207C7A4C-FDCE-4093-8788-8EDB500F9317}"/>
              </a:ext>
            </a:extLst>
          </p:cNvPr>
          <p:cNvSpPr txBox="1"/>
          <p:nvPr/>
        </p:nvSpPr>
        <p:spPr>
          <a:xfrm>
            <a:off x="9310379" y="5266854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B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0A8D313D-4B52-48FB-90AD-61A1400A11C0}"/>
              </a:ext>
            </a:extLst>
          </p:cNvPr>
          <p:cNvSpPr txBox="1"/>
          <p:nvPr/>
        </p:nvSpPr>
        <p:spPr>
          <a:xfrm>
            <a:off x="5928473" y="533446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AFD910F-F8B0-408E-8140-A171D2FD4F59}"/>
                  </a:ext>
                </a:extLst>
              </p:cNvPr>
              <p:cNvSpPr/>
              <p:nvPr/>
            </p:nvSpPr>
            <p:spPr>
              <a:xfrm>
                <a:off x="2002075" y="2258696"/>
                <a:ext cx="2627290" cy="3734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𝒄𝒑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AFD910F-F8B0-408E-8140-A171D2FD4F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075" y="2258696"/>
                <a:ext cx="2627290" cy="373487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D2D05AC-B54F-47BE-931A-597C0EEFEB3C}"/>
                  </a:ext>
                </a:extLst>
              </p:cNvPr>
              <p:cNvSpPr/>
              <p:nvPr/>
            </p:nvSpPr>
            <p:spPr>
              <a:xfrm>
                <a:off x="1931831" y="2829119"/>
                <a:ext cx="2627290" cy="3734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𝒄𝒑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D2D05AC-B54F-47BE-931A-597C0EEFEB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31" y="2829119"/>
                <a:ext cx="2627290" cy="373487"/>
              </a:xfrm>
              <a:prstGeom prst="rect">
                <a:avLst/>
              </a:prstGeom>
              <a:blipFill>
                <a:blip r:embed="rId4"/>
                <a:stretch>
                  <a:fillRect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F9035ED-FA64-459B-A354-1D53D120EDDE}"/>
                  </a:ext>
                </a:extLst>
              </p:cNvPr>
              <p:cNvSpPr/>
              <p:nvPr/>
            </p:nvSpPr>
            <p:spPr>
              <a:xfrm>
                <a:off x="1931831" y="3655394"/>
                <a:ext cx="2627290" cy="3734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𝒄𝒑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IN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F9035ED-FA64-459B-A354-1D53D120ED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31" y="3655394"/>
                <a:ext cx="2627290" cy="373487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3BE2393E-8AFF-4D93-911A-AC4A3A19387D}"/>
              </a:ext>
            </a:extLst>
          </p:cNvPr>
          <p:cNvGrpSpPr/>
          <p:nvPr/>
        </p:nvGrpSpPr>
        <p:grpSpPr>
          <a:xfrm>
            <a:off x="6390620" y="2720366"/>
            <a:ext cx="2702325" cy="2546488"/>
            <a:chOff x="6390620" y="2720366"/>
            <a:chExt cx="2702325" cy="2546488"/>
          </a:xfrm>
        </p:grpSpPr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B4CEECA7-EC9C-4821-AB61-70D952D7C6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0620" y="2720366"/>
              <a:ext cx="2702325" cy="2546488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20415E4-2269-4780-9843-DFBF0BD3F27E}"/>
                    </a:ext>
                  </a:extLst>
                </p:cNvPr>
                <p:cNvSpPr/>
                <p:nvPr/>
              </p:nvSpPr>
              <p:spPr>
                <a:xfrm rot="18536763">
                  <a:off x="7254722" y="3605040"/>
                  <a:ext cx="720967" cy="4019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20415E4-2269-4780-9843-DFBF0BD3F2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36763">
                  <a:off x="7254722" y="3605040"/>
                  <a:ext cx="720967" cy="40197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61708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D02206C-2027-4CBD-AA6C-6E11C36774AB}"/>
              </a:ext>
            </a:extLst>
          </p:cNvPr>
          <p:cNvGrpSpPr/>
          <p:nvPr/>
        </p:nvGrpSpPr>
        <p:grpSpPr>
          <a:xfrm>
            <a:off x="5620163" y="2258012"/>
            <a:ext cx="4384005" cy="3317970"/>
            <a:chOff x="5628902" y="2324267"/>
            <a:chExt cx="4384005" cy="331797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3AB58D-6861-4C5F-AB3D-CD3E2CC9BD3D}"/>
                </a:ext>
              </a:extLst>
            </p:cNvPr>
            <p:cNvGrpSpPr/>
            <p:nvPr/>
          </p:nvGrpSpPr>
          <p:grpSpPr>
            <a:xfrm>
              <a:off x="6082522" y="2324267"/>
              <a:ext cx="3283251" cy="3317970"/>
              <a:chOff x="6082522" y="2324267"/>
              <a:chExt cx="3283251" cy="3317970"/>
            </a:xfrm>
          </p:grpSpPr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76D33F5E-9383-4FC7-B407-B276688D8938}"/>
                  </a:ext>
                </a:extLst>
              </p:cNvPr>
              <p:cNvSpPr/>
              <p:nvPr/>
            </p:nvSpPr>
            <p:spPr>
              <a:xfrm>
                <a:off x="6333872" y="2720365"/>
                <a:ext cx="2776554" cy="2634671"/>
              </a:xfrm>
              <a:prstGeom prst="rect">
                <a:avLst/>
              </a:pr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13F7D275-345E-492E-9340-69BC5A73D1E4}"/>
                  </a:ext>
                </a:extLst>
              </p:cNvPr>
              <p:cNvSpPr txBox="1"/>
              <p:nvPr/>
            </p:nvSpPr>
            <p:spPr>
              <a:xfrm>
                <a:off x="7589572" y="2324267"/>
                <a:ext cx="2728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400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1071CDA1-8433-4060-B0B4-29B64F3B0793}"/>
                  </a:ext>
                </a:extLst>
              </p:cNvPr>
              <p:cNvSpPr txBox="1"/>
              <p:nvPr/>
            </p:nvSpPr>
            <p:spPr>
              <a:xfrm>
                <a:off x="6082522" y="3867722"/>
                <a:ext cx="2728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400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6DB253B1-F676-4B55-A528-DE1D6744A6C7}"/>
                  </a:ext>
                </a:extLst>
              </p:cNvPr>
              <p:cNvSpPr txBox="1"/>
              <p:nvPr/>
            </p:nvSpPr>
            <p:spPr>
              <a:xfrm>
                <a:off x="7720204" y="5334460"/>
                <a:ext cx="2728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400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AF019800-0F9F-4EE7-862B-FEDFB1ED6C97}"/>
                  </a:ext>
                </a:extLst>
              </p:cNvPr>
              <p:cNvSpPr txBox="1"/>
              <p:nvPr/>
            </p:nvSpPr>
            <p:spPr>
              <a:xfrm>
                <a:off x="9092941" y="3854196"/>
                <a:ext cx="2728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400" b="1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</p:grp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2AD4630-FF00-4475-9D00-FDCBB3C2CBC5}"/>
                </a:ext>
              </a:extLst>
            </p:cNvPr>
            <p:cNvSpPr/>
            <p:nvPr/>
          </p:nvSpPr>
          <p:spPr>
            <a:xfrm>
              <a:off x="8975766" y="2576239"/>
              <a:ext cx="269320" cy="2476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9228" h="59228"/>
              <a:bevelB w="59228" h="59228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b="1" dirty="0">
                <a:solidFill>
                  <a:srgbClr val="002060"/>
                </a:solidFill>
                <a:highlight>
                  <a:srgbClr val="800000"/>
                </a:highlight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FF12E1B4-7FA9-468C-9732-EA0E70778B96}"/>
                </a:ext>
              </a:extLst>
            </p:cNvPr>
            <p:cNvSpPr txBox="1"/>
            <p:nvPr/>
          </p:nvSpPr>
          <p:spPr>
            <a:xfrm>
              <a:off x="8655760" y="2340177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b="1" dirty="0">
                  <a:solidFill>
                    <a:srgbClr val="002060"/>
                  </a:solidFill>
                </a:rPr>
                <a:t>P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E64A1546-5E8E-459F-B8BF-CAE9220DD795}"/>
                </a:ext>
              </a:extLst>
            </p:cNvPr>
            <p:cNvSpPr txBox="1"/>
            <p:nvPr/>
          </p:nvSpPr>
          <p:spPr>
            <a:xfrm>
              <a:off x="5628902" y="2817887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b="1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207C7A4C-FDCE-4093-8788-8EDB500F9317}"/>
                </a:ext>
              </a:extLst>
            </p:cNvPr>
            <p:cNvSpPr txBox="1"/>
            <p:nvPr/>
          </p:nvSpPr>
          <p:spPr>
            <a:xfrm>
              <a:off x="9727251" y="5266854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b="1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0A8D313D-4B52-48FB-90AD-61A1400A11C0}"/>
                </a:ext>
              </a:extLst>
            </p:cNvPr>
            <p:cNvSpPr txBox="1"/>
            <p:nvPr/>
          </p:nvSpPr>
          <p:spPr>
            <a:xfrm>
              <a:off x="5697592" y="5333638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400" b="1" dirty="0">
                  <a:solidFill>
                    <a:srgbClr val="002060"/>
                  </a:solidFill>
                </a:rPr>
                <a:t>C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F795201B-BC64-4287-91A4-CF9A01BA4C78}"/>
                  </a:ext>
                </a:extLst>
              </p:cNvPr>
              <p:cNvSpPr/>
              <p:nvPr/>
            </p:nvSpPr>
            <p:spPr>
              <a:xfrm>
                <a:off x="5985375" y="2297501"/>
                <a:ext cx="810491" cy="84572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32614" h="432614"/>
                <a:bevelB w="432614" h="432614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F795201B-BC64-4287-91A4-CF9A01BA4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375" y="2297501"/>
                <a:ext cx="810491" cy="845729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B28CE404-50CD-4BE4-8570-726D54A1CC16}"/>
                  </a:ext>
                </a:extLst>
              </p:cNvPr>
              <p:cNvSpPr/>
              <p:nvPr/>
            </p:nvSpPr>
            <p:spPr>
              <a:xfrm>
                <a:off x="8687700" y="4911596"/>
                <a:ext cx="810491" cy="84572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32613" h="432613"/>
                <a:bevelB w="432613" h="432613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16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B28CE404-50CD-4BE4-8570-726D54A1CC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7700" y="4911596"/>
                <a:ext cx="810491" cy="84572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6" name="Oval 195">
            <a:extLst>
              <a:ext uri="{FF2B5EF4-FFF2-40B4-BE49-F238E27FC236}">
                <a16:creationId xmlns:a16="http://schemas.microsoft.com/office/drawing/2014/main" id="{9C959186-DB25-49DF-810C-6FDCD122CC39}"/>
              </a:ext>
            </a:extLst>
          </p:cNvPr>
          <p:cNvSpPr/>
          <p:nvPr/>
        </p:nvSpPr>
        <p:spPr>
          <a:xfrm>
            <a:off x="6079720" y="5010043"/>
            <a:ext cx="716146" cy="747282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382256" h="382256"/>
            <a:bevelB w="382256" h="382256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rgbClr val="002060"/>
                </a:solidFill>
              </a:rPr>
              <a:t>-q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75A325-2BA8-44DA-B6C9-81A7CC72184D}"/>
              </a:ext>
            </a:extLst>
          </p:cNvPr>
          <p:cNvGrpSpPr/>
          <p:nvPr/>
        </p:nvGrpSpPr>
        <p:grpSpPr>
          <a:xfrm>
            <a:off x="9125666" y="2229521"/>
            <a:ext cx="2065184" cy="447604"/>
            <a:chOff x="9125666" y="2229521"/>
            <a:chExt cx="2065184" cy="447604"/>
          </a:xfrm>
        </p:grpSpPr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30E4CD06-0D59-4284-BF16-4E4BB45628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25666" y="2653275"/>
              <a:ext cx="1878819" cy="2385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715117" h="715117"/>
              <a:bevelB w="715117" h="715117"/>
            </a:sp3d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0B1175B8-2368-4457-BF1D-53C1D3DD109C}"/>
                    </a:ext>
                  </a:extLst>
                </p:cNvPr>
                <p:cNvSpPr/>
                <p:nvPr/>
              </p:nvSpPr>
              <p:spPr>
                <a:xfrm>
                  <a:off x="10755090" y="2229521"/>
                  <a:ext cx="435760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1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0B1175B8-2368-4457-BF1D-53C1D3DD10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5090" y="2229521"/>
                  <a:ext cx="435760" cy="30777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1A8376-B7FC-4D64-ADCD-AD48954F9C02}"/>
              </a:ext>
            </a:extLst>
          </p:cNvPr>
          <p:cNvGrpSpPr/>
          <p:nvPr/>
        </p:nvGrpSpPr>
        <p:grpSpPr>
          <a:xfrm>
            <a:off x="8673300" y="829994"/>
            <a:ext cx="443776" cy="1857799"/>
            <a:chOff x="8673300" y="829994"/>
            <a:chExt cx="443776" cy="1857799"/>
          </a:xfrm>
        </p:grpSpPr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E26B17CA-A6D0-41B7-8D55-A51956C045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2941" y="829994"/>
              <a:ext cx="0" cy="185779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950316" h="950316"/>
              <a:bevelB w="950316" h="950316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2F7BD073-913E-4E9A-9587-75FC95B7F19C}"/>
                    </a:ext>
                  </a:extLst>
                </p:cNvPr>
                <p:cNvSpPr/>
                <p:nvPr/>
              </p:nvSpPr>
              <p:spPr>
                <a:xfrm>
                  <a:off x="8673300" y="1410972"/>
                  <a:ext cx="44377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1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2F7BD073-913E-4E9A-9587-75FC95B7F1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3300" y="1410972"/>
                  <a:ext cx="443776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EF1BE2-6B0A-4873-B021-E5FCF0E713FB}"/>
              </a:ext>
            </a:extLst>
          </p:cNvPr>
          <p:cNvGrpSpPr/>
          <p:nvPr/>
        </p:nvGrpSpPr>
        <p:grpSpPr>
          <a:xfrm>
            <a:off x="7909578" y="2696515"/>
            <a:ext cx="1192109" cy="1223408"/>
            <a:chOff x="7909578" y="2696515"/>
            <a:chExt cx="1192109" cy="1223408"/>
          </a:xfrm>
        </p:grpSpPr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D4B1308D-F67B-44AA-9364-DDB652E60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09578" y="2696515"/>
              <a:ext cx="1192109" cy="1223408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645121" h="645121"/>
              <a:bevelB w="645121" h="645121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F86B53-A0E4-4E9E-9D84-98EFD2047745}"/>
                    </a:ext>
                  </a:extLst>
                </p:cNvPr>
                <p:cNvSpPr/>
                <p:nvPr/>
              </p:nvSpPr>
              <p:spPr>
                <a:xfrm>
                  <a:off x="7909578" y="2938887"/>
                  <a:ext cx="41492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1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</m:sSub>
                      </m:oMath>
                    </m:oMathPara>
                  </a14:m>
                  <a:endParaRPr lang="en-IN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2F86B53-A0E4-4E9E-9D84-98EFD20477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9578" y="2938887"/>
                  <a:ext cx="414921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3DAD569-20D9-4387-9471-BB30A178E116}"/>
              </a:ext>
            </a:extLst>
          </p:cNvPr>
          <p:cNvGrpSpPr/>
          <p:nvPr/>
        </p:nvGrpSpPr>
        <p:grpSpPr>
          <a:xfrm>
            <a:off x="9125666" y="1220463"/>
            <a:ext cx="1692885" cy="1456662"/>
            <a:chOff x="9125666" y="1220463"/>
            <a:chExt cx="1692885" cy="1456662"/>
          </a:xfrm>
        </p:grpSpPr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D6BBAEFC-2C30-498E-AAC3-6ACAE5F2F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25666" y="1220463"/>
              <a:ext cx="1453239" cy="145666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w="660118" h="660118"/>
              <a:bevelB w="660118" h="660118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0E75E4E-A892-4A4A-AF44-259AAAAE22C7}"/>
                    </a:ext>
                  </a:extLst>
                </p:cNvPr>
                <p:cNvSpPr/>
                <p:nvPr/>
              </p:nvSpPr>
              <p:spPr>
                <a:xfrm>
                  <a:off x="10288213" y="1426737"/>
                  <a:ext cx="53033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1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sz="1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60E75E4E-A892-4A4A-AF44-259AAAAE22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8213" y="1426737"/>
                  <a:ext cx="530338" cy="3077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907540-63C8-4770-9E07-11A115D891B5}"/>
              </a:ext>
            </a:extLst>
          </p:cNvPr>
          <p:cNvGrpSpPr/>
          <p:nvPr/>
        </p:nvGrpSpPr>
        <p:grpSpPr>
          <a:xfrm>
            <a:off x="6475431" y="2720366"/>
            <a:ext cx="2702325" cy="2546488"/>
            <a:chOff x="6390620" y="2720366"/>
            <a:chExt cx="2702325" cy="2546488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DFC475A-F009-4839-A3CB-56D2F3BDBE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0620" y="2720366"/>
              <a:ext cx="2702325" cy="2546488"/>
            </a:xfrm>
            <a:prstGeom prst="line">
              <a:avLst/>
            </a:prstGeom>
            <a:ln w="381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40822FF-CDDB-4E5A-ACA5-6006CB067C4C}"/>
                    </a:ext>
                  </a:extLst>
                </p:cNvPr>
                <p:cNvSpPr/>
                <p:nvPr/>
              </p:nvSpPr>
              <p:spPr>
                <a:xfrm rot="18536763">
                  <a:off x="7314033" y="3639440"/>
                  <a:ext cx="602344" cy="3331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I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sz="1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  <m:r>
                          <a:rPr lang="en-I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40822FF-CDDB-4E5A-ACA5-6006CB067C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536763">
                  <a:off x="7314033" y="3639440"/>
                  <a:ext cx="602344" cy="33316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3FFBC47-DAAB-440E-888E-5CE2426BE187}"/>
                  </a:ext>
                </a:extLst>
              </p:cNvPr>
              <p:cNvSpPr/>
              <p:nvPr/>
            </p:nvSpPr>
            <p:spPr>
              <a:xfrm>
                <a:off x="887553" y="696296"/>
                <a:ext cx="1892217" cy="678259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3FFBC47-DAAB-440E-888E-5CE2426BE1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53" y="696296"/>
                <a:ext cx="1892217" cy="6782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5CD04E-7306-42DF-9663-E4C228320BF5}"/>
                  </a:ext>
                </a:extLst>
              </p:cNvPr>
              <p:cNvSpPr/>
              <p:nvPr/>
            </p:nvSpPr>
            <p:spPr>
              <a:xfrm>
                <a:off x="2957144" y="677626"/>
                <a:ext cx="1890796" cy="678259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m:rPr>
                              <m:sty m:val="p"/>
                            </m:rPr>
                            <a:rPr lang="ml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5CD04E-7306-42DF-9663-E4C228320B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144" y="677626"/>
                <a:ext cx="1890796" cy="67825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5E8C74F-5C29-4AA1-B484-C04EFD23F1A2}"/>
                  </a:ext>
                </a:extLst>
              </p:cNvPr>
              <p:cNvSpPr/>
              <p:nvPr/>
            </p:nvSpPr>
            <p:spPr>
              <a:xfrm>
                <a:off x="4880664" y="670379"/>
                <a:ext cx="1915201" cy="678259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m:rPr>
                              <m:sty m:val="p"/>
                            </m:rPr>
                            <a:rPr lang="ml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5E8C74F-5C29-4AA1-B484-C04EFD23F1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664" y="670379"/>
                <a:ext cx="1915201" cy="67825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A71A611-2725-4006-80F9-CF97A4183D37}"/>
                  </a:ext>
                </a:extLst>
              </p:cNvPr>
              <p:cNvSpPr/>
              <p:nvPr/>
            </p:nvSpPr>
            <p:spPr>
              <a:xfrm>
                <a:off x="887553" y="1266855"/>
                <a:ext cx="5239276" cy="10675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𝑨𝑩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  <m:sup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  <m:sup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𝑪𝒐𝒔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rad>
                  </m:oMath>
                </a14:m>
                <a:r>
                  <a:rPr lang="en-IN" b="1" dirty="0">
                    <a:solidFill>
                      <a:srgbClr val="002060"/>
                    </a:solidFill>
                  </a:rPr>
                  <a:t> 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sSubSup>
                          <m:sSubSup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  <m:sup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e>
                    </m:rad>
                    <m:r>
                      <a:rPr lang="en-IN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A71A611-2725-4006-80F9-CF97A4183D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53" y="1266855"/>
                <a:ext cx="5239276" cy="106757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8460F63-7196-425E-9342-56E0F766F04E}"/>
                  </a:ext>
                </a:extLst>
              </p:cNvPr>
              <p:cNvSpPr/>
              <p:nvPr/>
            </p:nvSpPr>
            <p:spPr>
              <a:xfrm>
                <a:off x="255542" y="2998279"/>
                <a:ext cx="5653764" cy="106757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𝝓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𝒕𝒂</m:t>
                    </m:r>
                    <m:sSup>
                      <m:sSup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sub>
                            </m:s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𝒔𝒊𝒏</m:t>
                            </m:r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sub>
                            </m:s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sub>
                            </m:s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𝒄𝒐𝒔</m:t>
                            </m:r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den>
                        </m:f>
                      </m:e>
                    </m:d>
                    <m:r>
                      <a:rPr lang="en-IN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𝒕𝒂</m:t>
                    </m:r>
                    <m:sSup>
                      <m:sSupPr>
                        <m:ctrlP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1" i="0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𝐄</m:t>
                                </m:r>
                              </m:e>
                              <m:sub>
                                <m:r>
                                  <a:rPr lang="en-IN" b="1" i="0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𝐀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1" i="0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𝐄</m:t>
                                </m:r>
                              </m:e>
                              <m:sub>
                                <m:r>
                                  <a:rPr lang="en-IN" b="1" i="0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IN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sSup>
                      <m:sSup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I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IN" b="1" dirty="0">
                    <a:solidFill>
                      <a:srgbClr val="002060"/>
                    </a:solidFill>
                  </a:rPr>
                  <a:t> </a:t>
                </a:r>
              </a:p>
              <a:p>
                <a:pPr algn="ctr"/>
                <a:endParaRPr lang="en-IN" b="1" dirty="0">
                  <a:solidFill>
                    <a:srgbClr val="002060"/>
                  </a:solidFill>
                </a:endParaRPr>
              </a:p>
              <a:p>
                <a:pPr algn="ctr"/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8460F63-7196-425E-9342-56E0F766F0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42" y="2998279"/>
                <a:ext cx="5653764" cy="106757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1">
            <a:extLst>
              <a:ext uri="{FF2B5EF4-FFF2-40B4-BE49-F238E27FC236}">
                <a16:creationId xmlns:a16="http://schemas.microsoft.com/office/drawing/2014/main" id="{18D75ED1-DA83-4F58-9D6A-E73732E44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6999"/>
            <a:ext cx="142673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th-italic"/>
              </a:rPr>
              <a:t>ϕ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=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th-italic"/>
              </a:rPr>
              <a:t>tan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−1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(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th-italic"/>
              </a:rPr>
              <a:t>Qsin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Θ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th-italic"/>
              </a:rPr>
              <a:t>P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+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th-italic"/>
              </a:rPr>
              <a:t>Qcos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Θ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MathJax_Main"/>
              </a:rPr>
              <a:t>)</a:t>
            </a: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DD5A2AB-7B65-4499-83DC-9AF6A1789C5D}"/>
                  </a:ext>
                </a:extLst>
              </p:cNvPr>
              <p:cNvSpPr/>
              <p:nvPr/>
            </p:nvSpPr>
            <p:spPr>
              <a:xfrm>
                <a:off x="-5053" y="2283609"/>
                <a:ext cx="4212277" cy="678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IN" b="0" dirty="0">
                    <a:solidFill>
                      <a:srgbClr val="002060"/>
                    </a:solidFill>
                  </a:rPr>
                  <a:t>Or,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𝑨𝑩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=√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sSup>
                          <m:sSup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DD5A2AB-7B65-4499-83DC-9AF6A1789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53" y="2283609"/>
                <a:ext cx="4212277" cy="67825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D03ACB6-0874-47EA-94A7-B4E553B15FF6}"/>
                  </a:ext>
                </a:extLst>
              </p:cNvPr>
              <p:cNvSpPr/>
              <p:nvPr/>
            </p:nvSpPr>
            <p:spPr>
              <a:xfrm>
                <a:off x="6941957" y="638971"/>
                <a:ext cx="2025065" cy="678259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m:rPr>
                              <m:sty m:val="p"/>
                            </m:rPr>
                            <a:rPr lang="ml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  <m:r>
                            <a:rPr lang="ml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D03ACB6-0874-47EA-94A7-B4E553B15F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957" y="638971"/>
                <a:ext cx="2025065" cy="67825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348C65D-00E6-4B5E-9BAA-CDE0F3248A5D}"/>
                  </a:ext>
                </a:extLst>
              </p:cNvPr>
              <p:cNvSpPr/>
              <p:nvPr/>
            </p:nvSpPr>
            <p:spPr>
              <a:xfrm>
                <a:off x="255542" y="4227133"/>
                <a:ext cx="4212277" cy="678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𝐴𝐵𝐶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√</m:t>
                    </m:r>
                    <m:r>
                      <a:rPr lang="en-I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sSup>
                          <m:sSup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b="1" dirty="0">
                    <a:solidFill>
                      <a:srgbClr val="002060"/>
                    </a:solidFill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num>
                      <m:den>
                        <m:sSup>
                          <m:sSup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348C65D-00E6-4B5E-9BAA-CDE0F3248A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42" y="4227133"/>
                <a:ext cx="4212277" cy="67825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CED6AC4-8791-4530-B1DC-D9C17CA1E787}"/>
                  </a:ext>
                </a:extLst>
              </p:cNvPr>
              <p:cNvSpPr/>
              <p:nvPr/>
            </p:nvSpPr>
            <p:spPr>
              <a:xfrm>
                <a:off x="887265" y="3735257"/>
                <a:ext cx="18925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𝐴𝐵𝐶</m:t>
                          </m:r>
                        </m:sub>
                      </m:sSub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CED6AC4-8791-4530-B1DC-D9C17CA1E7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65" y="3735257"/>
                <a:ext cx="189250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71A3B38-D6D8-47E6-B015-8F6BF7BDE68E}"/>
                  </a:ext>
                </a:extLst>
              </p:cNvPr>
              <p:cNvSpPr/>
              <p:nvPr/>
            </p:nvSpPr>
            <p:spPr>
              <a:xfrm>
                <a:off x="116729" y="4995330"/>
                <a:ext cx="4212277" cy="6782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𝐴𝐵𝐶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d>
                      <m:d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</m:e>
                    </m:d>
                    <m:d>
                      <m:d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IN" b="1" dirty="0">
                    <a:solidFill>
                      <a:srgbClr val="002060"/>
                    </a:solidFill>
                  </a:rPr>
                  <a:t> </a:t>
                </a:r>
              </a:p>
              <a:p>
                <a:pPr algn="ctr"/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71A3B38-D6D8-47E6-B015-8F6BF7BDE6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29" y="4995330"/>
                <a:ext cx="4212277" cy="678259"/>
              </a:xfrm>
              <a:prstGeom prst="rect">
                <a:avLst/>
              </a:prstGeom>
              <a:blipFill>
                <a:blip r:embed="rId19"/>
                <a:stretch>
                  <a:fillRect t="-17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331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" grpId="0" animBg="1"/>
      <p:bldP spid="34" grpId="0" animBg="1"/>
      <p:bldP spid="35" grpId="0"/>
      <p:bldP spid="36" grpId="0"/>
      <p:bldP spid="39" grpId="0"/>
      <p:bldP spid="40" grpId="0" animBg="1"/>
      <p:bldP spid="41" grpId="0"/>
      <p:bldP spid="12" grpId="0"/>
      <p:bldP spid="4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3D5330B4-E8D6-408C-981D-F1779CFDA303}"/>
  <p:tag name="ISPRING_RESOURCE_FOLDER" val="D:\Electrostatics\Presentations\field\"/>
  <p:tag name="ISPRING_PRESENTATION_PATH" val="D:\Electrostatics\Presentations\field.pptx"/>
  <p:tag name="ISPRING_PROJECT_VERSION" val="9.32"/>
  <p:tag name="ISPRING_PROJECT_FOLDER_UPDATED" val="1"/>
  <p:tag name="ISPRING_PRESENTATION_TITLE" val="field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 sz="3600" b="1" dirty="0" smtClean="0">
            <a:solidFill>
              <a:srgbClr val="FFFF00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57150">
          <a:solidFill>
            <a:srgbClr val="BF2224"/>
          </a:solidFill>
          <a:tailEnd type="triangle"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prst="relaxedInset"/>
        </a:sp3d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</TotalTime>
  <Words>3334</Words>
  <Application>Microsoft Office PowerPoint</Application>
  <PresentationFormat>Widescreen</PresentationFormat>
  <Paragraphs>366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MathJax_Main</vt:lpstr>
      <vt:lpstr>MathJax_Math-italic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</dc:title>
  <dc:creator>SUMITH P</dc:creator>
  <cp:lastModifiedBy>SUMITH P</cp:lastModifiedBy>
  <cp:revision>49</cp:revision>
  <dcterms:created xsi:type="dcterms:W3CDTF">2020-06-22T15:26:10Z</dcterms:created>
  <dcterms:modified xsi:type="dcterms:W3CDTF">2026-05-12T15:57:15Z</dcterms:modified>
</cp:coreProperties>
</file>