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1" r:id="rId3"/>
    <p:sldId id="292" r:id="rId4"/>
    <p:sldId id="29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yvAxRvQbtVIZAOqV+Cj0pw==" hashData="d1rDPu3Zg1JGA+4fTS3qzhksmY6CQYl/mRkBKcnwYehcT2b8o5wZD9Zg+Q90+DiPmM76p/m3wqXcOHU3C3qvMQ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1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E35"/>
    <a:srgbClr val="30804B"/>
    <a:srgbClr val="FF8989"/>
    <a:srgbClr val="FF9900"/>
    <a:srgbClr val="5F8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33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ITH P" userId="79f682cf9aa2df33" providerId="LiveId" clId="{49E79142-1A95-4C36-BD2B-A8E8D773F949}"/>
    <pc:docChg chg="modSld">
      <pc:chgData name="SUMITH P" userId="79f682cf9aa2df33" providerId="LiveId" clId="{49E79142-1A95-4C36-BD2B-A8E8D773F949}" dt="2026-05-31T14:40:19.532" v="32" actId="6549"/>
      <pc:docMkLst>
        <pc:docMk/>
      </pc:docMkLst>
      <pc:sldChg chg="modSp">
        <pc:chgData name="SUMITH P" userId="79f682cf9aa2df33" providerId="LiveId" clId="{49E79142-1A95-4C36-BD2B-A8E8D773F949}" dt="2026-05-31T14:40:19.532" v="32" actId="6549"/>
        <pc:sldMkLst>
          <pc:docMk/>
          <pc:sldMk cId="1547920733" sldId="293"/>
        </pc:sldMkLst>
        <pc:spChg chg="mod">
          <ac:chgData name="SUMITH P" userId="79f682cf9aa2df33" providerId="LiveId" clId="{49E79142-1A95-4C36-BD2B-A8E8D773F949}" dt="2026-05-31T14:40:19.532" v="32" actId="6549"/>
          <ac:spMkLst>
            <pc:docMk/>
            <pc:sldMk cId="1547920733" sldId="293"/>
            <ac:spMk id="6" creationId="{FBA367D3-45D1-4A0A-BF54-20924EBE89B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59657" y="130628"/>
            <a:ext cx="11858172" cy="6604000"/>
          </a:xfrm>
          <a:prstGeom prst="rect">
            <a:avLst/>
          </a:prstGeom>
          <a:solidFill>
            <a:schemeClr val="bg1"/>
          </a:solidFill>
          <a:ln w="57150"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Graphic 2">
            <a:extLst>
              <a:ext uri="{FF2B5EF4-FFF2-40B4-BE49-F238E27FC236}">
                <a16:creationId xmlns:a16="http://schemas.microsoft.com/office/drawing/2014/main" id="{E84EEEA1-2EA6-E313-8FEA-2F9D1F4B34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37045" y="5282046"/>
            <a:ext cx="1357312" cy="1357312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53E2D580-F24C-EFDD-F7DD-84813567FDE0}"/>
              </a:ext>
            </a:extLst>
          </p:cNvPr>
          <p:cNvSpPr txBox="1"/>
          <p:nvPr userDrawn="1"/>
        </p:nvSpPr>
        <p:spPr>
          <a:xfrm>
            <a:off x="8622652" y="6119140"/>
            <a:ext cx="203908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>
                <a:solidFill>
                  <a:schemeClr val="bg1">
                    <a:lumMod val="65000"/>
                  </a:schemeClr>
                </a:solidFill>
              </a:rPr>
              <a:t>Prepared By </a:t>
            </a:r>
            <a:r>
              <a:rPr lang="en-IN" dirty="0" err="1">
                <a:solidFill>
                  <a:schemeClr val="bg1">
                    <a:lumMod val="65000"/>
                  </a:schemeClr>
                </a:solidFill>
              </a:rPr>
              <a:t>Sumith</a:t>
            </a:r>
            <a:endParaRPr lang="en-IN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6409AB-3F7E-40F2-96D7-9A4BA74B71B8}"/>
              </a:ext>
            </a:extLst>
          </p:cNvPr>
          <p:cNvSpPr txBox="1"/>
          <p:nvPr/>
        </p:nvSpPr>
        <p:spPr>
          <a:xfrm>
            <a:off x="772732" y="605307"/>
            <a:ext cx="3869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Electrostatics  of  Conductors</a:t>
            </a:r>
            <a:endParaRPr lang="en-IN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B945109-871A-438D-B7B6-42788C9448BA}"/>
                  </a:ext>
                </a:extLst>
              </p:cNvPr>
              <p:cNvSpPr txBox="1"/>
              <p:nvPr/>
            </p:nvSpPr>
            <p:spPr>
              <a:xfrm>
                <a:off x="1049217" y="1324549"/>
                <a:ext cx="7806945" cy="24752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No excess charge is found  inside  the conductor 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No electrostatic field  exists inside a conductor.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Electric potential is constant  inside  and on the  surface.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Electric  field is normal  to the surface of conductor.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Electric field at any point on the surface 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𝝈</m:t>
                        </m:r>
                      </m:num>
                      <m:den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</m:oMath>
                </a14:m>
                <a:endParaRPr lang="en-US" sz="2400" b="1" dirty="0">
                  <a:solidFill>
                    <a:srgbClr val="0070C0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Electric field   inside a metallic cavity is zero.</a:t>
                </a:r>
                <a:endParaRPr lang="en-IN" sz="2400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B945109-871A-438D-B7B6-42788C9448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217" y="1324549"/>
                <a:ext cx="7806945" cy="2475293"/>
              </a:xfrm>
              <a:prstGeom prst="rect">
                <a:avLst/>
              </a:prstGeom>
              <a:blipFill>
                <a:blip r:embed="rId2"/>
                <a:stretch>
                  <a:fillRect l="-1249" t="-2217" r="-234" b="-49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DFE0A91-C652-4065-97D2-7E314A94BDFE}"/>
              </a:ext>
            </a:extLst>
          </p:cNvPr>
          <p:cNvSpPr/>
          <p:nvPr/>
        </p:nvSpPr>
        <p:spPr>
          <a:xfrm>
            <a:off x="6380078" y="4464092"/>
            <a:ext cx="3657600" cy="2138718"/>
          </a:xfrm>
          <a:custGeom>
            <a:avLst/>
            <a:gdLst>
              <a:gd name="connsiteX0" fmla="*/ 0 w 3657600"/>
              <a:gd name="connsiteY0" fmla="*/ 1146220 h 2138718"/>
              <a:gd name="connsiteX1" fmla="*/ 515155 w 3657600"/>
              <a:gd name="connsiteY1" fmla="*/ 373488 h 2138718"/>
              <a:gd name="connsiteX2" fmla="*/ 2086378 w 3657600"/>
              <a:gd name="connsiteY2" fmla="*/ 0 h 2138718"/>
              <a:gd name="connsiteX3" fmla="*/ 2446986 w 3657600"/>
              <a:gd name="connsiteY3" fmla="*/ 0 h 2138718"/>
              <a:gd name="connsiteX4" fmla="*/ 3412902 w 3657600"/>
              <a:gd name="connsiteY4" fmla="*/ 437882 h 2138718"/>
              <a:gd name="connsiteX5" fmla="*/ 3567448 w 3657600"/>
              <a:gd name="connsiteY5" fmla="*/ 656823 h 2138718"/>
              <a:gd name="connsiteX6" fmla="*/ 3657600 w 3657600"/>
              <a:gd name="connsiteY6" fmla="*/ 953037 h 2138718"/>
              <a:gd name="connsiteX7" fmla="*/ 3400023 w 3657600"/>
              <a:gd name="connsiteY7" fmla="*/ 1738648 h 2138718"/>
              <a:gd name="connsiteX8" fmla="*/ 2807595 w 3657600"/>
              <a:gd name="connsiteY8" fmla="*/ 2086378 h 2138718"/>
              <a:gd name="connsiteX9" fmla="*/ 2627291 w 3657600"/>
              <a:gd name="connsiteY9" fmla="*/ 2137893 h 2138718"/>
              <a:gd name="connsiteX10" fmla="*/ 0 w 3657600"/>
              <a:gd name="connsiteY10" fmla="*/ 1146220 h 213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57600" h="2138718">
                <a:moveTo>
                  <a:pt x="0" y="1146220"/>
                </a:moveTo>
                <a:lnTo>
                  <a:pt x="515155" y="373488"/>
                </a:lnTo>
                <a:lnTo>
                  <a:pt x="2086378" y="0"/>
                </a:lnTo>
                <a:lnTo>
                  <a:pt x="2446986" y="0"/>
                </a:lnTo>
                <a:lnTo>
                  <a:pt x="3412902" y="437882"/>
                </a:lnTo>
                <a:lnTo>
                  <a:pt x="3567448" y="656823"/>
                </a:lnTo>
                <a:lnTo>
                  <a:pt x="3657600" y="953037"/>
                </a:lnTo>
                <a:lnTo>
                  <a:pt x="3400023" y="1738648"/>
                </a:lnTo>
                <a:lnTo>
                  <a:pt x="2807595" y="2086378"/>
                </a:lnTo>
                <a:cubicBezTo>
                  <a:pt x="2681526" y="2149412"/>
                  <a:pt x="2742961" y="2137893"/>
                  <a:pt x="2627291" y="2137893"/>
                </a:cubicBezTo>
                <a:lnTo>
                  <a:pt x="0" y="114622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094014" h="1094014"/>
            <a:bevelB w="1094014" h="1094014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70C0"/>
              </a:solidFill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3F4F53CE-A221-40BD-9A38-71CF7B54E517}"/>
              </a:ext>
            </a:extLst>
          </p:cNvPr>
          <p:cNvSpPr/>
          <p:nvPr/>
        </p:nvSpPr>
        <p:spPr>
          <a:xfrm rot="14593967">
            <a:off x="7678703" y="4567010"/>
            <a:ext cx="416910" cy="510365"/>
          </a:xfrm>
          <a:prstGeom prst="ellipse">
            <a:avLst/>
          </a:prstGeom>
          <a:solidFill>
            <a:schemeClr val="accent6">
              <a:alpha val="48000"/>
            </a:schemeClr>
          </a:solidFill>
          <a:ln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a:ln>
          <a:scene3d>
            <a:camera prst="orthographicFront">
              <a:rot lat="300000" lon="7500000" rev="0"/>
            </a:camera>
            <a:lightRig rig="threePt" dir="t"/>
          </a:scene3d>
          <a:sp3d extrusionH="444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70C0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22E9EC9-61DB-461C-AC4D-19C7ACF7CF0E}"/>
              </a:ext>
            </a:extLst>
          </p:cNvPr>
          <p:cNvGrpSpPr/>
          <p:nvPr/>
        </p:nvGrpSpPr>
        <p:grpSpPr>
          <a:xfrm>
            <a:off x="7417354" y="3892020"/>
            <a:ext cx="874538" cy="533033"/>
            <a:chOff x="7884826" y="3283727"/>
            <a:chExt cx="874538" cy="533033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615641A7-9FC0-40E4-9F1B-22895802810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884826" y="3283727"/>
              <a:ext cx="349948" cy="531700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81A0BE1C-58D8-463E-AE57-3783DCC17803}"/>
                    </a:ext>
                  </a:extLst>
                </p:cNvPr>
                <p:cNvSpPr txBox="1"/>
                <p:nvPr/>
              </p:nvSpPr>
              <p:spPr>
                <a:xfrm>
                  <a:off x="7949895" y="3447428"/>
                  <a:ext cx="80946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𝒅𝑨</m:t>
                        </m:r>
                      </m:oMath>
                    </m:oMathPara>
                  </a14:m>
                  <a:endParaRPr lang="en-IN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81A0BE1C-58D8-463E-AE57-3783DCC178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49895" y="3447428"/>
                  <a:ext cx="809469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6C9873C-0943-4F4F-B2DB-40332646EE67}"/>
              </a:ext>
            </a:extLst>
          </p:cNvPr>
          <p:cNvGrpSpPr/>
          <p:nvPr/>
        </p:nvGrpSpPr>
        <p:grpSpPr>
          <a:xfrm>
            <a:off x="6672954" y="4080925"/>
            <a:ext cx="1094348" cy="369332"/>
            <a:chOff x="7140426" y="3472632"/>
            <a:chExt cx="1094348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ABD745FD-D7B2-4F44-A53F-BFD300B53401}"/>
                    </a:ext>
                  </a:extLst>
                </p:cNvPr>
                <p:cNvSpPr txBox="1"/>
                <p:nvPr/>
              </p:nvSpPr>
              <p:spPr>
                <a:xfrm>
                  <a:off x="7140426" y="3472632"/>
                  <a:ext cx="80946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oMath>
                    </m:oMathPara>
                  </a14:m>
                  <a:endParaRPr lang="en-IN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ABD745FD-D7B2-4F44-A53F-BFD300B534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40426" y="3472632"/>
                  <a:ext cx="80946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3768109D-8840-4849-BE3D-8C26EDFF72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32910" y="3499169"/>
              <a:ext cx="201864" cy="31625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D97FA81-16BC-4118-A826-B7F6F6EA85C5}"/>
                  </a:ext>
                </a:extLst>
              </p:cNvPr>
              <p:cNvSpPr txBox="1"/>
              <p:nvPr/>
            </p:nvSpPr>
            <p:spPr>
              <a:xfrm>
                <a:off x="8621994" y="1498150"/>
                <a:ext cx="2060691" cy="617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𝒅𝑨</m:t>
                      </m:r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𝒒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US" sz="18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D97FA81-16BC-4118-A826-B7F6F6EA8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1994" y="1498150"/>
                <a:ext cx="2060691" cy="6173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71F8800-DCE9-4E21-B321-0F7E8AAD5467}"/>
                  </a:ext>
                </a:extLst>
              </p:cNvPr>
              <p:cNvSpPr txBox="1"/>
              <p:nvPr/>
            </p:nvSpPr>
            <p:spPr>
              <a:xfrm>
                <a:off x="10280141" y="1474265"/>
                <a:ext cx="1290013" cy="665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  <m:r>
                            <a:rPr lang="en-US" sz="1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𝒅𝑨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US" sz="18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71F8800-DCE9-4E21-B321-0F7E8AAD5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0141" y="1474265"/>
                <a:ext cx="1290013" cy="6651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74B5865-37F0-48DB-AA71-9C319904F477}"/>
                  </a:ext>
                </a:extLst>
              </p:cNvPr>
              <p:cNvSpPr txBox="1"/>
              <p:nvPr/>
            </p:nvSpPr>
            <p:spPr>
              <a:xfrm>
                <a:off x="10037678" y="2424623"/>
                <a:ext cx="1290013" cy="615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en-US" sz="18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num>
                        <m:den>
                          <m:sSub>
                            <m:sSubPr>
                              <m:ctrlPr>
                                <a:rPr lang="en-US" sz="18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  <m:sub>
                              <m:r>
                                <a:rPr lang="en-US" sz="18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74B5865-37F0-48DB-AA71-9C319904F4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7678" y="2424623"/>
                <a:ext cx="1290013" cy="6155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4038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3" grpId="0" uiExpand="1" build="p"/>
      <p:bldP spid="7" grpId="0" animBg="1"/>
      <p:bldP spid="52" grpId="0" animBg="1"/>
      <p:bldP spid="59" grpId="0"/>
      <p:bldP spid="60" grpId="0"/>
      <p:bldP spid="6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E299DE-3690-4713-AC5C-33880E751ED8}"/>
              </a:ext>
            </a:extLst>
          </p:cNvPr>
          <p:cNvSpPr txBox="1"/>
          <p:nvPr/>
        </p:nvSpPr>
        <p:spPr>
          <a:xfrm>
            <a:off x="772732" y="605307"/>
            <a:ext cx="1580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Dielectrics </a:t>
            </a:r>
            <a:endParaRPr lang="en-IN" sz="2400" b="1" dirty="0">
              <a:solidFill>
                <a:srgbClr val="0070C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67F496-D43C-4DA8-BC3D-5634A6B14AA3}"/>
              </a:ext>
            </a:extLst>
          </p:cNvPr>
          <p:cNvSpPr txBox="1"/>
          <p:nvPr/>
        </p:nvSpPr>
        <p:spPr>
          <a:xfrm>
            <a:off x="1049217" y="1324549"/>
            <a:ext cx="46266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70C0"/>
                </a:solidFill>
              </a:rPr>
              <a:t>Non-conducting materials.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70C0"/>
                </a:solidFill>
              </a:rPr>
              <a:t>Less no of free charge carriers.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rgbClr val="0070C0"/>
                </a:solidFill>
              </a:rPr>
              <a:t>Get  polarized .</a:t>
            </a:r>
          </a:p>
          <a:p>
            <a:pPr marL="457200" indent="-457200">
              <a:buFont typeface="+mj-lt"/>
              <a:buAutoNum type="arabicPeriod"/>
            </a:pPr>
            <a:endParaRPr lang="en-IN" sz="2400" b="1" dirty="0">
              <a:solidFill>
                <a:srgbClr val="0070C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22C51C1-61F7-432C-9369-4590CA685F3A}"/>
              </a:ext>
            </a:extLst>
          </p:cNvPr>
          <p:cNvSpPr txBox="1"/>
          <p:nvPr/>
        </p:nvSpPr>
        <p:spPr>
          <a:xfrm>
            <a:off x="2570536" y="3428509"/>
            <a:ext cx="9139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Polar </a:t>
            </a:r>
            <a:endParaRPr lang="en-IN" sz="2400" b="1" dirty="0">
              <a:solidFill>
                <a:srgbClr val="0070C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3C6C301-B9B6-4842-A9AE-5561905EC9EC}"/>
              </a:ext>
            </a:extLst>
          </p:cNvPr>
          <p:cNvSpPr txBox="1"/>
          <p:nvPr/>
        </p:nvSpPr>
        <p:spPr>
          <a:xfrm>
            <a:off x="5675868" y="3428510"/>
            <a:ext cx="1908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Non Polar </a:t>
            </a:r>
            <a:endParaRPr lang="en-IN" sz="2400" b="1" dirty="0">
              <a:solidFill>
                <a:srgbClr val="0070C0"/>
              </a:solidFill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ADFCC0F-2B48-432B-9B5C-88B47C4AC58F}"/>
              </a:ext>
            </a:extLst>
          </p:cNvPr>
          <p:cNvSpPr/>
          <p:nvPr/>
        </p:nvSpPr>
        <p:spPr>
          <a:xfrm>
            <a:off x="2320488" y="4424474"/>
            <a:ext cx="962723" cy="511447"/>
          </a:xfrm>
          <a:custGeom>
            <a:avLst/>
            <a:gdLst>
              <a:gd name="connsiteX0" fmla="*/ 707000 w 962723"/>
              <a:gd name="connsiteY0" fmla="*/ 0 h 511447"/>
              <a:gd name="connsiteX1" fmla="*/ 962723 w 962723"/>
              <a:gd name="connsiteY1" fmla="*/ 255723 h 511447"/>
              <a:gd name="connsiteX2" fmla="*/ 707000 w 962723"/>
              <a:gd name="connsiteY2" fmla="*/ 511446 h 511447"/>
              <a:gd name="connsiteX3" fmla="*/ 526177 w 962723"/>
              <a:gd name="connsiteY3" fmla="*/ 436547 h 511447"/>
              <a:gd name="connsiteX4" fmla="*/ 481362 w 962723"/>
              <a:gd name="connsiteY4" fmla="*/ 370078 h 511447"/>
              <a:gd name="connsiteX5" fmla="*/ 436546 w 962723"/>
              <a:gd name="connsiteY5" fmla="*/ 436548 h 511447"/>
              <a:gd name="connsiteX6" fmla="*/ 255723 w 962723"/>
              <a:gd name="connsiteY6" fmla="*/ 511447 h 511447"/>
              <a:gd name="connsiteX7" fmla="*/ 0 w 962723"/>
              <a:gd name="connsiteY7" fmla="*/ 255724 h 511447"/>
              <a:gd name="connsiteX8" fmla="*/ 255723 w 962723"/>
              <a:gd name="connsiteY8" fmla="*/ 1 h 511447"/>
              <a:gd name="connsiteX9" fmla="*/ 436546 w 962723"/>
              <a:gd name="connsiteY9" fmla="*/ 74901 h 511447"/>
              <a:gd name="connsiteX10" fmla="*/ 481361 w 962723"/>
              <a:gd name="connsiteY10" fmla="*/ 141370 h 511447"/>
              <a:gd name="connsiteX11" fmla="*/ 526177 w 962723"/>
              <a:gd name="connsiteY11" fmla="*/ 74900 h 511447"/>
              <a:gd name="connsiteX12" fmla="*/ 707000 w 962723"/>
              <a:gd name="connsiteY12" fmla="*/ 0 h 511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62723" h="511447">
                <a:moveTo>
                  <a:pt x="707000" y="0"/>
                </a:moveTo>
                <a:cubicBezTo>
                  <a:pt x="848232" y="0"/>
                  <a:pt x="962723" y="114491"/>
                  <a:pt x="962723" y="255723"/>
                </a:cubicBezTo>
                <a:cubicBezTo>
                  <a:pt x="962723" y="396955"/>
                  <a:pt x="848232" y="511446"/>
                  <a:pt x="707000" y="511446"/>
                </a:cubicBezTo>
                <a:cubicBezTo>
                  <a:pt x="636384" y="511446"/>
                  <a:pt x="572453" y="482823"/>
                  <a:pt x="526177" y="436547"/>
                </a:cubicBezTo>
                <a:lnTo>
                  <a:pt x="481362" y="370078"/>
                </a:lnTo>
                <a:lnTo>
                  <a:pt x="436546" y="436548"/>
                </a:lnTo>
                <a:cubicBezTo>
                  <a:pt x="390270" y="482824"/>
                  <a:pt x="326339" y="511447"/>
                  <a:pt x="255723" y="511447"/>
                </a:cubicBezTo>
                <a:cubicBezTo>
                  <a:pt x="114491" y="511447"/>
                  <a:pt x="0" y="396956"/>
                  <a:pt x="0" y="255724"/>
                </a:cubicBezTo>
                <a:cubicBezTo>
                  <a:pt x="0" y="114492"/>
                  <a:pt x="114491" y="1"/>
                  <a:pt x="255723" y="1"/>
                </a:cubicBezTo>
                <a:cubicBezTo>
                  <a:pt x="326339" y="1"/>
                  <a:pt x="390270" y="28624"/>
                  <a:pt x="436546" y="74901"/>
                </a:cubicBezTo>
                <a:lnTo>
                  <a:pt x="481361" y="141370"/>
                </a:lnTo>
                <a:lnTo>
                  <a:pt x="526177" y="74900"/>
                </a:lnTo>
                <a:cubicBezTo>
                  <a:pt x="572453" y="28623"/>
                  <a:pt x="636384" y="0"/>
                  <a:pt x="707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H-H</a:t>
            </a:r>
            <a:endParaRPr lang="en-IN" sz="2400" b="1" dirty="0">
              <a:solidFill>
                <a:srgbClr val="0070C0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3BD3344-B765-41F1-A22A-1EC47E71A5FF}"/>
              </a:ext>
            </a:extLst>
          </p:cNvPr>
          <p:cNvSpPr/>
          <p:nvPr/>
        </p:nvSpPr>
        <p:spPr>
          <a:xfrm>
            <a:off x="5426738" y="4080929"/>
            <a:ext cx="1826973" cy="1198536"/>
          </a:xfrm>
          <a:custGeom>
            <a:avLst/>
            <a:gdLst>
              <a:gd name="connsiteX0" fmla="*/ 1227705 w 1826973"/>
              <a:gd name="connsiteY0" fmla="*/ 0 h 1198536"/>
              <a:gd name="connsiteX1" fmla="*/ 1826973 w 1826973"/>
              <a:gd name="connsiteY1" fmla="*/ 599268 h 1198536"/>
              <a:gd name="connsiteX2" fmla="*/ 1227705 w 1826973"/>
              <a:gd name="connsiteY2" fmla="*/ 1198536 h 1198536"/>
              <a:gd name="connsiteX3" fmla="*/ 675531 w 1826973"/>
              <a:gd name="connsiteY3" fmla="*/ 832531 h 1198536"/>
              <a:gd name="connsiteX4" fmla="*/ 660697 w 1826973"/>
              <a:gd name="connsiteY4" fmla="*/ 784743 h 1198536"/>
              <a:gd name="connsiteX5" fmla="*/ 642329 w 1826973"/>
              <a:gd name="connsiteY5" fmla="*/ 818583 h 1198536"/>
              <a:gd name="connsiteX6" fmla="*/ 351150 w 1826973"/>
              <a:gd name="connsiteY6" fmla="*/ 973401 h 1198536"/>
              <a:gd name="connsiteX7" fmla="*/ 0 w 1826973"/>
              <a:gd name="connsiteY7" fmla="*/ 622251 h 1198536"/>
              <a:gd name="connsiteX8" fmla="*/ 351150 w 1826973"/>
              <a:gd name="connsiteY8" fmla="*/ 271101 h 1198536"/>
              <a:gd name="connsiteX9" fmla="*/ 642329 w 1826973"/>
              <a:gd name="connsiteY9" fmla="*/ 425920 h 1198536"/>
              <a:gd name="connsiteX10" fmla="*/ 651619 w 1826973"/>
              <a:gd name="connsiteY10" fmla="*/ 443035 h 1198536"/>
              <a:gd name="connsiteX11" fmla="*/ 675531 w 1826973"/>
              <a:gd name="connsiteY11" fmla="*/ 366006 h 1198536"/>
              <a:gd name="connsiteX12" fmla="*/ 1227705 w 1826973"/>
              <a:gd name="connsiteY12" fmla="*/ 0 h 1198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26973" h="1198536">
                <a:moveTo>
                  <a:pt x="1227705" y="0"/>
                </a:moveTo>
                <a:cubicBezTo>
                  <a:pt x="1558672" y="0"/>
                  <a:pt x="1826973" y="268301"/>
                  <a:pt x="1826973" y="599268"/>
                </a:cubicBezTo>
                <a:cubicBezTo>
                  <a:pt x="1826973" y="930235"/>
                  <a:pt x="1558672" y="1198536"/>
                  <a:pt x="1227705" y="1198536"/>
                </a:cubicBezTo>
                <a:cubicBezTo>
                  <a:pt x="979480" y="1198536"/>
                  <a:pt x="766504" y="1047617"/>
                  <a:pt x="675531" y="832531"/>
                </a:cubicBezTo>
                <a:lnTo>
                  <a:pt x="660697" y="784743"/>
                </a:lnTo>
                <a:lnTo>
                  <a:pt x="642329" y="818583"/>
                </a:lnTo>
                <a:cubicBezTo>
                  <a:pt x="579225" y="911989"/>
                  <a:pt x="472360" y="973401"/>
                  <a:pt x="351150" y="973401"/>
                </a:cubicBezTo>
                <a:cubicBezTo>
                  <a:pt x="157215" y="973401"/>
                  <a:pt x="0" y="816186"/>
                  <a:pt x="0" y="622251"/>
                </a:cubicBezTo>
                <a:cubicBezTo>
                  <a:pt x="0" y="428316"/>
                  <a:pt x="157215" y="271101"/>
                  <a:pt x="351150" y="271101"/>
                </a:cubicBezTo>
                <a:cubicBezTo>
                  <a:pt x="472360" y="271101"/>
                  <a:pt x="579225" y="332513"/>
                  <a:pt x="642329" y="425920"/>
                </a:cubicBezTo>
                <a:lnTo>
                  <a:pt x="651619" y="443035"/>
                </a:lnTo>
                <a:lnTo>
                  <a:pt x="675531" y="366006"/>
                </a:lnTo>
                <a:cubicBezTo>
                  <a:pt x="766504" y="150919"/>
                  <a:pt x="979480" y="0"/>
                  <a:pt x="122770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H         Cl</a:t>
            </a:r>
            <a:endParaRPr lang="en-IN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674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3990910-C63F-4186-9F4C-406E94ADF612}"/>
              </a:ext>
            </a:extLst>
          </p:cNvPr>
          <p:cNvGrpSpPr/>
          <p:nvPr/>
        </p:nvGrpSpPr>
        <p:grpSpPr>
          <a:xfrm>
            <a:off x="5713966" y="832626"/>
            <a:ext cx="3611105" cy="2293749"/>
            <a:chOff x="6989736" y="3161562"/>
            <a:chExt cx="3611105" cy="229374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B80826B-19B0-4072-A626-4C3B6ABF05F3}"/>
                </a:ext>
              </a:extLst>
            </p:cNvPr>
            <p:cNvSpPr/>
            <p:nvPr/>
          </p:nvSpPr>
          <p:spPr>
            <a:xfrm>
              <a:off x="7116951" y="3423831"/>
              <a:ext cx="926669" cy="503877"/>
            </a:xfrm>
            <a:custGeom>
              <a:avLst/>
              <a:gdLst>
                <a:gd name="connsiteX0" fmla="*/ 891476 w 1257946"/>
                <a:gd name="connsiteY0" fmla="*/ 0 h 503877"/>
                <a:gd name="connsiteX1" fmla="*/ 1257946 w 1257946"/>
                <a:gd name="connsiteY1" fmla="*/ 242161 h 503877"/>
                <a:gd name="connsiteX2" fmla="*/ 891476 w 1257946"/>
                <a:gd name="connsiteY2" fmla="*/ 484322 h 503877"/>
                <a:gd name="connsiteX3" fmla="*/ 686579 w 1257946"/>
                <a:gd name="connsiteY3" fmla="*/ 442965 h 503877"/>
                <a:gd name="connsiteX4" fmla="*/ 656931 w 1257946"/>
                <a:gd name="connsiteY4" fmla="*/ 426801 h 503877"/>
                <a:gd name="connsiteX5" fmla="*/ 650408 w 1257946"/>
                <a:gd name="connsiteY5" fmla="*/ 432950 h 503877"/>
                <a:gd name="connsiteX6" fmla="*/ 381000 w 1257946"/>
                <a:gd name="connsiteY6" fmla="*/ 503877 h 503877"/>
                <a:gd name="connsiteX7" fmla="*/ 0 w 1257946"/>
                <a:gd name="connsiteY7" fmla="*/ 261716 h 503877"/>
                <a:gd name="connsiteX8" fmla="*/ 381000 w 1257946"/>
                <a:gd name="connsiteY8" fmla="*/ 19555 h 503877"/>
                <a:gd name="connsiteX9" fmla="*/ 594021 w 1257946"/>
                <a:gd name="connsiteY9" fmla="*/ 60912 h 503877"/>
                <a:gd name="connsiteX10" fmla="*/ 625642 w 1257946"/>
                <a:gd name="connsiteY10" fmla="*/ 77495 h 503877"/>
                <a:gd name="connsiteX11" fmla="*/ 632343 w 1257946"/>
                <a:gd name="connsiteY11" fmla="*/ 70927 h 503877"/>
                <a:gd name="connsiteX12" fmla="*/ 891476 w 1257946"/>
                <a:gd name="connsiteY12" fmla="*/ 0 h 503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7946" h="503877">
                  <a:moveTo>
                    <a:pt x="891476" y="0"/>
                  </a:moveTo>
                  <a:cubicBezTo>
                    <a:pt x="1093872" y="0"/>
                    <a:pt x="1257946" y="108419"/>
                    <a:pt x="1257946" y="242161"/>
                  </a:cubicBezTo>
                  <a:cubicBezTo>
                    <a:pt x="1257946" y="375903"/>
                    <a:pt x="1093872" y="484322"/>
                    <a:pt x="891476" y="484322"/>
                  </a:cubicBezTo>
                  <a:cubicBezTo>
                    <a:pt x="815578" y="484322"/>
                    <a:pt x="745068" y="469076"/>
                    <a:pt x="686579" y="442965"/>
                  </a:cubicBezTo>
                  <a:lnTo>
                    <a:pt x="656931" y="426801"/>
                  </a:lnTo>
                  <a:lnTo>
                    <a:pt x="650408" y="432950"/>
                  </a:lnTo>
                  <a:cubicBezTo>
                    <a:pt x="581460" y="476773"/>
                    <a:pt x="486210" y="503877"/>
                    <a:pt x="381000" y="503877"/>
                  </a:cubicBezTo>
                  <a:cubicBezTo>
                    <a:pt x="170580" y="503877"/>
                    <a:pt x="0" y="395458"/>
                    <a:pt x="0" y="261716"/>
                  </a:cubicBezTo>
                  <a:cubicBezTo>
                    <a:pt x="0" y="127974"/>
                    <a:pt x="170580" y="19555"/>
                    <a:pt x="381000" y="19555"/>
                  </a:cubicBezTo>
                  <a:cubicBezTo>
                    <a:pt x="459907" y="19555"/>
                    <a:pt x="533213" y="34802"/>
                    <a:pt x="594021" y="60912"/>
                  </a:cubicBezTo>
                  <a:lnTo>
                    <a:pt x="625642" y="77495"/>
                  </a:lnTo>
                  <a:lnTo>
                    <a:pt x="632343" y="70927"/>
                  </a:lnTo>
                  <a:cubicBezTo>
                    <a:pt x="698661" y="27105"/>
                    <a:pt x="790278" y="0"/>
                    <a:pt x="891476" y="0"/>
                  </a:cubicBezTo>
                  <a:close/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14AB7CB-52F6-4C18-BB5C-B09665F5B8AC}"/>
                </a:ext>
              </a:extLst>
            </p:cNvPr>
            <p:cNvSpPr/>
            <p:nvPr/>
          </p:nvSpPr>
          <p:spPr>
            <a:xfrm>
              <a:off x="6989736" y="3161562"/>
              <a:ext cx="3611105" cy="2293749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B5CC66D-196F-4F19-8E01-D898A0B4AC8F}"/>
                </a:ext>
              </a:extLst>
            </p:cNvPr>
            <p:cNvSpPr/>
            <p:nvPr/>
          </p:nvSpPr>
          <p:spPr>
            <a:xfrm>
              <a:off x="8331953" y="3423830"/>
              <a:ext cx="926669" cy="503877"/>
            </a:xfrm>
            <a:custGeom>
              <a:avLst/>
              <a:gdLst>
                <a:gd name="connsiteX0" fmla="*/ 891476 w 1257946"/>
                <a:gd name="connsiteY0" fmla="*/ 0 h 503877"/>
                <a:gd name="connsiteX1" fmla="*/ 1257946 w 1257946"/>
                <a:gd name="connsiteY1" fmla="*/ 242161 h 503877"/>
                <a:gd name="connsiteX2" fmla="*/ 891476 w 1257946"/>
                <a:gd name="connsiteY2" fmla="*/ 484322 h 503877"/>
                <a:gd name="connsiteX3" fmla="*/ 686579 w 1257946"/>
                <a:gd name="connsiteY3" fmla="*/ 442965 h 503877"/>
                <a:gd name="connsiteX4" fmla="*/ 656931 w 1257946"/>
                <a:gd name="connsiteY4" fmla="*/ 426801 h 503877"/>
                <a:gd name="connsiteX5" fmla="*/ 650408 w 1257946"/>
                <a:gd name="connsiteY5" fmla="*/ 432950 h 503877"/>
                <a:gd name="connsiteX6" fmla="*/ 381000 w 1257946"/>
                <a:gd name="connsiteY6" fmla="*/ 503877 h 503877"/>
                <a:gd name="connsiteX7" fmla="*/ 0 w 1257946"/>
                <a:gd name="connsiteY7" fmla="*/ 261716 h 503877"/>
                <a:gd name="connsiteX8" fmla="*/ 381000 w 1257946"/>
                <a:gd name="connsiteY8" fmla="*/ 19555 h 503877"/>
                <a:gd name="connsiteX9" fmla="*/ 594021 w 1257946"/>
                <a:gd name="connsiteY9" fmla="*/ 60912 h 503877"/>
                <a:gd name="connsiteX10" fmla="*/ 625642 w 1257946"/>
                <a:gd name="connsiteY10" fmla="*/ 77495 h 503877"/>
                <a:gd name="connsiteX11" fmla="*/ 632343 w 1257946"/>
                <a:gd name="connsiteY11" fmla="*/ 70927 h 503877"/>
                <a:gd name="connsiteX12" fmla="*/ 891476 w 1257946"/>
                <a:gd name="connsiteY12" fmla="*/ 0 h 503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7946" h="503877">
                  <a:moveTo>
                    <a:pt x="891476" y="0"/>
                  </a:moveTo>
                  <a:cubicBezTo>
                    <a:pt x="1093872" y="0"/>
                    <a:pt x="1257946" y="108419"/>
                    <a:pt x="1257946" y="242161"/>
                  </a:cubicBezTo>
                  <a:cubicBezTo>
                    <a:pt x="1257946" y="375903"/>
                    <a:pt x="1093872" y="484322"/>
                    <a:pt x="891476" y="484322"/>
                  </a:cubicBezTo>
                  <a:cubicBezTo>
                    <a:pt x="815578" y="484322"/>
                    <a:pt x="745068" y="469076"/>
                    <a:pt x="686579" y="442965"/>
                  </a:cubicBezTo>
                  <a:lnTo>
                    <a:pt x="656931" y="426801"/>
                  </a:lnTo>
                  <a:lnTo>
                    <a:pt x="650408" y="432950"/>
                  </a:lnTo>
                  <a:cubicBezTo>
                    <a:pt x="581460" y="476773"/>
                    <a:pt x="486210" y="503877"/>
                    <a:pt x="381000" y="503877"/>
                  </a:cubicBezTo>
                  <a:cubicBezTo>
                    <a:pt x="170580" y="503877"/>
                    <a:pt x="0" y="395458"/>
                    <a:pt x="0" y="261716"/>
                  </a:cubicBezTo>
                  <a:cubicBezTo>
                    <a:pt x="0" y="127974"/>
                    <a:pt x="170580" y="19555"/>
                    <a:pt x="381000" y="19555"/>
                  </a:cubicBezTo>
                  <a:cubicBezTo>
                    <a:pt x="459907" y="19555"/>
                    <a:pt x="533213" y="34802"/>
                    <a:pt x="594021" y="60912"/>
                  </a:cubicBezTo>
                  <a:lnTo>
                    <a:pt x="625642" y="77495"/>
                  </a:lnTo>
                  <a:lnTo>
                    <a:pt x="632343" y="70927"/>
                  </a:lnTo>
                  <a:cubicBezTo>
                    <a:pt x="698661" y="27105"/>
                    <a:pt x="790278" y="0"/>
                    <a:pt x="891476" y="0"/>
                  </a:cubicBezTo>
                  <a:close/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A8929A5-37B2-478D-950C-F5EE073D9A85}"/>
                </a:ext>
              </a:extLst>
            </p:cNvPr>
            <p:cNvSpPr/>
            <p:nvPr/>
          </p:nvSpPr>
          <p:spPr>
            <a:xfrm>
              <a:off x="9546955" y="3423829"/>
              <a:ext cx="926669" cy="503877"/>
            </a:xfrm>
            <a:custGeom>
              <a:avLst/>
              <a:gdLst>
                <a:gd name="connsiteX0" fmla="*/ 891476 w 1257946"/>
                <a:gd name="connsiteY0" fmla="*/ 0 h 503877"/>
                <a:gd name="connsiteX1" fmla="*/ 1257946 w 1257946"/>
                <a:gd name="connsiteY1" fmla="*/ 242161 h 503877"/>
                <a:gd name="connsiteX2" fmla="*/ 891476 w 1257946"/>
                <a:gd name="connsiteY2" fmla="*/ 484322 h 503877"/>
                <a:gd name="connsiteX3" fmla="*/ 686579 w 1257946"/>
                <a:gd name="connsiteY3" fmla="*/ 442965 h 503877"/>
                <a:gd name="connsiteX4" fmla="*/ 656931 w 1257946"/>
                <a:gd name="connsiteY4" fmla="*/ 426801 h 503877"/>
                <a:gd name="connsiteX5" fmla="*/ 650408 w 1257946"/>
                <a:gd name="connsiteY5" fmla="*/ 432950 h 503877"/>
                <a:gd name="connsiteX6" fmla="*/ 381000 w 1257946"/>
                <a:gd name="connsiteY6" fmla="*/ 503877 h 503877"/>
                <a:gd name="connsiteX7" fmla="*/ 0 w 1257946"/>
                <a:gd name="connsiteY7" fmla="*/ 261716 h 503877"/>
                <a:gd name="connsiteX8" fmla="*/ 381000 w 1257946"/>
                <a:gd name="connsiteY8" fmla="*/ 19555 h 503877"/>
                <a:gd name="connsiteX9" fmla="*/ 594021 w 1257946"/>
                <a:gd name="connsiteY9" fmla="*/ 60912 h 503877"/>
                <a:gd name="connsiteX10" fmla="*/ 625642 w 1257946"/>
                <a:gd name="connsiteY10" fmla="*/ 77495 h 503877"/>
                <a:gd name="connsiteX11" fmla="*/ 632343 w 1257946"/>
                <a:gd name="connsiteY11" fmla="*/ 70927 h 503877"/>
                <a:gd name="connsiteX12" fmla="*/ 891476 w 1257946"/>
                <a:gd name="connsiteY12" fmla="*/ 0 h 503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7946" h="503877">
                  <a:moveTo>
                    <a:pt x="891476" y="0"/>
                  </a:moveTo>
                  <a:cubicBezTo>
                    <a:pt x="1093872" y="0"/>
                    <a:pt x="1257946" y="108419"/>
                    <a:pt x="1257946" y="242161"/>
                  </a:cubicBezTo>
                  <a:cubicBezTo>
                    <a:pt x="1257946" y="375903"/>
                    <a:pt x="1093872" y="484322"/>
                    <a:pt x="891476" y="484322"/>
                  </a:cubicBezTo>
                  <a:cubicBezTo>
                    <a:pt x="815578" y="484322"/>
                    <a:pt x="745068" y="469076"/>
                    <a:pt x="686579" y="442965"/>
                  </a:cubicBezTo>
                  <a:lnTo>
                    <a:pt x="656931" y="426801"/>
                  </a:lnTo>
                  <a:lnTo>
                    <a:pt x="650408" y="432950"/>
                  </a:lnTo>
                  <a:cubicBezTo>
                    <a:pt x="581460" y="476773"/>
                    <a:pt x="486210" y="503877"/>
                    <a:pt x="381000" y="503877"/>
                  </a:cubicBezTo>
                  <a:cubicBezTo>
                    <a:pt x="170580" y="503877"/>
                    <a:pt x="0" y="395458"/>
                    <a:pt x="0" y="261716"/>
                  </a:cubicBezTo>
                  <a:cubicBezTo>
                    <a:pt x="0" y="127974"/>
                    <a:pt x="170580" y="19555"/>
                    <a:pt x="381000" y="19555"/>
                  </a:cubicBezTo>
                  <a:cubicBezTo>
                    <a:pt x="459907" y="19555"/>
                    <a:pt x="533213" y="34802"/>
                    <a:pt x="594021" y="60912"/>
                  </a:cubicBezTo>
                  <a:lnTo>
                    <a:pt x="625642" y="77495"/>
                  </a:lnTo>
                  <a:lnTo>
                    <a:pt x="632343" y="70927"/>
                  </a:lnTo>
                  <a:cubicBezTo>
                    <a:pt x="698661" y="27105"/>
                    <a:pt x="790278" y="0"/>
                    <a:pt x="891476" y="0"/>
                  </a:cubicBezTo>
                  <a:close/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377D11D-E8AC-4FB8-AFE7-F4A0F4BE4281}"/>
                </a:ext>
              </a:extLst>
            </p:cNvPr>
            <p:cNvSpPr/>
            <p:nvPr/>
          </p:nvSpPr>
          <p:spPr>
            <a:xfrm>
              <a:off x="7116951" y="4560377"/>
              <a:ext cx="926669" cy="503877"/>
            </a:xfrm>
            <a:custGeom>
              <a:avLst/>
              <a:gdLst>
                <a:gd name="connsiteX0" fmla="*/ 891476 w 1257946"/>
                <a:gd name="connsiteY0" fmla="*/ 0 h 503877"/>
                <a:gd name="connsiteX1" fmla="*/ 1257946 w 1257946"/>
                <a:gd name="connsiteY1" fmla="*/ 242161 h 503877"/>
                <a:gd name="connsiteX2" fmla="*/ 891476 w 1257946"/>
                <a:gd name="connsiteY2" fmla="*/ 484322 h 503877"/>
                <a:gd name="connsiteX3" fmla="*/ 686579 w 1257946"/>
                <a:gd name="connsiteY3" fmla="*/ 442965 h 503877"/>
                <a:gd name="connsiteX4" fmla="*/ 656931 w 1257946"/>
                <a:gd name="connsiteY4" fmla="*/ 426801 h 503877"/>
                <a:gd name="connsiteX5" fmla="*/ 650408 w 1257946"/>
                <a:gd name="connsiteY5" fmla="*/ 432950 h 503877"/>
                <a:gd name="connsiteX6" fmla="*/ 381000 w 1257946"/>
                <a:gd name="connsiteY6" fmla="*/ 503877 h 503877"/>
                <a:gd name="connsiteX7" fmla="*/ 0 w 1257946"/>
                <a:gd name="connsiteY7" fmla="*/ 261716 h 503877"/>
                <a:gd name="connsiteX8" fmla="*/ 381000 w 1257946"/>
                <a:gd name="connsiteY8" fmla="*/ 19555 h 503877"/>
                <a:gd name="connsiteX9" fmla="*/ 594021 w 1257946"/>
                <a:gd name="connsiteY9" fmla="*/ 60912 h 503877"/>
                <a:gd name="connsiteX10" fmla="*/ 625642 w 1257946"/>
                <a:gd name="connsiteY10" fmla="*/ 77495 h 503877"/>
                <a:gd name="connsiteX11" fmla="*/ 632343 w 1257946"/>
                <a:gd name="connsiteY11" fmla="*/ 70927 h 503877"/>
                <a:gd name="connsiteX12" fmla="*/ 891476 w 1257946"/>
                <a:gd name="connsiteY12" fmla="*/ 0 h 503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7946" h="503877">
                  <a:moveTo>
                    <a:pt x="891476" y="0"/>
                  </a:moveTo>
                  <a:cubicBezTo>
                    <a:pt x="1093872" y="0"/>
                    <a:pt x="1257946" y="108419"/>
                    <a:pt x="1257946" y="242161"/>
                  </a:cubicBezTo>
                  <a:cubicBezTo>
                    <a:pt x="1257946" y="375903"/>
                    <a:pt x="1093872" y="484322"/>
                    <a:pt x="891476" y="484322"/>
                  </a:cubicBezTo>
                  <a:cubicBezTo>
                    <a:pt x="815578" y="484322"/>
                    <a:pt x="745068" y="469076"/>
                    <a:pt x="686579" y="442965"/>
                  </a:cubicBezTo>
                  <a:lnTo>
                    <a:pt x="656931" y="426801"/>
                  </a:lnTo>
                  <a:lnTo>
                    <a:pt x="650408" y="432950"/>
                  </a:lnTo>
                  <a:cubicBezTo>
                    <a:pt x="581460" y="476773"/>
                    <a:pt x="486210" y="503877"/>
                    <a:pt x="381000" y="503877"/>
                  </a:cubicBezTo>
                  <a:cubicBezTo>
                    <a:pt x="170580" y="503877"/>
                    <a:pt x="0" y="395458"/>
                    <a:pt x="0" y="261716"/>
                  </a:cubicBezTo>
                  <a:cubicBezTo>
                    <a:pt x="0" y="127974"/>
                    <a:pt x="170580" y="19555"/>
                    <a:pt x="381000" y="19555"/>
                  </a:cubicBezTo>
                  <a:cubicBezTo>
                    <a:pt x="459907" y="19555"/>
                    <a:pt x="533213" y="34802"/>
                    <a:pt x="594021" y="60912"/>
                  </a:cubicBezTo>
                  <a:lnTo>
                    <a:pt x="625642" y="77495"/>
                  </a:lnTo>
                  <a:lnTo>
                    <a:pt x="632343" y="70927"/>
                  </a:lnTo>
                  <a:cubicBezTo>
                    <a:pt x="698661" y="27105"/>
                    <a:pt x="790278" y="0"/>
                    <a:pt x="891476" y="0"/>
                  </a:cubicBezTo>
                  <a:close/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7530419-9701-4057-A683-401614CD0546}"/>
                </a:ext>
              </a:extLst>
            </p:cNvPr>
            <p:cNvSpPr/>
            <p:nvPr/>
          </p:nvSpPr>
          <p:spPr>
            <a:xfrm>
              <a:off x="8331953" y="4560376"/>
              <a:ext cx="926669" cy="503877"/>
            </a:xfrm>
            <a:custGeom>
              <a:avLst/>
              <a:gdLst>
                <a:gd name="connsiteX0" fmla="*/ 891476 w 1257946"/>
                <a:gd name="connsiteY0" fmla="*/ 0 h 503877"/>
                <a:gd name="connsiteX1" fmla="*/ 1257946 w 1257946"/>
                <a:gd name="connsiteY1" fmla="*/ 242161 h 503877"/>
                <a:gd name="connsiteX2" fmla="*/ 891476 w 1257946"/>
                <a:gd name="connsiteY2" fmla="*/ 484322 h 503877"/>
                <a:gd name="connsiteX3" fmla="*/ 686579 w 1257946"/>
                <a:gd name="connsiteY3" fmla="*/ 442965 h 503877"/>
                <a:gd name="connsiteX4" fmla="*/ 656931 w 1257946"/>
                <a:gd name="connsiteY4" fmla="*/ 426801 h 503877"/>
                <a:gd name="connsiteX5" fmla="*/ 650408 w 1257946"/>
                <a:gd name="connsiteY5" fmla="*/ 432950 h 503877"/>
                <a:gd name="connsiteX6" fmla="*/ 381000 w 1257946"/>
                <a:gd name="connsiteY6" fmla="*/ 503877 h 503877"/>
                <a:gd name="connsiteX7" fmla="*/ 0 w 1257946"/>
                <a:gd name="connsiteY7" fmla="*/ 261716 h 503877"/>
                <a:gd name="connsiteX8" fmla="*/ 381000 w 1257946"/>
                <a:gd name="connsiteY8" fmla="*/ 19555 h 503877"/>
                <a:gd name="connsiteX9" fmla="*/ 594021 w 1257946"/>
                <a:gd name="connsiteY9" fmla="*/ 60912 h 503877"/>
                <a:gd name="connsiteX10" fmla="*/ 625642 w 1257946"/>
                <a:gd name="connsiteY10" fmla="*/ 77495 h 503877"/>
                <a:gd name="connsiteX11" fmla="*/ 632343 w 1257946"/>
                <a:gd name="connsiteY11" fmla="*/ 70927 h 503877"/>
                <a:gd name="connsiteX12" fmla="*/ 891476 w 1257946"/>
                <a:gd name="connsiteY12" fmla="*/ 0 h 503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7946" h="503877">
                  <a:moveTo>
                    <a:pt x="891476" y="0"/>
                  </a:moveTo>
                  <a:cubicBezTo>
                    <a:pt x="1093872" y="0"/>
                    <a:pt x="1257946" y="108419"/>
                    <a:pt x="1257946" y="242161"/>
                  </a:cubicBezTo>
                  <a:cubicBezTo>
                    <a:pt x="1257946" y="375903"/>
                    <a:pt x="1093872" y="484322"/>
                    <a:pt x="891476" y="484322"/>
                  </a:cubicBezTo>
                  <a:cubicBezTo>
                    <a:pt x="815578" y="484322"/>
                    <a:pt x="745068" y="469076"/>
                    <a:pt x="686579" y="442965"/>
                  </a:cubicBezTo>
                  <a:lnTo>
                    <a:pt x="656931" y="426801"/>
                  </a:lnTo>
                  <a:lnTo>
                    <a:pt x="650408" y="432950"/>
                  </a:lnTo>
                  <a:cubicBezTo>
                    <a:pt x="581460" y="476773"/>
                    <a:pt x="486210" y="503877"/>
                    <a:pt x="381000" y="503877"/>
                  </a:cubicBezTo>
                  <a:cubicBezTo>
                    <a:pt x="170580" y="503877"/>
                    <a:pt x="0" y="395458"/>
                    <a:pt x="0" y="261716"/>
                  </a:cubicBezTo>
                  <a:cubicBezTo>
                    <a:pt x="0" y="127974"/>
                    <a:pt x="170580" y="19555"/>
                    <a:pt x="381000" y="19555"/>
                  </a:cubicBezTo>
                  <a:cubicBezTo>
                    <a:pt x="459907" y="19555"/>
                    <a:pt x="533213" y="34802"/>
                    <a:pt x="594021" y="60912"/>
                  </a:cubicBezTo>
                  <a:lnTo>
                    <a:pt x="625642" y="77495"/>
                  </a:lnTo>
                  <a:lnTo>
                    <a:pt x="632343" y="70927"/>
                  </a:lnTo>
                  <a:cubicBezTo>
                    <a:pt x="698661" y="27105"/>
                    <a:pt x="790278" y="0"/>
                    <a:pt x="891476" y="0"/>
                  </a:cubicBezTo>
                  <a:close/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2FE6474-36CD-42D3-9B08-066B04F43C64}"/>
                </a:ext>
              </a:extLst>
            </p:cNvPr>
            <p:cNvSpPr/>
            <p:nvPr/>
          </p:nvSpPr>
          <p:spPr>
            <a:xfrm>
              <a:off x="9546955" y="4560375"/>
              <a:ext cx="926669" cy="503877"/>
            </a:xfrm>
            <a:custGeom>
              <a:avLst/>
              <a:gdLst>
                <a:gd name="connsiteX0" fmla="*/ 891476 w 1257946"/>
                <a:gd name="connsiteY0" fmla="*/ 0 h 503877"/>
                <a:gd name="connsiteX1" fmla="*/ 1257946 w 1257946"/>
                <a:gd name="connsiteY1" fmla="*/ 242161 h 503877"/>
                <a:gd name="connsiteX2" fmla="*/ 891476 w 1257946"/>
                <a:gd name="connsiteY2" fmla="*/ 484322 h 503877"/>
                <a:gd name="connsiteX3" fmla="*/ 686579 w 1257946"/>
                <a:gd name="connsiteY3" fmla="*/ 442965 h 503877"/>
                <a:gd name="connsiteX4" fmla="*/ 656931 w 1257946"/>
                <a:gd name="connsiteY4" fmla="*/ 426801 h 503877"/>
                <a:gd name="connsiteX5" fmla="*/ 650408 w 1257946"/>
                <a:gd name="connsiteY5" fmla="*/ 432950 h 503877"/>
                <a:gd name="connsiteX6" fmla="*/ 381000 w 1257946"/>
                <a:gd name="connsiteY6" fmla="*/ 503877 h 503877"/>
                <a:gd name="connsiteX7" fmla="*/ 0 w 1257946"/>
                <a:gd name="connsiteY7" fmla="*/ 261716 h 503877"/>
                <a:gd name="connsiteX8" fmla="*/ 381000 w 1257946"/>
                <a:gd name="connsiteY8" fmla="*/ 19555 h 503877"/>
                <a:gd name="connsiteX9" fmla="*/ 594021 w 1257946"/>
                <a:gd name="connsiteY9" fmla="*/ 60912 h 503877"/>
                <a:gd name="connsiteX10" fmla="*/ 625642 w 1257946"/>
                <a:gd name="connsiteY10" fmla="*/ 77495 h 503877"/>
                <a:gd name="connsiteX11" fmla="*/ 632343 w 1257946"/>
                <a:gd name="connsiteY11" fmla="*/ 70927 h 503877"/>
                <a:gd name="connsiteX12" fmla="*/ 891476 w 1257946"/>
                <a:gd name="connsiteY12" fmla="*/ 0 h 503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7946" h="503877">
                  <a:moveTo>
                    <a:pt x="891476" y="0"/>
                  </a:moveTo>
                  <a:cubicBezTo>
                    <a:pt x="1093872" y="0"/>
                    <a:pt x="1257946" y="108419"/>
                    <a:pt x="1257946" y="242161"/>
                  </a:cubicBezTo>
                  <a:cubicBezTo>
                    <a:pt x="1257946" y="375903"/>
                    <a:pt x="1093872" y="484322"/>
                    <a:pt x="891476" y="484322"/>
                  </a:cubicBezTo>
                  <a:cubicBezTo>
                    <a:pt x="815578" y="484322"/>
                    <a:pt x="745068" y="469076"/>
                    <a:pt x="686579" y="442965"/>
                  </a:cubicBezTo>
                  <a:lnTo>
                    <a:pt x="656931" y="426801"/>
                  </a:lnTo>
                  <a:lnTo>
                    <a:pt x="650408" y="432950"/>
                  </a:lnTo>
                  <a:cubicBezTo>
                    <a:pt x="581460" y="476773"/>
                    <a:pt x="486210" y="503877"/>
                    <a:pt x="381000" y="503877"/>
                  </a:cubicBezTo>
                  <a:cubicBezTo>
                    <a:pt x="170580" y="503877"/>
                    <a:pt x="0" y="395458"/>
                    <a:pt x="0" y="261716"/>
                  </a:cubicBezTo>
                  <a:cubicBezTo>
                    <a:pt x="0" y="127974"/>
                    <a:pt x="170580" y="19555"/>
                    <a:pt x="381000" y="19555"/>
                  </a:cubicBezTo>
                  <a:cubicBezTo>
                    <a:pt x="459907" y="19555"/>
                    <a:pt x="533213" y="34802"/>
                    <a:pt x="594021" y="60912"/>
                  </a:cubicBezTo>
                  <a:lnTo>
                    <a:pt x="625642" y="77495"/>
                  </a:lnTo>
                  <a:lnTo>
                    <a:pt x="632343" y="70927"/>
                  </a:lnTo>
                  <a:cubicBezTo>
                    <a:pt x="698661" y="27105"/>
                    <a:pt x="790278" y="0"/>
                    <a:pt x="891476" y="0"/>
                  </a:cubicBezTo>
                  <a:close/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CADF251-1290-4742-9101-42C6359A7F1B}"/>
              </a:ext>
            </a:extLst>
          </p:cNvPr>
          <p:cNvGrpSpPr/>
          <p:nvPr/>
        </p:nvGrpSpPr>
        <p:grpSpPr>
          <a:xfrm>
            <a:off x="774165" y="841706"/>
            <a:ext cx="3611105" cy="2293749"/>
            <a:chOff x="1332854" y="3151786"/>
            <a:chExt cx="3611105" cy="229374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7EE441C-E04F-48ED-B0DB-EC9F1D5137D7}"/>
                </a:ext>
              </a:extLst>
            </p:cNvPr>
            <p:cNvSpPr/>
            <p:nvPr/>
          </p:nvSpPr>
          <p:spPr>
            <a:xfrm>
              <a:off x="1332854" y="3151786"/>
              <a:ext cx="3611105" cy="2293749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70C0"/>
                </a:solidFill>
              </a:endParaRPr>
            </a:p>
            <a:p>
              <a:pPr algn="ctr"/>
              <a:endParaRPr lang="en-IN" sz="2400" b="1" dirty="0">
                <a:solidFill>
                  <a:srgbClr val="0070C0"/>
                </a:solidFill>
              </a:endParaRPr>
            </a:p>
            <a:p>
              <a:pPr algn="ctr"/>
              <a:endParaRPr lang="en-IN" sz="2400" b="1" dirty="0">
                <a:solidFill>
                  <a:srgbClr val="0070C0"/>
                </a:solidFill>
              </a:endParaRPr>
            </a:p>
            <a:p>
              <a:pPr algn="ctr"/>
              <a:endParaRPr lang="en-IN" sz="2400" b="1" dirty="0">
                <a:solidFill>
                  <a:srgbClr val="0070C0"/>
                </a:solidFill>
              </a:endParaRPr>
            </a:p>
            <a:p>
              <a:pPr algn="ctr"/>
              <a:endParaRPr lang="en-IN" sz="2400" b="1" dirty="0">
                <a:solidFill>
                  <a:srgbClr val="0070C0"/>
                </a:solidFill>
              </a:endParaRPr>
            </a:p>
            <a:p>
              <a:pPr algn="ctr"/>
              <a:endParaRPr lang="en-IN" sz="2400" b="1" dirty="0">
                <a:solidFill>
                  <a:srgbClr val="0070C0"/>
                </a:solidFill>
              </a:endParaRPr>
            </a:p>
            <a:p>
              <a:pPr algn="ctr"/>
              <a:endParaRPr lang="en-IN" sz="2400" b="1" dirty="0">
                <a:solidFill>
                  <a:srgbClr val="0070C0"/>
                </a:solidFill>
              </a:endParaRPr>
            </a:p>
            <a:p>
              <a:pPr algn="ctr"/>
              <a:endParaRPr lang="en-IN" sz="2400" b="1" dirty="0">
                <a:solidFill>
                  <a:srgbClr val="0070C0"/>
                </a:solidFill>
              </a:endParaRPr>
            </a:p>
            <a:p>
              <a:pPr algn="ctr"/>
              <a:r>
                <a:rPr lang="en-IN" sz="2400" b="1" dirty="0">
                  <a:solidFill>
                    <a:srgbClr val="0070C0"/>
                  </a:solidFill>
                </a:rPr>
                <a:t>Non Polar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956350-C9C1-4EA7-A047-1B4B02089B34}"/>
                </a:ext>
              </a:extLst>
            </p:cNvPr>
            <p:cNvSpPr/>
            <p:nvPr/>
          </p:nvSpPr>
          <p:spPr>
            <a:xfrm>
              <a:off x="1937288" y="3429000"/>
              <a:ext cx="647054" cy="64705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2D76BBA-B685-487C-848F-A946F84AC905}"/>
                </a:ext>
              </a:extLst>
            </p:cNvPr>
            <p:cNvSpPr/>
            <p:nvPr/>
          </p:nvSpPr>
          <p:spPr>
            <a:xfrm>
              <a:off x="2865249" y="3429000"/>
              <a:ext cx="647054" cy="64705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D35B69E-2C66-4C5D-B510-E656AFB25B0E}"/>
                </a:ext>
              </a:extLst>
            </p:cNvPr>
            <p:cNvSpPr/>
            <p:nvPr/>
          </p:nvSpPr>
          <p:spPr>
            <a:xfrm>
              <a:off x="3771899" y="3429000"/>
              <a:ext cx="647054" cy="64705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FBE32B1-60F5-4074-8F95-A3FE25AEC27E}"/>
                </a:ext>
              </a:extLst>
            </p:cNvPr>
            <p:cNvSpPr/>
            <p:nvPr/>
          </p:nvSpPr>
          <p:spPr>
            <a:xfrm>
              <a:off x="3789333" y="4560376"/>
              <a:ext cx="647054" cy="64705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A5B4E29-8445-41AE-98F5-0F19B320F3B6}"/>
                </a:ext>
              </a:extLst>
            </p:cNvPr>
            <p:cNvSpPr/>
            <p:nvPr/>
          </p:nvSpPr>
          <p:spPr>
            <a:xfrm>
              <a:off x="2865249" y="4560376"/>
              <a:ext cx="647054" cy="64705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8D9F676-62A4-4B3F-B9F7-43BE7340F276}"/>
                </a:ext>
              </a:extLst>
            </p:cNvPr>
            <p:cNvSpPr/>
            <p:nvPr/>
          </p:nvSpPr>
          <p:spPr>
            <a:xfrm>
              <a:off x="1937288" y="4560376"/>
              <a:ext cx="647054" cy="64705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3BCE076-30D6-4797-814A-193995BDF4C1}"/>
              </a:ext>
            </a:extLst>
          </p:cNvPr>
          <p:cNvGrpSpPr/>
          <p:nvPr/>
        </p:nvGrpSpPr>
        <p:grpSpPr>
          <a:xfrm>
            <a:off x="5692949" y="3716956"/>
            <a:ext cx="3653138" cy="2293749"/>
            <a:chOff x="6777064" y="3694226"/>
            <a:chExt cx="3653138" cy="229374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B4A604E-066E-4C66-9E1B-41C78BBBC017}"/>
                </a:ext>
              </a:extLst>
            </p:cNvPr>
            <p:cNvSpPr/>
            <p:nvPr/>
          </p:nvSpPr>
          <p:spPr>
            <a:xfrm>
              <a:off x="6777064" y="3694226"/>
              <a:ext cx="3611105" cy="2293749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1A67B0E-7698-4D12-ADFB-D2495B52A193}"/>
                </a:ext>
              </a:extLst>
            </p:cNvPr>
            <p:cNvSpPr/>
            <p:nvPr/>
          </p:nvSpPr>
          <p:spPr>
            <a:xfrm>
              <a:off x="6827239" y="3976562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534C4F8-0C8B-40A6-B411-109C887C04B8}"/>
                </a:ext>
              </a:extLst>
            </p:cNvPr>
            <p:cNvSpPr/>
            <p:nvPr/>
          </p:nvSpPr>
          <p:spPr>
            <a:xfrm>
              <a:off x="9203647" y="3954279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7FFCBDC-363F-4971-BB61-4435FA4DB074}"/>
                </a:ext>
              </a:extLst>
            </p:cNvPr>
            <p:cNvSpPr/>
            <p:nvPr/>
          </p:nvSpPr>
          <p:spPr>
            <a:xfrm>
              <a:off x="8018832" y="3944758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D95167D-AFF2-435A-B6F7-D648F8A3CA42}"/>
                </a:ext>
              </a:extLst>
            </p:cNvPr>
            <p:cNvSpPr/>
            <p:nvPr/>
          </p:nvSpPr>
          <p:spPr>
            <a:xfrm>
              <a:off x="6868979" y="4723353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48B5F61-78FD-44CC-B340-70A51AA9D173}"/>
                </a:ext>
              </a:extLst>
            </p:cNvPr>
            <p:cNvSpPr/>
            <p:nvPr/>
          </p:nvSpPr>
          <p:spPr>
            <a:xfrm>
              <a:off x="9245387" y="4701070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FE3286F-9A90-4528-821C-DD401DE22F61}"/>
                </a:ext>
              </a:extLst>
            </p:cNvPr>
            <p:cNvSpPr/>
            <p:nvPr/>
          </p:nvSpPr>
          <p:spPr>
            <a:xfrm>
              <a:off x="8060572" y="4691549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B580476-F694-43F8-9DC2-583A1FF00566}"/>
                </a:ext>
              </a:extLst>
            </p:cNvPr>
            <p:cNvSpPr/>
            <p:nvPr/>
          </p:nvSpPr>
          <p:spPr>
            <a:xfrm>
              <a:off x="6912084" y="5440059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E464BF41-9F8E-4AF2-BCA4-F94C6D2E1C50}"/>
                </a:ext>
              </a:extLst>
            </p:cNvPr>
            <p:cNvSpPr/>
            <p:nvPr/>
          </p:nvSpPr>
          <p:spPr>
            <a:xfrm>
              <a:off x="9288492" y="5417776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83270C8-4195-4E36-B79F-9C0D4BB2B1DF}"/>
                </a:ext>
              </a:extLst>
            </p:cNvPr>
            <p:cNvSpPr/>
            <p:nvPr/>
          </p:nvSpPr>
          <p:spPr>
            <a:xfrm>
              <a:off x="8103677" y="5408255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ED25D0D-E9FF-4DDF-A8B5-D89424D04637}"/>
              </a:ext>
            </a:extLst>
          </p:cNvPr>
          <p:cNvGrpSpPr/>
          <p:nvPr/>
        </p:nvGrpSpPr>
        <p:grpSpPr>
          <a:xfrm>
            <a:off x="774165" y="3577240"/>
            <a:ext cx="3611105" cy="2410736"/>
            <a:chOff x="700652" y="3577240"/>
            <a:chExt cx="3611105" cy="241073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8007BFE-44BE-46F3-89CC-E5B6A73A9468}"/>
                </a:ext>
              </a:extLst>
            </p:cNvPr>
            <p:cNvSpPr/>
            <p:nvPr/>
          </p:nvSpPr>
          <p:spPr>
            <a:xfrm>
              <a:off x="700652" y="3694227"/>
              <a:ext cx="3611105" cy="2293749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AC8B22F0-8387-4423-B23E-CB8E513BFA2B}"/>
                </a:ext>
              </a:extLst>
            </p:cNvPr>
            <p:cNvSpPr/>
            <p:nvPr/>
          </p:nvSpPr>
          <p:spPr>
            <a:xfrm>
              <a:off x="810431" y="3971440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D550B11-9157-4C59-B4C7-8616FFFADB67}"/>
                </a:ext>
              </a:extLst>
            </p:cNvPr>
            <p:cNvSpPr/>
            <p:nvPr/>
          </p:nvSpPr>
          <p:spPr>
            <a:xfrm rot="19844438">
              <a:off x="1057760" y="4706797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41ED9E8-B3EA-4322-A2B1-B34B46804161}"/>
                </a:ext>
              </a:extLst>
            </p:cNvPr>
            <p:cNvSpPr/>
            <p:nvPr/>
          </p:nvSpPr>
          <p:spPr>
            <a:xfrm rot="2715152">
              <a:off x="3312096" y="3995049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58FE69A-4B36-48CF-A6FD-95ABC85FAB3B}"/>
                </a:ext>
              </a:extLst>
            </p:cNvPr>
            <p:cNvSpPr/>
            <p:nvPr/>
          </p:nvSpPr>
          <p:spPr>
            <a:xfrm rot="10800000">
              <a:off x="2969771" y="5615988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96BC500-8A43-469C-B437-17EC5B3BE1CE}"/>
                </a:ext>
              </a:extLst>
            </p:cNvPr>
            <p:cNvSpPr/>
            <p:nvPr/>
          </p:nvSpPr>
          <p:spPr>
            <a:xfrm rot="1119253">
              <a:off x="866641" y="5379633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7222911-7357-4BC4-964A-C30BFC13AD90}"/>
                </a:ext>
              </a:extLst>
            </p:cNvPr>
            <p:cNvSpPr/>
            <p:nvPr/>
          </p:nvSpPr>
          <p:spPr>
            <a:xfrm rot="1012753">
              <a:off x="2045593" y="3982061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C6F945E-C76A-48D5-A4BE-5BB8CA8E8AE0}"/>
                </a:ext>
              </a:extLst>
            </p:cNvPr>
            <p:cNvSpPr/>
            <p:nvPr/>
          </p:nvSpPr>
          <p:spPr>
            <a:xfrm rot="5400000">
              <a:off x="2045594" y="5025905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0E271F1-E9E8-4F76-8973-A3C9029C6954}"/>
                </a:ext>
              </a:extLst>
            </p:cNvPr>
            <p:cNvSpPr/>
            <p:nvPr/>
          </p:nvSpPr>
          <p:spPr>
            <a:xfrm rot="3973674">
              <a:off x="3236085" y="4723353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073EA75-5963-4E82-AAAB-77A1CD3C1386}"/>
                </a:ext>
              </a:extLst>
            </p:cNvPr>
            <p:cNvSpPr/>
            <p:nvPr/>
          </p:nvSpPr>
          <p:spPr>
            <a:xfrm rot="14199655">
              <a:off x="2739968" y="4892322"/>
              <a:ext cx="1141710" cy="30609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70C0"/>
                  </a:solidFill>
                </a:rPr>
                <a:t>+   -</a:t>
              </a:r>
              <a:endParaRPr lang="en-IN" sz="2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F7305ADF-B7E5-4C57-9B7D-710DD06EB98D}"/>
              </a:ext>
            </a:extLst>
          </p:cNvPr>
          <p:cNvSpPr txBox="1"/>
          <p:nvPr/>
        </p:nvSpPr>
        <p:spPr>
          <a:xfrm>
            <a:off x="863388" y="330105"/>
            <a:ext cx="1769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Polarization </a:t>
            </a:r>
            <a:endParaRPr lang="en-IN" sz="2400" b="1" dirty="0">
              <a:solidFill>
                <a:srgbClr val="0070C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E131A1-A80C-8815-D42B-E0D8CF6B1FE7}"/>
              </a:ext>
            </a:extLst>
          </p:cNvPr>
          <p:cNvSpPr txBox="1"/>
          <p:nvPr/>
        </p:nvSpPr>
        <p:spPr>
          <a:xfrm>
            <a:off x="-514547" y="6097260"/>
            <a:ext cx="61029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800" b="1" dirty="0">
                <a:solidFill>
                  <a:srgbClr val="0070C0"/>
                </a:solidFill>
              </a:rPr>
              <a:t>Polar</a:t>
            </a:r>
          </a:p>
        </p:txBody>
      </p:sp>
    </p:spTree>
    <p:extLst>
      <p:ext uri="{BB962C8B-B14F-4D97-AF65-F5344CB8AC3E}">
        <p14:creationId xmlns:p14="http://schemas.microsoft.com/office/powerpoint/2010/main" val="60400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21A04A-46AA-47DC-AE6B-AC71597ECAF2}"/>
              </a:ext>
            </a:extLst>
          </p:cNvPr>
          <p:cNvSpPr txBox="1"/>
          <p:nvPr/>
        </p:nvSpPr>
        <p:spPr>
          <a:xfrm>
            <a:off x="863388" y="330105"/>
            <a:ext cx="2194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Polarization (P) </a:t>
            </a:r>
            <a:endParaRPr lang="en-IN" sz="2400" b="1" dirty="0">
              <a:solidFill>
                <a:srgbClr val="0070C0"/>
              </a:solidFill>
            </a:endParaRP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3B65C9D6-B20D-438D-B144-381A37DE6870}"/>
              </a:ext>
            </a:extLst>
          </p:cNvPr>
          <p:cNvSpPr/>
          <p:nvPr/>
        </p:nvSpPr>
        <p:spPr>
          <a:xfrm>
            <a:off x="3611106" y="480446"/>
            <a:ext cx="7717506" cy="1596327"/>
          </a:xfrm>
          <a:prstGeom prst="wedgeEllipseCallout">
            <a:avLst>
              <a:gd name="adj1" fmla="val -57599"/>
              <a:gd name="adj2" fmla="val -3937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The dipole moment developed per unit volume of the material when placed in an external electric field</a:t>
            </a:r>
            <a:endParaRPr lang="en-IN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55504BD-42DD-4691-A713-6590C2F79194}"/>
                  </a:ext>
                </a:extLst>
              </p:cNvPr>
              <p:cNvSpPr txBox="1"/>
              <p:nvPr/>
            </p:nvSpPr>
            <p:spPr>
              <a:xfrm>
                <a:off x="1591809" y="2967335"/>
                <a:ext cx="26393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rgbClr val="0070C0"/>
                    </a:solidFill>
                  </a:rPr>
                  <a:t>Polarization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𝑬</m:t>
                    </m:r>
                  </m:oMath>
                </a14:m>
                <a:endParaRPr lang="en-IN" sz="24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55504BD-42DD-4691-A713-6590C2F791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809" y="2967335"/>
                <a:ext cx="2639377" cy="461665"/>
              </a:xfrm>
              <a:prstGeom prst="rect">
                <a:avLst/>
              </a:prstGeom>
              <a:blipFill>
                <a:blip r:embed="rId2"/>
                <a:stretch>
                  <a:fillRect l="-3464" t="-10526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F8FC85-66BF-40CA-8BC0-B959099BD721}"/>
                  </a:ext>
                </a:extLst>
              </p:cNvPr>
              <p:cNvSpPr txBox="1"/>
              <p:nvPr/>
            </p:nvSpPr>
            <p:spPr>
              <a:xfrm>
                <a:off x="1960547" y="3766837"/>
                <a:ext cx="2086597" cy="8757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rgbClr val="0070C0"/>
                    </a:solidFill>
                  </a:rPr>
                  <a:t>Or,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𝑷</m:t>
                        </m:r>
                      </m:e>
                    </m:acc>
                    <m:r>
                      <a:rPr lang="en-IN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IN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lang="en-IN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sSub>
                      <m:sSubPr>
                        <m:ctrlPr>
                          <a:rPr lang="en-I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𝝌</m:t>
                        </m:r>
                      </m:e>
                      <m:sub>
                        <m:r>
                          <a:rPr lang="en-I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I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</m:acc>
                  </m:oMath>
                </a14:m>
                <a:endParaRPr lang="en-IN" sz="2400" b="1" dirty="0">
                  <a:solidFill>
                    <a:srgbClr val="0070C0"/>
                  </a:solidFill>
                  <a:ea typeface="Cambria Math" panose="02040503050406030204" pitchFamily="18" charset="0"/>
                </a:endParaRPr>
              </a:p>
              <a:p>
                <a:endParaRPr lang="en-IN" sz="2400" b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1F8FC85-66BF-40CA-8BC0-B959099BD7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547" y="3766837"/>
                <a:ext cx="2086597" cy="875753"/>
              </a:xfrm>
              <a:prstGeom prst="rect">
                <a:avLst/>
              </a:prstGeom>
              <a:blipFill>
                <a:blip r:embed="rId3"/>
                <a:stretch>
                  <a:fillRect l="-4678" t="-69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A367D3-45D1-4A0A-BF54-20924EBE89B6}"/>
                  </a:ext>
                </a:extLst>
              </p:cNvPr>
              <p:cNvSpPr txBox="1"/>
              <p:nvPr/>
            </p:nvSpPr>
            <p:spPr>
              <a:xfrm>
                <a:off x="4525506" y="3766837"/>
                <a:ext cx="475893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𝑒𝑙𝑒𝑐𝑡𝑟𝑖𝑐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𝑠𝑐𝑢𝑐𝑐𝑒𝑝𝑡𝑖𝑏𝑖𝑙𝑖𝑡𝑦</m:t>
                      </m:r>
                    </m:oMath>
                  </m:oMathPara>
                </a14:m>
                <a:endParaRPr lang="en-IN" sz="240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IN" sz="2400" b="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I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𝑃𝑒𝑟𝑚𝑖𝑡𝑡𝑖𝑣𝑖𝑡𝑦</m:t>
                      </m:r>
                      <m:r>
                        <a:rPr lang="en-I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I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𝑓𝑟𝑒𝑒</m:t>
                      </m:r>
                      <m:r>
                        <a:rPr lang="en-I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𝑠𝑝𝑎𝑐𝑒</m:t>
                      </m:r>
                    </m:oMath>
                  </m:oMathPara>
                </a14:m>
                <a:endParaRPr lang="en-IN" sz="2400" i="1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A367D3-45D1-4A0A-BF54-20924EBE8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506" y="3766837"/>
                <a:ext cx="4758931" cy="830997"/>
              </a:xfrm>
              <a:prstGeom prst="rect">
                <a:avLst/>
              </a:prstGeom>
              <a:blipFill>
                <a:blip r:embed="rId4"/>
                <a:stretch>
                  <a:fillRect b="-955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792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 w="381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9694</TotalTime>
  <Words>200</Words>
  <Application>Microsoft Office PowerPoint</Application>
  <PresentationFormat>Widescreen</PresentationFormat>
  <Paragraphs>67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SUMITH P</dc:creator>
  <cp:lastModifiedBy>SUMITH P</cp:lastModifiedBy>
  <cp:revision>250</cp:revision>
  <dcterms:created xsi:type="dcterms:W3CDTF">2020-07-03T02:55:28Z</dcterms:created>
  <dcterms:modified xsi:type="dcterms:W3CDTF">2026-05-31T16:14:19Z</dcterms:modified>
</cp:coreProperties>
</file>